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0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3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4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3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8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3EE40FC-4278-4B97-B6A6-217E5BC1C0F7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D24E0-34F2-4054-87A3-DBAFB99681A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5080F5A-5C55-4AD2-9C92-1EA59E7246AD}"/>
              </a:ext>
            </a:extLst>
          </p:cNvPr>
          <p:cNvSpPr>
            <a:spLocks noGrp="1"/>
          </p:cNvSpPr>
          <p:nvPr/>
        </p:nvSpPr>
        <p:spPr>
          <a:xfrm>
            <a:off x="6464023" y="4151458"/>
            <a:ext cx="5400600" cy="270654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Ковач Кирило Васильович, учень 10 класу Конотопської загальноосвітньої школи І-ІІІ ступенів №10 Конотопської міської ради Сумської області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Кондрушенко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 Миколайович, вчитель інформатики ІІ категорії, Конотопської загальноосвітньої школи І-ІІІ ступенів №10 Конотопської міської ради Сумської області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14E529B-A152-4BBE-AB3B-EECF1CD01E59}"/>
              </a:ext>
            </a:extLst>
          </p:cNvPr>
          <p:cNvSpPr txBox="1"/>
          <p:nvPr/>
        </p:nvSpPr>
        <p:spPr>
          <a:xfrm>
            <a:off x="1811524" y="18466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«МАН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3E39483-8079-4C2C-AD64-B8CB89DB2F32}"/>
              </a:ext>
            </a:extLst>
          </p:cNvPr>
          <p:cNvSpPr txBox="1"/>
          <p:nvPr/>
        </p:nvSpPr>
        <p:spPr>
          <a:xfrm>
            <a:off x="5595934" y="6150115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4F2158-E132-4364-9E4C-B560CC01FFEA}"/>
              </a:ext>
            </a:extLst>
          </p:cNvPr>
          <p:cNvSpPr txBox="1">
            <a:spLocks/>
          </p:cNvSpPr>
          <p:nvPr/>
        </p:nvSpPr>
        <p:spPr>
          <a:xfrm>
            <a:off x="838200" y="1597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електромагнітних хвиль у надвисокочастотних печах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5C9BA9-850E-42AD-8D5D-03D54D1A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51" y="4021015"/>
            <a:ext cx="4019145" cy="24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5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5BE10-1C82-4581-B25F-41148290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D3FBB9-EEB1-4CA1-BADB-728283F642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Нагрівання продуктів у мікрохвильовій печі відбувається завдяки електромагнітним хвилям, що проникають у продукти та створюють дипольний момент молекул води.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Експериментально визначили довжину хвилі, яка становила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0,126м та обчислили частоту, яка становить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2380,95 МГц</m:t>
                    </m:r>
                  </m:oMath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Знайшли період коливань електромагнітної хвилі який становить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42∗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D3FBB9-EEB1-4CA1-BADB-728283F642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6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11B55-C343-418F-AC52-C83CEE57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52E92-2EF0-4E36-848A-2125E9C5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E7A8C-8D89-4FC9-B168-157275A6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перебіг нагрівання їжі в мікрохвильовій печі, експериментально визначити довжину електромагнітних хвиль та обчистили період коливань, пояснити принцип роботи мікрохвильовій печі.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9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2265-C616-4E09-B6A0-B3FEB069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0F3D2-EBE8-4972-B0E4-1541D0DC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тему для створення програми.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літературу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механізм роботи мікрохвильової печі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довженну хвилі експериментально та обчислити період коливань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деякі досліди для більш наявного розуміння процесу роботи.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3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1659-EB9B-4799-9524-84F50047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роботи мікрохвильових печей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инцип работы микроволновой печи">
            <a:extLst>
              <a:ext uri="{FF2B5EF4-FFF2-40B4-BE49-F238E27FC236}">
                <a16:creationId xmlns:a16="http://schemas.microsoft.com/office/drawing/2014/main" id="{FBABB6CD-D319-4191-B365-D54D4394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93" y="1856290"/>
            <a:ext cx="6180014" cy="43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9BB5965-925C-4ECF-9CA4-FFFF5720FD83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394830" y="2533693"/>
            <a:ext cx="2502467" cy="1700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F2685C2-1F3C-4BFA-8C9C-CD748364AE04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563997" y="2161017"/>
            <a:ext cx="2096585" cy="1125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A50A59D-B83B-44BB-A6E4-C24FD0B7C0CC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8727415" y="4929262"/>
            <a:ext cx="2191807" cy="566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F802261-9632-427E-8093-EC396DAF8A8E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4925668" y="5846040"/>
            <a:ext cx="1359722" cy="504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FCF162E-DAF9-4AA6-86BF-33CD88004993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285390" y="5846040"/>
            <a:ext cx="363985" cy="504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7F60D0-7B37-48C0-806D-349A67F935A9}"/>
              </a:ext>
            </a:extLst>
          </p:cNvPr>
          <p:cNvSpPr txBox="1"/>
          <p:nvPr/>
        </p:nvSpPr>
        <p:spPr>
          <a:xfrm>
            <a:off x="446397" y="1887362"/>
            <a:ext cx="18968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02249-4801-47F8-81F2-B8689A431BEC}"/>
              </a:ext>
            </a:extLst>
          </p:cNvPr>
          <p:cNvSpPr txBox="1"/>
          <p:nvPr/>
        </p:nvSpPr>
        <p:spPr>
          <a:xfrm>
            <a:off x="10026883" y="1791685"/>
            <a:ext cx="1267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Магнетрон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172FD6-6F8A-456A-BD1E-4F5F0ABD8768}"/>
              </a:ext>
            </a:extLst>
          </p:cNvPr>
          <p:cNvSpPr txBox="1"/>
          <p:nvPr/>
        </p:nvSpPr>
        <p:spPr>
          <a:xfrm>
            <a:off x="10060140" y="4559930"/>
            <a:ext cx="1718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1493E-6D72-4986-BC97-ED61A4264AF0}"/>
              </a:ext>
            </a:extLst>
          </p:cNvPr>
          <p:cNvSpPr txBox="1"/>
          <p:nvPr/>
        </p:nvSpPr>
        <p:spPr>
          <a:xfrm>
            <a:off x="5289604" y="6350832"/>
            <a:ext cx="19915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каркас</a:t>
            </a:r>
          </a:p>
        </p:txBody>
      </p:sp>
    </p:spTree>
    <p:extLst>
      <p:ext uri="{BB962C8B-B14F-4D97-AF65-F5344CB8AC3E}">
        <p14:creationId xmlns:p14="http://schemas.microsoft.com/office/powerpoint/2010/main" val="269645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6F2B9-0CA6-4D9E-AB68-F646D62C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 хвилі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Електромагнітна хвиля — Вікіпедія">
            <a:extLst>
              <a:ext uri="{FF2B5EF4-FFF2-40B4-BE49-F238E27FC236}">
                <a16:creationId xmlns:a16="http://schemas.microsoft.com/office/drawing/2014/main" id="{D7ED265D-8696-47AA-B64C-CD2215297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87" y="1857664"/>
            <a:ext cx="4552533" cy="45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B6DF9-C6F1-4E2F-AA5F-255AB616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4" b="93082" l="2575" r="92704">
                        <a14:foregroundMark x1="54077" y1="49686" x2="41631" y2="51572"/>
                        <a14:foregroundMark x1="41631" y1="51572" x2="49785" y2="50943"/>
                        <a14:foregroundMark x1="44635" y1="42138" x2="39056" y2="51572"/>
                        <a14:foregroundMark x1="42489" y1="47799" x2="47639" y2="66038"/>
                        <a14:foregroundMark x1="47639" y1="66038" x2="48069" y2="70440"/>
                        <a14:foregroundMark x1="48927" y1="45912" x2="49785" y2="38994"/>
                        <a14:foregroundMark x1="78112" y1="21384" x2="78112" y2="21384"/>
                        <a14:foregroundMark x1="78970" y1="30189" x2="77253" y2="13208"/>
                        <a14:foregroundMark x1="77253" y1="13208" x2="74678" y2="35849"/>
                        <a14:foregroundMark x1="79399" y1="19497" x2="80258" y2="37107"/>
                        <a14:foregroundMark x1="80258" y1="37107" x2="69099" y2="43396"/>
                        <a14:foregroundMark x1="77253" y1="38994" x2="64807" y2="40881"/>
                        <a14:foregroundMark x1="64807" y1="40881" x2="59657" y2="22642"/>
                        <a14:foregroundMark x1="59657" y1="22642" x2="60086" y2="18868"/>
                        <a14:foregroundMark x1="66094" y1="17610" x2="65665" y2="38365"/>
                        <a14:foregroundMark x1="65665" y1="38365" x2="70386" y2="47170"/>
                        <a14:foregroundMark x1="69528" y1="13208" x2="65236" y2="9434"/>
                        <a14:foregroundMark x1="67382" y1="9434" x2="77682" y2="18239"/>
                        <a14:foregroundMark x1="77682" y1="18239" x2="65665" y2="16352"/>
                        <a14:foregroundMark x1="65665" y1="16352" x2="76395" y2="23899"/>
                        <a14:foregroundMark x1="83691" y1="18868" x2="76824" y2="3774"/>
                        <a14:foregroundMark x1="76824" y1="3774" x2="70386" y2="3774"/>
                        <a14:foregroundMark x1="77682" y1="8805" x2="84120" y2="23270"/>
                        <a14:foregroundMark x1="84120" y1="23270" x2="83691" y2="38994"/>
                        <a14:foregroundMark x1="86695" y1="25786" x2="85837" y2="42767"/>
                        <a14:foregroundMark x1="88841" y1="33333" x2="83262" y2="49057"/>
                        <a14:foregroundMark x1="83262" y1="49057" x2="82833" y2="49057"/>
                        <a14:foregroundMark x1="89270" y1="25157" x2="90129" y2="44025"/>
                        <a14:foregroundMark x1="90129" y1="44025" x2="87124" y2="49057"/>
                        <a14:foregroundMark x1="85408" y1="48428" x2="73820" y2="53459"/>
                        <a14:foregroundMark x1="82833" y1="50943" x2="76824" y2="57233"/>
                        <a14:foregroundMark x1="82833" y1="53459" x2="88412" y2="36478"/>
                        <a14:foregroundMark x1="88412" y1="36478" x2="88412" y2="33962"/>
                        <a14:foregroundMark x1="93133" y1="28931" x2="91416" y2="39623"/>
                        <a14:foregroundMark x1="92704" y1="32704" x2="90129" y2="47170"/>
                        <a14:foregroundMark x1="88841" y1="44654" x2="79828" y2="55975"/>
                        <a14:foregroundMark x1="79828" y1="55975" x2="75107" y2="57862"/>
                        <a14:foregroundMark x1="80258" y1="57862" x2="86266" y2="42767"/>
                        <a14:foregroundMark x1="86266" y1="42767" x2="86695" y2="40252"/>
                        <a14:foregroundMark x1="70386" y1="5031" x2="60515" y2="12579"/>
                        <a14:foregroundMark x1="62661" y1="6289" x2="68670" y2="5660"/>
                        <a14:foregroundMark x1="29614" y1="6289" x2="24464" y2="24528"/>
                        <a14:foregroundMark x1="24464" y1="24528" x2="30043" y2="40252"/>
                        <a14:foregroundMark x1="30043" y1="40252" x2="40343" y2="30818"/>
                        <a14:foregroundMark x1="40343" y1="30818" x2="28755" y2="22013"/>
                        <a14:foregroundMark x1="28755" y1="22013" x2="23605" y2="33333"/>
                        <a14:foregroundMark x1="23176" y1="3774" x2="15451" y2="18868"/>
                        <a14:foregroundMark x1="15451" y1="18868" x2="18884" y2="35849"/>
                        <a14:foregroundMark x1="18884" y1="35849" x2="24464" y2="34591"/>
                        <a14:foregroundMark x1="18455" y1="8805" x2="7725" y2="16352"/>
                        <a14:foregroundMark x1="7725" y1="16352" x2="11588" y2="33333"/>
                        <a14:foregroundMark x1="11588" y1="33333" x2="16738" y2="35220"/>
                        <a14:foregroundMark x1="12446" y1="13208" x2="7296" y2="29560"/>
                        <a14:foregroundMark x1="7296" y1="29560" x2="13305" y2="45912"/>
                        <a14:foregroundMark x1="13305" y1="45912" x2="20172" y2="45283"/>
                        <a14:foregroundMark x1="9442" y1="33962" x2="12876" y2="52201"/>
                        <a14:foregroundMark x1="12876" y1="52201" x2="23605" y2="54088"/>
                        <a14:foregroundMark x1="4721" y1="28931" x2="10730" y2="42767"/>
                        <a14:foregroundMark x1="6867" y1="30189" x2="9013" y2="47799"/>
                        <a14:foregroundMark x1="9013" y1="47799" x2="9442" y2="48428"/>
                        <a14:foregroundMark x1="9013" y1="8805" x2="12446" y2="5031"/>
                        <a14:foregroundMark x1="13305" y1="6289" x2="3433" y2="11950"/>
                        <a14:foregroundMark x1="45064" y1="59748" x2="53219" y2="51572"/>
                        <a14:foregroundMark x1="42060" y1="86792" x2="44206" y2="87421"/>
                        <a14:foregroundMark x1="48498" y1="93082" x2="48498" y2="93082"/>
                        <a14:foregroundMark x1="89270" y1="47799" x2="83691" y2="53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80" y="2225658"/>
            <a:ext cx="4000869" cy="273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6AE3E-67EB-43BF-92FB-C4E7B0428197}"/>
              </a:ext>
            </a:extLst>
          </p:cNvPr>
          <p:cNvSpPr txBox="1"/>
          <p:nvPr/>
        </p:nvSpPr>
        <p:spPr>
          <a:xfrm>
            <a:off x="6970027" y="6308209"/>
            <a:ext cx="460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 зображення електромагнітної хвилі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8EE07-8C7B-4DD0-A376-3DD45DC0F594}"/>
              </a:ext>
            </a:extLst>
          </p:cNvPr>
          <p:cNvSpPr txBox="1"/>
          <p:nvPr/>
        </p:nvSpPr>
        <p:spPr>
          <a:xfrm>
            <a:off x="574637" y="5292546"/>
            <a:ext cx="413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води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H₂O)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Зображений рух при дипольному моменті, що виникає внаслідок нагрівання їжі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CDDED-B7A8-4B34-B6DE-35DDB565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E7551-3184-459D-84DF-27CF8A72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Візьмемо сир,  рівномірно розташуємо його на посудині та покладемо в мікрохвильову піч, попередньо знявши рухому платформу, щоб отримати зображення руху хвиль.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817360-C042-4FA6-8980-3D60F5A79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7533" r="8361" b="3266"/>
          <a:stretch/>
        </p:blipFill>
        <p:spPr bwMode="auto">
          <a:xfrm rot="16200000">
            <a:off x="1275653" y="2788096"/>
            <a:ext cx="3130408" cy="44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6AE45-B6FC-4B94-80E3-86A32F1CD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3" r="4951"/>
          <a:stretch/>
        </p:blipFill>
        <p:spPr>
          <a:xfrm>
            <a:off x="7131729" y="3419363"/>
            <a:ext cx="4360386" cy="31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7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99EE-0DC9-4215-9525-E43E3D7C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E83FF-948D-4002-8234-9A06D2A7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16033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поміряти відстань між плямами, то вона буде дорівнювати 6,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см, що приблизно дорівнює половині довжини відстані між вузлами коливання хвилі, що доволі близько до фактичної довжині мікрохвильового випромінювання.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E927AB-4884-4527-9226-1E94BD17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8" y="3063875"/>
            <a:ext cx="5229395" cy="34324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BA9575-A923-492A-8E60-D62DC52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63" y="3063875"/>
            <a:ext cx="47984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DAAB4-003C-4F2F-B123-DC5EE1AE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D77FDBB-E57F-4A48-A418-4EBED4FE67AD}"/>
                  </a:ext>
                </a:extLst>
              </p:cNvPr>
              <p:cNvSpPr/>
              <p:nvPr/>
            </p:nvSpPr>
            <p:spPr>
              <a:xfrm>
                <a:off x="1052807" y="2388138"/>
                <a:ext cx="1401922" cy="10408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ru-RU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ru-RU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D77FDBB-E57F-4A48-A418-4EBED4FE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07" y="2388138"/>
                <a:ext cx="1401922" cy="1040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3DA13C-CA41-4195-BD24-2D7B5788EB3A}"/>
              </a:ext>
            </a:extLst>
          </p:cNvPr>
          <p:cNvSpPr txBox="1"/>
          <p:nvPr/>
        </p:nvSpPr>
        <p:spPr>
          <a:xfrm>
            <a:off x="739467" y="3457852"/>
            <a:ext cx="2028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частоти електромагнітного випромінювання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263AAA8-F942-4A64-8CDD-9C303F41977E}"/>
                  </a:ext>
                </a:extLst>
              </p:cNvPr>
              <p:cNvSpPr/>
              <p:nvPr/>
            </p:nvSpPr>
            <p:spPr>
              <a:xfrm>
                <a:off x="4260893" y="2133597"/>
                <a:ext cx="7026091" cy="845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300000000 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0,126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=238095 Гц= 2380,95 МГц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263AAA8-F942-4A64-8CDD-9C303F419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93" y="2133597"/>
                <a:ext cx="7026091" cy="845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5992EB85-FABF-4F42-AEE9-640D08A14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9320" b="37217"/>
          <a:stretch/>
        </p:blipFill>
        <p:spPr bwMode="auto">
          <a:xfrm>
            <a:off x="4260893" y="3331313"/>
            <a:ext cx="3682753" cy="319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69BD124-AE6E-4D17-ADF0-1C90988479B9}"/>
              </a:ext>
            </a:extLst>
          </p:cNvPr>
          <p:cNvCxnSpPr>
            <a:cxnSpLocks/>
          </p:cNvCxnSpPr>
          <p:nvPr/>
        </p:nvCxnSpPr>
        <p:spPr>
          <a:xfrm flipV="1">
            <a:off x="7031115" y="5655076"/>
            <a:ext cx="621436" cy="71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89A7CF-BC20-460E-85F0-DB6CD3FA77C1}"/>
              </a:ext>
            </a:extLst>
          </p:cNvPr>
          <p:cNvSpPr txBox="1"/>
          <p:nvPr/>
        </p:nvSpPr>
        <p:spPr>
          <a:xfrm>
            <a:off x="8124035" y="4315217"/>
            <a:ext cx="3660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ми бачимо, результат досить наближений до паспортних даних самої мікрохвильової печі, отже довжина хвилі була виміряна правильно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3B50C-CF05-4A3F-AEE2-FE3AC25B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2999B-D402-41D2-A912-9D6C5B38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65960"/>
            <a:ext cx="10515600" cy="509202"/>
          </a:xfrm>
        </p:spPr>
        <p:txBody>
          <a:bodyPr/>
          <a:lstStyle/>
          <a:p>
            <a:pPr marL="4572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Маючи формулу можемо знайти період коливань хвилі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CF10ED7-5837-4A9C-A89F-DB19F1046D86}"/>
                  </a:ext>
                </a:extLst>
              </p:cNvPr>
              <p:cNvSpPr/>
              <p:nvPr/>
            </p:nvSpPr>
            <p:spPr>
              <a:xfrm>
                <a:off x="2676955" y="2929536"/>
                <a:ext cx="6838090" cy="99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238095 </m:t>
                        </m:r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Гц</m:t>
                        </m:r>
                        <m:r>
                          <a:rPr lang="ru-RU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=42∗</m:t>
                    </m:r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ACF10ED7-5837-4A9C-A89F-DB19F104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55" y="2929536"/>
                <a:ext cx="6838090" cy="998928"/>
              </a:xfrm>
              <a:prstGeom prst="rect">
                <a:avLst/>
              </a:prstGeom>
              <a:blipFill>
                <a:blip r:embed="rId2"/>
                <a:stretch>
                  <a:fillRect r="-1783" b="-3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33949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DEB0E3A59600C44A927C2A95F324EBD" ma:contentTypeVersion="10" ma:contentTypeDescription="Створення нового документа." ma:contentTypeScope="" ma:versionID="099949179b07ccdcd4af9c2d0e4a4c36">
  <xsd:schema xmlns:xsd="http://www.w3.org/2001/XMLSchema" xmlns:xs="http://www.w3.org/2001/XMLSchema" xmlns:p="http://schemas.microsoft.com/office/2006/metadata/properties" xmlns:ns3="e83e04a7-770b-4bfb-ab9a-df363c20cd45" targetNamespace="http://schemas.microsoft.com/office/2006/metadata/properties" ma:root="true" ma:fieldsID="8321eb05e769fd44d1f4f3329d61da2c" ns3:_="">
    <xsd:import namespace="e83e04a7-770b-4bfb-ab9a-df363c20cd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e04a7-770b-4bfb-ab9a-df363c20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38E0EE-0E07-42CC-86ED-8B01D8C1B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e04a7-770b-4bfb-ab9a-df363c20c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406D24-F62A-438F-A32B-4812F676C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A35B4-65FD-4596-98E4-97C383F10806}">
  <ds:schemaRefs>
    <ds:schemaRef ds:uri="http://purl.org/dc/elements/1.1/"/>
    <ds:schemaRef ds:uri="http://www.w3.org/XML/1998/namespace"/>
    <ds:schemaRef ds:uri="http://schemas.microsoft.com/office/2006/documentManagement/types"/>
    <ds:schemaRef ds:uri="e83e04a7-770b-4bfb-ab9a-df363c20cd4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158</TotalTime>
  <Words>330</Words>
  <Application>Microsoft Office PowerPoint</Application>
  <PresentationFormat>Широкий екран</PresentationFormat>
  <Paragraphs>40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Cambria Math</vt:lpstr>
      <vt:lpstr>Corbel</vt:lpstr>
      <vt:lpstr>Times New Roman</vt:lpstr>
      <vt:lpstr>Wingdings 2</vt:lpstr>
      <vt:lpstr>Базис</vt:lpstr>
      <vt:lpstr>Презентація PowerPoint</vt:lpstr>
      <vt:lpstr>Мета проекту</vt:lpstr>
      <vt:lpstr>Завдання проекту</vt:lpstr>
      <vt:lpstr>Принцип роботи мікрохвильових печей</vt:lpstr>
      <vt:lpstr>Електромагнітні хвилі</vt:lpstr>
      <vt:lpstr>Експеримент </vt:lpstr>
      <vt:lpstr>Експеримент</vt:lpstr>
      <vt:lpstr>Розрахунки</vt:lpstr>
      <vt:lpstr>Розрахунки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DEADLYPARKOURKILLER</dc:creator>
  <cp:lastModifiedBy>Іван  Кондрушенко</cp:lastModifiedBy>
  <cp:revision>16</cp:revision>
  <dcterms:created xsi:type="dcterms:W3CDTF">2020-04-12T08:39:49Z</dcterms:created>
  <dcterms:modified xsi:type="dcterms:W3CDTF">2020-04-12T13:15:17Z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0x010100CDEB0E3A59600C44A927C2A95F324EBD</vt:lpwstr>
  </property>
</Properties>
</file>