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3" r:id="rId8"/>
    <p:sldId id="266" r:id="rId9"/>
    <p:sldId id="262" r:id="rId10"/>
    <p:sldId id="268" r:id="rId11"/>
    <p:sldId id="269" r:id="rId12"/>
    <p:sldId id="270" r:id="rId13"/>
    <p:sldId id="267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4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1413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0928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9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0534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249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809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609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385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631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9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990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6F623-7156-496A-8F34-DA2B6539B718}" type="datetimeFigureOut">
              <a:rPr lang="uk-UA" smtClean="0"/>
              <a:t>26.04.2020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09B05-3A2B-4FD3-84DF-8B498BB45B5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996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45F635-98FE-464A-8363-F088659860CB}"/>
              </a:ext>
            </a:extLst>
          </p:cNvPr>
          <p:cNvSpPr/>
          <p:nvPr/>
        </p:nvSpPr>
        <p:spPr>
          <a:xfrm>
            <a:off x="2038953" y="1832534"/>
            <a:ext cx="54047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МІЙ ВНЕСОК У МУЗЕЙНУ СПРАВУ</a:t>
            </a:r>
          </a:p>
          <a:p>
            <a:pPr algn="ctr"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НАРОДНОПІСЕННОЇ ТВОРЧОСТІ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АМАТОРСЬКИХ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ФОЛЬКЛОРНО-ОБРЯДОВИХ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КОЛЕКТИВІВ ВЕЛИКОПИСАРІВЩИНИ</a:t>
            </a:r>
            <a:endParaRPr lang="uk-UA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173DE71-8542-421B-88ED-40F33BF2592F}"/>
              </a:ext>
            </a:extLst>
          </p:cNvPr>
          <p:cNvSpPr/>
          <p:nvPr/>
        </p:nvSpPr>
        <p:spPr>
          <a:xfrm>
            <a:off x="632178" y="3863161"/>
            <a:ext cx="374791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Роботу виконала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Ключник </a:t>
            </a:r>
            <a:r>
              <a:rPr lang="uk-UA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Аріна</a:t>
            </a: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Олександрівна,</a:t>
            </a:r>
            <a:endParaRPr lang="uk-UA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учениця 9 класу Великописарівської 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спеціалізованої школи І-ІІІ ступенів </a:t>
            </a:r>
          </a:p>
          <a:p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імені Героя Радянського Союзу </a:t>
            </a:r>
            <a:r>
              <a:rPr lang="uk-UA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І.М.Середи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вихованка гуртка «Народознавство»</a:t>
            </a:r>
          </a:p>
          <a:p>
            <a:r>
              <a:rPr lang="uk-UA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Великописарівської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СЮН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E90B76-BAC7-4191-A2C0-91262B2F8388}"/>
              </a:ext>
            </a:extLst>
          </p:cNvPr>
          <p:cNvSpPr/>
          <p:nvPr/>
        </p:nvSpPr>
        <p:spPr>
          <a:xfrm>
            <a:off x="4741333" y="3805536"/>
            <a:ext cx="432364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Наукові керівники: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Обідець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Катерина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Олександрівна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учитель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Великописарівської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СЗОШ І-ІІІ ст.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імені Героя Радянського Союзу </a:t>
            </a:r>
            <a:r>
              <a:rPr lang="uk-UA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І.М.Середи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керівник гуртка «Народознавство» </a:t>
            </a:r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СЮН;</a:t>
            </a:r>
            <a:b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Кириленко Надія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Іванівна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кандидат філологічних наук,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доцент кафедри української літератури Сумського державного педагогічного університету імені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А.С.Макаренка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244" y="263223"/>
            <a:ext cx="8534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Національний центр Мала академія наук України</a:t>
            </a:r>
          </a:p>
          <a:p>
            <a:pPr algn="ctr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Всеукраїнський інтерактивний конкурс «МАН-Юніор Дослідник»</a:t>
            </a:r>
          </a:p>
          <a:p>
            <a:pPr algn="ctr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Сумське територіальне відділення МАН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Номінація Історик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156" y="2184434"/>
            <a:ext cx="1446286" cy="1678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3207" y="2064903"/>
            <a:ext cx="1702437" cy="22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99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56A979-011F-4D32-9466-C2D513C0CA35}"/>
              </a:ext>
            </a:extLst>
          </p:cNvPr>
          <p:cNvSpPr/>
          <p:nvPr/>
        </p:nvSpPr>
        <p:spPr>
          <a:xfrm>
            <a:off x="364810" y="271198"/>
            <a:ext cx="8414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ЖАНРОВО-ТЕМАТИЧНА СВОЄРІДНІСТЬ ПІСЕННОЇ ТВОРЧОСТІ ОБРЯДОВОГО КОЛЕКТИВУ «РЯБІНУШКА» </a:t>
            </a:r>
            <a:endParaRPr lang="uk-UA" sz="20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6FB02C-8090-4919-8CEC-2FB09AE0485A}"/>
              </a:ext>
            </a:extLst>
          </p:cNvPr>
          <p:cNvSpPr/>
          <p:nvPr/>
        </p:nvSpPr>
        <p:spPr>
          <a:xfrm>
            <a:off x="272417" y="1523758"/>
            <a:ext cx="429958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Обряди: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«Складчина» (вечорниці),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«Масляна»,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«Колодій»,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«Весілля»,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«Сватання»,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«Клечальна неділя»,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«Івана Купала»,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uk-UA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Спасова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борода»,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«Кузьми та Дем’яна»,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«Меланки»,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«Спас» (другий яблуневий),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«Покрова»,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«Святий Миколай»,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«Ой, весна, весна, та й весняночка», </a:t>
            </a:r>
          </a:p>
          <a:p>
            <a:pPr algn="just"/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«Котилася писаночка»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0D0DBB-F284-485E-8034-85B4E773D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172" y="1186893"/>
            <a:ext cx="5566410" cy="485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33344" y="6105811"/>
            <a:ext cx="2799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Івана Купала у с. Рябина</a:t>
            </a:r>
            <a:endParaRPr lang="uk-UA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62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ED68A1-423B-4A96-97D1-592551D36006}"/>
              </a:ext>
            </a:extLst>
          </p:cNvPr>
          <p:cNvSpPr/>
          <p:nvPr/>
        </p:nvSpPr>
        <p:spPr>
          <a:xfrm>
            <a:off x="336069" y="1053776"/>
            <a:ext cx="30797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Ой, на річці, та й на дощечці,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Там Марічка та й хлюпочеться,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Хлюпочеться, вимивається,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Іванка задивляється.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Times New Roman" panose="02020603050405020304" pitchFamily="18" charset="0"/>
              <a:buChar char="-"/>
            </a:pPr>
            <a:r>
              <a:rPr lang="uk-UA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Дивись, дивись, та Іваночку,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Які в мене </a:t>
            </a:r>
            <a:r>
              <a:rPr lang="uk-UA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черевиченьки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 ж мені панич та й купив,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Щоб хороший хлопець полюбив</a:t>
            </a:r>
            <a:r>
              <a:rPr lang="uk-UA" sz="1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!* </a:t>
            </a:r>
            <a:endParaRPr lang="uk-UA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151692-2FFE-4D8C-86C3-0C873AF0144C}"/>
              </a:ext>
            </a:extLst>
          </p:cNvPr>
          <p:cNvSpPr/>
          <p:nvPr/>
        </p:nvSpPr>
        <p:spPr>
          <a:xfrm>
            <a:off x="3805902" y="1043891"/>
            <a:ext cx="2757889" cy="2182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Ой на горі хатка, 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 горою кладка.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Там </a:t>
            </a:r>
            <a:r>
              <a:rPr lang="uk-UA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іграли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вигравали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Молоді дівчатка.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Перша – </a:t>
            </a:r>
            <a:r>
              <a:rPr lang="uk-UA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Ооринка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Друга – Катеринка,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Третьої не знаю…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 ж – моя Маринка</a:t>
            </a:r>
            <a:r>
              <a:rPr lang="uk-UA" sz="1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!*</a:t>
            </a:r>
            <a:endParaRPr lang="uk-UA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730DCC-CD7E-42F4-997F-D08D686E5475}"/>
              </a:ext>
            </a:extLst>
          </p:cNvPr>
          <p:cNvSpPr/>
          <p:nvPr/>
        </p:nvSpPr>
        <p:spPr>
          <a:xfrm>
            <a:off x="6312127" y="1161352"/>
            <a:ext cx="26867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Огонь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да вода! 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Звяжіть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пари </a:t>
            </a:r>
            <a:r>
              <a:rPr lang="uk-UA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навсігда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 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Благословляйте їхній </a:t>
            </a:r>
            <a:r>
              <a:rPr lang="uk-UA" sz="1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шлюб!</a:t>
            </a: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Дайте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здоровя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й моці, 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Шоб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були сини і доці</a:t>
            </a:r>
            <a:r>
              <a:rPr lang="uk-UA" sz="1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!* 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73BA3E-1A37-48C1-B910-2D520A056387}"/>
              </a:ext>
            </a:extLst>
          </p:cNvPr>
          <p:cNvSpPr/>
          <p:nvPr/>
        </p:nvSpPr>
        <p:spPr>
          <a:xfrm>
            <a:off x="2542146" y="352210"/>
            <a:ext cx="4421437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КУПАЛЬСЬКА ОБРЯДОВІСТЬ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EB7AB1-630E-4887-BFA0-D9A725CCF1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8069" y="3519009"/>
            <a:ext cx="4084450" cy="275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36069" y="371156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літньому календарно-обрядовому циклі 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майже втратили своє побутування русальні і петрівчані пісні. Проте купальська обрядовість зберіглася ще доволі добре. У репертуарі «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Рябінушки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зустрічаємо кілька місцевих фольклорних творів купальського обряду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85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0173B2-8798-4A67-962F-03D093ED465A}"/>
              </a:ext>
            </a:extLst>
          </p:cNvPr>
          <p:cNvSpPr/>
          <p:nvPr/>
        </p:nvSpPr>
        <p:spPr>
          <a:xfrm>
            <a:off x="3170707" y="1029171"/>
            <a:ext cx="31052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Пуд до пуда сто пудів,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Зернина в зернину,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Міряли міркою,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 велика мірка,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у мішку дірка,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Стали зерно висипати,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Воно стало утікати.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 треба ж мішки латати!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953515-A3FD-409B-97E3-2E6F98E5B403}"/>
              </a:ext>
            </a:extLst>
          </p:cNvPr>
          <p:cNvSpPr/>
          <p:nvPr/>
        </p:nvSpPr>
        <p:spPr>
          <a:xfrm>
            <a:off x="462366" y="854835"/>
            <a:ext cx="304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сніп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цей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приніс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остаток 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ха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ту,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вінок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оберігав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аше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багатство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умножало його! 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доров’я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сили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приносив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 й нас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женців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не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забував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uk-UA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якшо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хазяїна 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вінець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 і д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лу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кінець</a:t>
            </a:r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endParaRPr lang="uk-UA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0D9A46A-2282-466D-913F-40DC76633CF5}"/>
              </a:ext>
            </a:extLst>
          </p:cNvPr>
          <p:cNvSpPr/>
          <p:nvPr/>
        </p:nvSpPr>
        <p:spPr>
          <a:xfrm>
            <a:off x="1994916" y="178539"/>
            <a:ext cx="304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38383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Обряд «ОБЖИНКИ»</a:t>
            </a:r>
            <a:endParaRPr lang="uk-UA" sz="20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B6372A-7F11-47C1-A7C6-B6A95CAB67E2}"/>
              </a:ext>
            </a:extLst>
          </p:cNvPr>
          <p:cNvSpPr/>
          <p:nvPr/>
        </p:nvSpPr>
        <p:spPr>
          <a:xfrm>
            <a:off x="6515411" y="2739563"/>
            <a:ext cx="2181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виставці-ярмарку </a:t>
            </a:r>
            <a:endParaRPr lang="uk-UA" sz="16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uk-UA" sz="1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Агро-Сумщина»</a:t>
            </a:r>
            <a:endParaRPr lang="uk-UA" sz="1600" b="1" i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5363" y="722697"/>
            <a:ext cx="2602088" cy="2440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01876" y="722697"/>
            <a:ext cx="2754489" cy="2440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89CD9-4CCA-4456-A8D4-F0C019C18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022" y="225778"/>
            <a:ext cx="3364089" cy="244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994916" y="3507262"/>
            <a:ext cx="26004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rgbClr val="38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Обряд «МАСЛЯНА»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7220" y="4132281"/>
            <a:ext cx="34010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Масляна, от і я іду,</a:t>
            </a:r>
            <a:endParaRPr lang="uk-UA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Загубила фартух, та й не знайду,</a:t>
            </a:r>
            <a:endParaRPr lang="uk-UA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Хлопці ішли, фартух знайшли</a:t>
            </a:r>
            <a:endParaRPr lang="uk-UA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 просила, голосила, вони не дають</a:t>
            </a:r>
            <a:r>
              <a:rPr lang="uk-UA" sz="16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</a:p>
          <a:p>
            <a:r>
              <a:rPr lang="uk-UA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Масляная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криволапа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Загубила лапті коло </a:t>
            </a:r>
            <a:r>
              <a:rPr lang="uk-UA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грапа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Хлопці ішли, лапті знайшли,</a:t>
            </a:r>
            <a:b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Лаптями потріпали і далі пішли</a:t>
            </a:r>
          </a:p>
          <a:p>
            <a:endParaRPr lang="uk-UA" sz="1600" i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0C7B0C-3524-431A-85DE-A8036607C5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2916" y="3932034"/>
            <a:ext cx="3966072" cy="2579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47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375711-8563-4E5F-961B-0CEDFD90D9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89" y="2001282"/>
            <a:ext cx="8218707" cy="3194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4ED08D-9062-475B-8797-B12ECEBEA224}"/>
              </a:ext>
            </a:extLst>
          </p:cNvPr>
          <p:cNvSpPr/>
          <p:nvPr/>
        </p:nvSpPr>
        <p:spPr>
          <a:xfrm>
            <a:off x="587021" y="737599"/>
            <a:ext cx="7991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1987 р. – Хор-ланка «</a:t>
            </a:r>
            <a:r>
              <a:rPr lang="uk-UA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Рябинушка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(керівник </a:t>
            </a:r>
            <a:r>
              <a:rPr lang="uk-UA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Севідов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І.Т) – учасник телевізійної передачі «Перлини душі народної»</a:t>
            </a:r>
            <a:endParaRPr lang="uk-UA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E28AC8-1502-40C9-9885-A1BBBF2AC465}"/>
              </a:ext>
            </a:extLst>
          </p:cNvPr>
          <p:cNvSpPr/>
          <p:nvPr/>
        </p:nvSpPr>
        <p:spPr>
          <a:xfrm>
            <a:off x="587021" y="1416507"/>
            <a:ext cx="8511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2018р – Переможці у номінації «Групи народних звичаїв, відтворення» І Національного Чемпіонату України з фольклору «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Eurofolk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Харків 2018» </a:t>
            </a:r>
            <a:endParaRPr lang="uk-UA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28797" y="243356"/>
            <a:ext cx="4836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ФЕСТИВАЛІ НАРОДНОЇ ТВОРЧОСТІ</a:t>
            </a:r>
            <a:endParaRPr lang="uk-UA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3389" y="5413697"/>
            <a:ext cx="8218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У репертуарі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«народного»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аматорського фольклорно-обрядового колективу «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Рябінушка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» переважають фольклорно-обрядові тексти, створені на теренах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Великописарівщини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або такі, що мають локальний варіант відомих українських пісень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13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8666" y="357077"/>
            <a:ext cx="828604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АПРОБАЦІЯ РОБОТИ: </a:t>
            </a:r>
            <a:endParaRPr lang="en-US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–"/>
            </a:pPr>
            <a:r>
              <a:rPr lang="uk-UA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Поетикальні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особливості ліричних пісень </a:t>
            </a:r>
            <a:r>
              <a:rPr lang="uk-UA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//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IIІ Міжнародна науково-практична інтернет-конференція  студентів, магістрантів, аспірантів «Філологія, 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лінгводидактика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професійна комунікація в науковому дискурсі» (Суми, 8 листопада 2019 року);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–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Всеукраїнськ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науково-практичн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Сумщина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історико-філологічному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вимірі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Суми,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березень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2018 р.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Times New Roman" panose="02020603050405020304" pitchFamily="18" charset="0"/>
              <a:buChar char="–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Народнопісенна творчість  фольклорно-обрядового колективу «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Рябінушка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як складова частина традиційної етнічної культури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 ХХХ сесія Міжнародного наукового товариства імені Шевченка (Львів, 2019);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–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основі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викладеного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роботі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розпочато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проєкт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 систематизації фольклорного матеріалу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–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окремі обрядові тексти застосовувалися у проведенні сільських та районних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свят;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–"/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uk-UA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ІІ етапи конкурсу-захисту науково-дослідницьких робіт МАН України, 2019р,2020р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8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3199" y="499619"/>
            <a:ext cx="876017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spcAft>
                <a:spcPts val="0"/>
              </a:spcAft>
            </a:pPr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ВИСНОВКИ</a:t>
            </a:r>
          </a:p>
          <a:p>
            <a:pPr indent="540385" algn="just">
              <a:spcAft>
                <a:spcPts val="0"/>
              </a:spcAft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Отже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пісенна творчість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як загалом уся українська духовна культура, порівняно з іншими етнічними регіонами не повною мірою  висвітлена в українській фольклористиці та суміжних науках.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Старовинні пісні, замовляння, календарні обряди, загадки та вірування підкреслюють індивідуальність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Українська фольклорно-обрядова культура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як одне з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найцінніших духовних скарбів народу за тривалу його історію стала невід’ємною складовою частиною цінних світових здобутків, посівши вагоме визначне місце. </a:t>
            </a:r>
          </a:p>
          <a:p>
            <a:pPr indent="540385" algn="just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Метою  колективів 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стало відродження та збереження автентичної манери народнопісенного виконання, відображення жанрової різноманітності місцевих фольклорних явищ (обрядів, ігор, пісень і танців тощо).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Народно-аматорський фольклорно-обрядовий колектив «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Рябінушка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Рябинівського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СБК пропагує кращі зразки пісенного фольклору й фрагменти народних обрядів та ігор жителів Слобожанського краю, зокрема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зібрані у власних фольклорно-етнографічних експедиціях. </a:t>
            </a:r>
          </a:p>
          <a:p>
            <a:pPr indent="540385" algn="just"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ході свого дослідження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 записали унікальні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тексти, аналогів яких нам не вдалося знайти в інших джерелах, із чого ми можемо зробити висновок про їхню автентичність.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3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4AE5C0-640A-46F9-BED5-4DCF48A83980}"/>
              </a:ext>
            </a:extLst>
          </p:cNvPr>
          <p:cNvSpPr/>
          <p:nvPr/>
        </p:nvSpPr>
        <p:spPr>
          <a:xfrm>
            <a:off x="3438894" y="387935"/>
            <a:ext cx="3150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АКТУАЛЬНІСТЬ ТЕМИ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FDAB58-8943-42FB-9F40-144DB907F171}"/>
              </a:ext>
            </a:extLst>
          </p:cNvPr>
          <p:cNvSpPr/>
          <p:nvPr/>
        </p:nvSpPr>
        <p:spPr>
          <a:xfrm>
            <a:off x="335666" y="921223"/>
            <a:ext cx="85884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Комплексне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 фольклорних надбань українського етносу в усьому розмаїтті діаспорних, реґіональних, територіально відчужених розгалужень набуває першочергової ваги з огляду на потребу освоєння цілості та єдності національної культури.</a:t>
            </a:r>
            <a:endParaRPr lang="uk-UA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B3C4D2-E8C5-45D4-8043-7B37E2517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051" y="2244662"/>
            <a:ext cx="4464030" cy="350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893012" y="5873911"/>
            <a:ext cx="2489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Гурт «</a:t>
            </a:r>
            <a:r>
              <a:rPr lang="uk-UA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Писарівчанка</a:t>
            </a:r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en-US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5731" y="2291417"/>
            <a:ext cx="2614209" cy="345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29964" y="5950855"/>
            <a:ext cx="2908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Під час польових досліджень з Кондратенко Л.О. 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870290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A9F24B-9826-4609-A4FB-307F287963B9}"/>
              </a:ext>
            </a:extLst>
          </p:cNvPr>
          <p:cNvSpPr/>
          <p:nvPr/>
        </p:nvSpPr>
        <p:spPr>
          <a:xfrm>
            <a:off x="317313" y="278514"/>
            <a:ext cx="84315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Об’єкт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фольклорно-обрядова творчість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специфіка розвитку та репертуару народних гуртів 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зокрема фольклорно-обрядового колективу «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Рябінушка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just"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Мета роботи: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розглянути специфіку </a:t>
            </a:r>
          </a:p>
          <a:p>
            <a:pPr algn="just">
              <a:lnSpc>
                <a:spcPct val="150000"/>
              </a:lnSpc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 визначити ступінь збереженості і</a:t>
            </a:r>
          </a:p>
          <a:p>
            <a:pPr algn="just">
              <a:lnSpc>
                <a:spcPct val="150000"/>
              </a:lnSpc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 побутування пісенних жанрів</a:t>
            </a:r>
          </a:p>
          <a:p>
            <a:pPr algn="just">
              <a:lnSpc>
                <a:spcPct val="150000"/>
              </a:lnSpc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українського фольклору </a:t>
            </a:r>
          </a:p>
          <a:p>
            <a:pPr algn="just">
              <a:lnSpc>
                <a:spcPct val="150000"/>
              </a:lnSpc>
            </a:pP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як складової </a:t>
            </a:r>
          </a:p>
          <a:p>
            <a:pPr algn="just">
              <a:lnSpc>
                <a:spcPct val="150000"/>
              </a:lnSpc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частини  традиційної  етнічної</a:t>
            </a:r>
          </a:p>
          <a:p>
            <a:pPr algn="just">
              <a:lnSpc>
                <a:spcPct val="150000"/>
              </a:lnSpc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культури  народу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50F004-655C-47D2-B311-5749A65290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101" y="2215914"/>
            <a:ext cx="4528614" cy="3492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249334" y="5708805"/>
            <a:ext cx="3702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Фольклорно-обрядовий колектив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Рябінушка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347411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C3EC53-6AAE-41BA-ABA7-BB97D2F8016C}"/>
              </a:ext>
            </a:extLst>
          </p:cNvPr>
          <p:cNvSpPr/>
          <p:nvPr/>
        </p:nvSpPr>
        <p:spPr>
          <a:xfrm>
            <a:off x="372262" y="285487"/>
            <a:ext cx="8184717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uk-UA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з’ясувати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генезу та побутування народнопісенної творчості обрядових гуртів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Великописарівщини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контексті вітчизняної фольклористики;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скласти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уявлення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народнопісенне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виконавство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системне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явище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453390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807845" algn="l"/>
              </a:tabLst>
            </a:pP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визначити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динаміку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жанрового складу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пісенного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фольклору на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місцевому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традиційному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сучасних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записах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453390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807845" algn="l"/>
              </a:tabLst>
            </a:pP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розкрити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реґіональні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локальні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особливості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453390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807845" algn="l"/>
              </a:tabLst>
            </a:pP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простежити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співвідносність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місцевої</a:t>
            </a:r>
          </a:p>
          <a:p>
            <a:pPr marR="453390" algn="just">
              <a:lnSpc>
                <a:spcPct val="150000"/>
              </a:lnSpc>
              <a:tabLst>
                <a:tab pos="1807845" algn="l"/>
              </a:tabLst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фольклорної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традиції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загальнонаціональною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записати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регіональні фольклорні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тексти;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ідготувати матеріали для тематичної </a:t>
            </a:r>
          </a:p>
          <a:p>
            <a:pPr algn="just"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експозиції для шкільної </a:t>
            </a:r>
            <a:r>
              <a:rPr lang="uk-UA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етно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-кімнати </a:t>
            </a:r>
          </a:p>
          <a:p>
            <a:pPr algn="just"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«Світлиця»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86E0C7-BCD9-4249-9E0E-99E588D244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891" y="3464460"/>
            <a:ext cx="3679840" cy="2191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647F90-BC49-4D70-BA54-BC60045412B0}"/>
              </a:ext>
            </a:extLst>
          </p:cNvPr>
          <p:cNvSpPr/>
          <p:nvPr/>
        </p:nvSpPr>
        <p:spPr>
          <a:xfrm>
            <a:off x="5156577" y="5794688"/>
            <a:ext cx="4128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Т.З. </a:t>
            </a:r>
            <a:r>
              <a:rPr lang="uk-UA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Краснікова</a:t>
            </a:r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О.М.Гробова</a:t>
            </a:r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К.С.Феденко</a:t>
            </a:r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uk-UA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Солдатське </a:t>
            </a:r>
            <a:endParaRPr lang="uk-UA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85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1F452E-8F8E-47DE-BC2F-4EE829E079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767" y="2918252"/>
            <a:ext cx="4305617" cy="338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C412AF-9961-410C-9117-670B38C8E931}"/>
              </a:ext>
            </a:extLst>
          </p:cNvPr>
          <p:cNvSpPr/>
          <p:nvPr/>
        </p:nvSpPr>
        <p:spPr>
          <a:xfrm>
            <a:off x="104322" y="826699"/>
            <a:ext cx="90396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аматорський вокальний ансамбль «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Зорецвіт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Великописарівського РБК;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гурт «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Писарівчанка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Великописарівського районного територіального центру;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аматорський  фольклорно-обрядовий колектив «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Рябінушка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с.Рябина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фольклорні гурти: </a:t>
            </a:r>
          </a:p>
          <a:p>
            <a:pPr algn="just">
              <a:lnSpc>
                <a:spcPct val="150000"/>
              </a:lnSpc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Сидоровочка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(с. Сидорова Яруга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«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Вечорниці» (с. Тарасівка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),</a:t>
            </a:r>
          </a:p>
          <a:p>
            <a:pPr algn="just">
              <a:lnSpc>
                <a:spcPct val="150000"/>
              </a:lnSpc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«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Хлопці з під гори»  (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с.Попівка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),</a:t>
            </a:r>
          </a:p>
          <a:p>
            <a:pPr algn="just">
              <a:lnSpc>
                <a:spcPct val="150000"/>
              </a:lnSpc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«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Молодички» (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с.Розсоші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 та ін.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7B27D17-5FE0-4A57-A25C-624532E275EC}"/>
              </a:ext>
            </a:extLst>
          </p:cNvPr>
          <p:cNvSpPr/>
          <p:nvPr/>
        </p:nvSpPr>
        <p:spPr>
          <a:xfrm>
            <a:off x="1120049" y="58588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Фольклорний гурт «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Писарівчанка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Великописарівського районного територіального центру</a:t>
            </a:r>
            <a:endParaRPr lang="uk-UA" b="1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B09832-D3A9-4E94-AC7B-F48C1350E932}"/>
              </a:ext>
            </a:extLst>
          </p:cNvPr>
          <p:cNvSpPr/>
          <p:nvPr/>
        </p:nvSpPr>
        <p:spPr>
          <a:xfrm>
            <a:off x="1307200" y="267445"/>
            <a:ext cx="7128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ФОЛЬКЛОРНІ КОЛЕКТИВИ ВЕЛИКОПИСАРІВЩИНИ 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535052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1F7EDE-FAFF-425E-8B29-BF5528A32A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078" y="2329585"/>
            <a:ext cx="5849366" cy="3733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7BD43E-6C7E-40C9-9D35-DAEB33D1EA3B}"/>
              </a:ext>
            </a:extLst>
          </p:cNvPr>
          <p:cNvSpPr/>
          <p:nvPr/>
        </p:nvSpPr>
        <p:spPr>
          <a:xfrm>
            <a:off x="315816" y="1139710"/>
            <a:ext cx="8671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заснований у 1975 році Василем Михайловичем 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Киященко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який став і його керівником.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1998 році колектив отримав звання «народний». </a:t>
            </a:r>
            <a:endParaRPr lang="uk-UA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8C3402-2C41-4D37-8AA0-118B54B92003}"/>
              </a:ext>
            </a:extLst>
          </p:cNvPr>
          <p:cNvSpPr/>
          <p:nvPr/>
        </p:nvSpPr>
        <p:spPr>
          <a:xfrm>
            <a:off x="2020710" y="240816"/>
            <a:ext cx="53926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НАРОДНИЙ АМАТОРСЬКИЙ </a:t>
            </a:r>
          </a:p>
          <a:p>
            <a:pPr algn="ctr"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ВОКАЛЬНИЙ АНСАМБЛЬ «ЗОРЕЦВІТ»</a:t>
            </a:r>
            <a:endParaRPr lang="uk-UA" sz="20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B56A1A-6AAC-4126-ABDF-1B2238843D69}"/>
              </a:ext>
            </a:extLst>
          </p:cNvPr>
          <p:cNvSpPr/>
          <p:nvPr/>
        </p:nvSpPr>
        <p:spPr>
          <a:xfrm>
            <a:off x="4515556" y="6187246"/>
            <a:ext cx="4097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Зорецвіт</a:t>
            </a:r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смт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Велика Писарівка</a:t>
            </a:r>
            <a:endParaRPr lang="uk-UA" b="1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661D37-C59B-4CF3-A0BC-075B89E990A8}"/>
              </a:ext>
            </a:extLst>
          </p:cNvPr>
          <p:cNvSpPr/>
          <p:nvPr/>
        </p:nvSpPr>
        <p:spPr>
          <a:xfrm>
            <a:off x="135194" y="2422089"/>
            <a:ext cx="30928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indent="-90488"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«Ой на горі дощ іде»</a:t>
            </a:r>
            <a:endParaRPr lang="uk-UA" sz="1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488" indent="-90488"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Ой, при лужку, при лужку»</a:t>
            </a:r>
            <a:endParaRPr lang="uk-UA" sz="1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488" indent="-90488"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Закувала зозуленька на стодолі, на розі»</a:t>
            </a:r>
            <a:endParaRPr lang="uk-UA" sz="1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488" indent="-90488"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 «На городі верба рясна»</a:t>
            </a:r>
            <a:endParaRPr lang="uk-UA" sz="1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488" indent="-90488"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 «Ой, поїхав мій миленький»</a:t>
            </a:r>
            <a:endParaRPr lang="uk-UA" sz="1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97" y="4652294"/>
            <a:ext cx="3083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Чисельний склад колективу з часом змінювався, до нього входили учасники різних соціальних груп.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501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F5E686-3761-4968-A544-8475F627B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4328" y="3186823"/>
            <a:ext cx="5604444" cy="254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A39011-D396-47FF-B6CA-D4FAFF64B0B5}"/>
              </a:ext>
            </a:extLst>
          </p:cNvPr>
          <p:cNvSpPr/>
          <p:nvPr/>
        </p:nvSpPr>
        <p:spPr>
          <a:xfrm>
            <a:off x="237475" y="2166128"/>
            <a:ext cx="33185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«Ковалики»*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Шагалек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»*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«Льон гойдається»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Гуселечки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»*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«Понад садом , садом»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«Широкий лист на калині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«Ой миленький, дорогенький»*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«Ой у лузі та ще й при березі»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«Катюша –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красотка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»*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«У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Николаюшки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весь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двор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помосте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»*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«Ой, у саду,  у  саду»*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584E43-EE30-4B56-B5D1-2E2B60C45F1A}"/>
              </a:ext>
            </a:extLst>
          </p:cNvPr>
          <p:cNvSpPr/>
          <p:nvPr/>
        </p:nvSpPr>
        <p:spPr>
          <a:xfrm>
            <a:off x="965812" y="367356"/>
            <a:ext cx="7634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НАРОДНИЙ АМАТОРСЬКИЙ ФОЛЬКЛОРНО- ЕТНОГРАФІЧНИЙ КОЛЕКТИВ «ВЕЧОРНИЦІ» </a:t>
            </a:r>
            <a:endParaRPr lang="uk-UA" sz="20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5C8F44-5D0E-4C63-90AB-6CEA8A45FA68}"/>
              </a:ext>
            </a:extLst>
          </p:cNvPr>
          <p:cNvSpPr/>
          <p:nvPr/>
        </p:nvSpPr>
        <p:spPr>
          <a:xfrm>
            <a:off x="0" y="1075242"/>
            <a:ext cx="9108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1968 році  був  створений  фольклорно-етнографічний  колектив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«Вечорниці» 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1983 році колектив отримав звання 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«народний»</a:t>
            </a:r>
            <a:endParaRPr lang="uk-UA" sz="2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30CFA2-9F81-42D9-B9DD-F681FA31751A}"/>
              </a:ext>
            </a:extLst>
          </p:cNvPr>
          <p:cNvSpPr/>
          <p:nvPr/>
        </p:nvSpPr>
        <p:spPr>
          <a:xfrm>
            <a:off x="5229251" y="5653684"/>
            <a:ext cx="2778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latin typeface="Times New Roman" panose="02020603050405020304" pitchFamily="18" charset="0"/>
              </a:rPr>
              <a:t>«Вечорниці», с</a:t>
            </a:r>
            <a:r>
              <a:rPr lang="uk-UA" b="1" i="1" dirty="0">
                <a:latin typeface="Times New Roman" panose="02020603050405020304" pitchFamily="18" charset="0"/>
              </a:rPr>
              <a:t>. Тарасівка</a:t>
            </a:r>
            <a:endParaRPr lang="uk-UA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3552" y="6171465"/>
            <a:ext cx="5674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* - 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позначено пісні, які можна вважати автентичними</a:t>
            </a:r>
            <a:endParaRPr lang="uk-UA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6001" y="1912269"/>
            <a:ext cx="5552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час існування колектив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провів ґрунтовну пошукову  роботу з вивчення народних звичаїв і традицій рідного краю, визначення особливостей та відтворення регіонального костюму. </a:t>
            </a:r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56001" y="1885244"/>
            <a:ext cx="5552771" cy="12079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5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DE8259-C17F-4824-9D54-EBFBDD022F88}"/>
              </a:ext>
            </a:extLst>
          </p:cNvPr>
          <p:cNvSpPr/>
          <p:nvPr/>
        </p:nvSpPr>
        <p:spPr>
          <a:xfrm>
            <a:off x="244003" y="226147"/>
            <a:ext cx="8775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«НАРОДНИЙ» АМАТОРСЬКИЙ ФОЛЬКЛОРНО – ОБРЯДОВИЙ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КОЛЕКТИВ «РЯБІНУШКА»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ДУХОВНИЙ ОСЕРЕДОК ПІСЕННО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КУЛЬТУРИ ВЕЛИКОПИСАРІВЩИНИ</a:t>
            </a:r>
            <a:endParaRPr lang="uk-UA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940AD6-72DD-4774-BFC1-B0586BA812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8842" y="2304585"/>
            <a:ext cx="5916058" cy="3165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615EFB-F0D9-4895-AA81-392E7C0C2426}"/>
              </a:ext>
            </a:extLst>
          </p:cNvPr>
          <p:cNvSpPr/>
          <p:nvPr/>
        </p:nvSpPr>
        <p:spPr>
          <a:xfrm>
            <a:off x="113844" y="1165812"/>
            <a:ext cx="8680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1960 році за ініціативою Івана Тимофійовича 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Сивідова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заснований обрядовий колектив «</a:t>
            </a:r>
            <a:r>
              <a:rPr lang="uk-UA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Рябінушка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just"/>
            <a:endParaRPr lang="uk-UA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1987 році йому було присвоєно звання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самодіяльний народний». </a:t>
            </a:r>
            <a:endParaRPr lang="uk-UA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FFF836-BF0D-4E2D-A093-8BAD32FDE444}"/>
              </a:ext>
            </a:extLst>
          </p:cNvPr>
          <p:cNvSpPr/>
          <p:nvPr/>
        </p:nvSpPr>
        <p:spPr>
          <a:xfrm>
            <a:off x="1141770" y="4438056"/>
            <a:ext cx="1143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с.Рябина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7F77C9-038E-42FC-BAF2-B42ECD0554E8}"/>
              </a:ext>
            </a:extLst>
          </p:cNvPr>
          <p:cNvSpPr/>
          <p:nvPr/>
        </p:nvSpPr>
        <p:spPr>
          <a:xfrm>
            <a:off x="244003" y="2644785"/>
            <a:ext cx="272483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Хор-ланка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Уляна Мазур,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Ксенія Волошина,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Олександра Перепелиця,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Наталія Марченко, </a:t>
            </a:r>
          </a:p>
          <a:p>
            <a:pPr algn="ctr"/>
            <a:r>
              <a:rPr lang="uk-UA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Прасковія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Михайленко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6116" y="5470000"/>
            <a:ext cx="8677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Пісні виконуються в автентичній манері, із органічною прив’язкою до специфіки обрядових стереотипів. Місцевий діалект, традиційні костюми, танцювальні рухи й атрибути календарного обряду дотримуються учасниками ансамблю в первісному вигляді.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63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C53DBB-6FF0-4CF1-901B-81F97828271A}"/>
              </a:ext>
            </a:extLst>
          </p:cNvPr>
          <p:cNvSpPr/>
          <p:nvPr/>
        </p:nvSpPr>
        <p:spPr>
          <a:xfrm>
            <a:off x="271578" y="785348"/>
            <a:ext cx="85563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поєднання в репертуарі хорових обробок українських народних пісень і обрядових творів;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становлення індивідуального виконавського стилю на основі фольклорної пісенної традиції;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відтворення в сценічних умовах багатоголосого звучання;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 регіональних автентичних обрядових текстів </a:t>
            </a:r>
            <a:endParaRPr lang="uk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CBEDB3-C9B1-4ECB-8ABB-F876BCEFD9D8}"/>
              </a:ext>
            </a:extLst>
          </p:cNvPr>
          <p:cNvSpPr/>
          <p:nvPr/>
        </p:nvSpPr>
        <p:spPr>
          <a:xfrm>
            <a:off x="1395470" y="385238"/>
            <a:ext cx="6697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СПЕЦИФІКА ТВОРЧОЇ ДІЯЛЬНОСТІ КОЛЕКТИВУ </a:t>
            </a:r>
            <a:endParaRPr lang="uk-UA" sz="20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B39D9B-DE6D-40C1-92DA-F586D3B05EC2}"/>
              </a:ext>
            </a:extLst>
          </p:cNvPr>
          <p:cNvSpPr/>
          <p:nvPr/>
        </p:nvSpPr>
        <p:spPr>
          <a:xfrm>
            <a:off x="505925" y="2539674"/>
            <a:ext cx="3512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Ой, гоп, гопака, полюбила козака! 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Полюбила та й не знала, 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що у нього грошей мало!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Times New Roman" panose="02020603050405020304" pitchFamily="18" charset="0"/>
              <a:buChar char="-"/>
            </a:pPr>
            <a:r>
              <a:rPr lang="uk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Ой, гоп, гопачок, 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Чорні брови - козачок,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Ось такі ж як у мене, 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Сідай коло мене</a:t>
            </a:r>
            <a:endParaRPr lang="uk-UA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308E79-E379-4B95-8769-CEDB818ECACD}"/>
              </a:ext>
            </a:extLst>
          </p:cNvPr>
          <p:cNvSpPr/>
          <p:nvPr/>
        </p:nvSpPr>
        <p:spPr>
          <a:xfrm>
            <a:off x="505925" y="4662309"/>
            <a:ext cx="2431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Гей, дівчаточка, зірки,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Заберіть свої вінки!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Ой, горе не біда, 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Росте в лісі лобода.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Підем вирвем лободу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 й забуду про біду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32578" y="3989357"/>
            <a:ext cx="49953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Творча діяльність «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народного» 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аматорського фольклорно-о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брядового колективу «</a:t>
            </a:r>
            <a:r>
              <a:rPr lang="uk-UA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Рябінушка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що втілена у відповідному виконавському досвіді та результативних творчих здобутках, </a:t>
            </a:r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репрезентує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селянську пісню як феномен української музичної культури і </a:t>
            </a:r>
            <a:r>
              <a:rPr lang="uk-UA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зберігає </a:t>
            </a: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таким чином природне звучання слобожанської народнопісенної традиції.</a:t>
            </a:r>
            <a:endParaRPr lang="en-US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873" y="1673699"/>
            <a:ext cx="3144030" cy="24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87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705</TotalTime>
  <Words>1296</Words>
  <Application>Microsoft Office PowerPoint</Application>
  <PresentationFormat>Экран (4:3)</PresentationFormat>
  <Paragraphs>196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Acer</cp:lastModifiedBy>
  <cp:revision>43</cp:revision>
  <dcterms:created xsi:type="dcterms:W3CDTF">2019-01-06T16:29:10Z</dcterms:created>
  <dcterms:modified xsi:type="dcterms:W3CDTF">2020-04-26T14:01:04Z</dcterms:modified>
</cp:coreProperties>
</file>