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9" r:id="rId2"/>
    <p:sldId id="270" r:id="rId3"/>
    <p:sldId id="271" r:id="rId4"/>
    <p:sldId id="257" r:id="rId5"/>
    <p:sldId id="258" r:id="rId6"/>
    <p:sldId id="259" r:id="rId7"/>
    <p:sldId id="261" r:id="rId8"/>
    <p:sldId id="262" r:id="rId9"/>
    <p:sldId id="263" r:id="rId10"/>
    <p:sldId id="264" r:id="rId11"/>
    <p:sldId id="266" r:id="rId12"/>
    <p:sldId id="267" r:id="rId13"/>
    <p:sldId id="276" r:id="rId14"/>
    <p:sldId id="274" r:id="rId15"/>
    <p:sldId id="268"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2" autoAdjust="0"/>
    <p:restoredTop sz="94676" autoAdjust="0"/>
  </p:normalViewPr>
  <p:slideViewPr>
    <p:cSldViewPr>
      <p:cViewPr varScale="1">
        <p:scale>
          <a:sx n="67" d="100"/>
          <a:sy n="67" d="100"/>
        </p:scale>
        <p:origin x="13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t>24.04.2020</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24.04.2020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24.04.2020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24.04.2020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t>24.04.2020</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t>24.04.2020</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t>24.04.2020</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uk.wikipedia.org/wiki/%D0%9F%D1%80%D0%BE%D0%B4%D1%83%D0%BA%D1%82%D0%B8_%D1%85%D0%B0%D1%80%D1%87%D1%83%D0%B2%D0%B0%D0%BD%D0%BD%D1%8F" TargetMode="External"/><Relationship Id="rId2" Type="http://schemas.openxmlformats.org/officeDocument/2006/relationships/hyperlink" Target="https://uk.wikipedia.org/wiki/%D0%9F%D0%BE%D0%B1%D1%83%D1%82%D0%BE%D0%B2%D0%B0_%D1%82%D0%B5%D1%85%D0%BD%D1%96%D0%BA%D0%B0"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uk.wikipedia.org/wiki/1945" TargetMode="External"/><Relationship Id="rId7" Type="http://schemas.openxmlformats.org/officeDocument/2006/relationships/hyperlink" Target="https://uk.wikipedia.org/wiki/%D0%A4%D1%83%D0%BD%D1%82_(%D0%BE%D0%B4%D0%B8%D0%BD%D0%B8%D1%86%D1%8F_%D0%BC%D0%B0%D1%81%D0%B8)" TargetMode="External"/><Relationship Id="rId2" Type="http://schemas.openxmlformats.org/officeDocument/2006/relationships/hyperlink" Target="https://uk.wikipedia.org/wiki/8_%D0%B6%D0%BE%D0%B2%D1%82%D0%BD%D1%8F" TargetMode="External"/><Relationship Id="rId1" Type="http://schemas.openxmlformats.org/officeDocument/2006/relationships/slideLayout" Target="../slideLayouts/slideLayout6.xml"/><Relationship Id="rId6" Type="http://schemas.openxmlformats.org/officeDocument/2006/relationships/hyperlink" Target="https://uk.wikipedia.org/wiki/%D0%A4%D1%83%D1%82" TargetMode="External"/><Relationship Id="rId5" Type="http://schemas.openxmlformats.org/officeDocument/2006/relationships/hyperlink" Target="https://uk.wikipedia.org/w/index.php?title=%D0%9F%D0%B5%D1%80%D1%81%D1%96_%D0%A1%D0%BF%D0%B5%D0%BD%D1%81%D0%B5%D1%80&amp;action=edit&amp;redlink=1" TargetMode="External"/><Relationship Id="rId4" Type="http://schemas.openxmlformats.org/officeDocument/2006/relationships/hyperlink" Target="https://uk.wikipedia.org/wiki/%D0%9C%D0%B0%D1%81%D1%81%D0%B0%D1%87%D1%83%D1%81%D0%B5%D1%82%D1%8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128792" cy="2736304"/>
          </a:xfrm>
        </p:spPr>
        <p:txBody>
          <a:bodyPr>
            <a:noAutofit/>
          </a:bodyPr>
          <a:lstStyle/>
          <a:p>
            <a:pPr>
              <a:lnSpc>
                <a:spcPct val="90000"/>
              </a:lnSpc>
              <a:spcBef>
                <a:spcPct val="20000"/>
              </a:spcBef>
            </a:pPr>
            <a:r>
              <a:rPr lang="uk-UA" altLang="uk-UA" sz="2800" b="1" dirty="0">
                <a:solidFill>
                  <a:srgbClr val="008000"/>
                </a:solidFill>
                <a:latin typeface="Constantia" panose="02030602050306030303" pitchFamily="18" charset="0"/>
              </a:rPr>
              <a:t>Всеукраїнський </a:t>
            </a:r>
            <a:r>
              <a:rPr lang="uk-UA" altLang="uk-UA" sz="2800" b="1" dirty="0" smtClean="0">
                <a:solidFill>
                  <a:srgbClr val="008000"/>
                </a:solidFill>
                <a:latin typeface="Constantia" panose="02030602050306030303" pitchFamily="18" charset="0"/>
              </a:rPr>
              <a:t>інтерактивний </a:t>
            </a:r>
            <a:r>
              <a:rPr lang="uk-UA" altLang="uk-UA" sz="2800" b="1" dirty="0">
                <a:solidFill>
                  <a:srgbClr val="008000"/>
                </a:solidFill>
                <a:latin typeface="Constantia" panose="02030602050306030303" pitchFamily="18" charset="0"/>
              </a:rPr>
              <a:t>конкурс</a:t>
            </a:r>
            <a:br>
              <a:rPr lang="uk-UA" altLang="uk-UA" sz="2800" b="1" dirty="0">
                <a:solidFill>
                  <a:srgbClr val="008000"/>
                </a:solidFill>
                <a:latin typeface="Constantia" panose="02030602050306030303" pitchFamily="18" charset="0"/>
              </a:rPr>
            </a:br>
            <a:r>
              <a:rPr lang="uk-UA" altLang="uk-UA" sz="2800" b="1" dirty="0">
                <a:solidFill>
                  <a:srgbClr val="008000"/>
                </a:solidFill>
                <a:latin typeface="Constantia" panose="02030602050306030303" pitchFamily="18" charset="0"/>
              </a:rPr>
              <a:t>“МАН – Юніор Дослідник ”</a:t>
            </a:r>
            <a:br>
              <a:rPr lang="uk-UA" altLang="uk-UA" sz="2800" b="1" dirty="0">
                <a:solidFill>
                  <a:srgbClr val="008000"/>
                </a:solidFill>
                <a:latin typeface="Constantia" panose="02030602050306030303" pitchFamily="18" charset="0"/>
              </a:rPr>
            </a:br>
            <a:r>
              <a:rPr lang="uk-UA" altLang="uk-UA" sz="2800" b="1" dirty="0">
                <a:solidFill>
                  <a:srgbClr val="008000"/>
                </a:solidFill>
                <a:latin typeface="Constantia" panose="02030602050306030303" pitchFamily="18" charset="0"/>
              </a:rPr>
              <a:t/>
            </a:r>
            <a:br>
              <a:rPr lang="uk-UA" altLang="uk-UA" sz="2800" b="1" dirty="0">
                <a:solidFill>
                  <a:srgbClr val="008000"/>
                </a:solidFill>
                <a:latin typeface="Constantia" panose="02030602050306030303" pitchFamily="18" charset="0"/>
              </a:rPr>
            </a:br>
            <a:r>
              <a:rPr lang="uk-UA" altLang="uk-UA" sz="2800" dirty="0">
                <a:solidFill>
                  <a:srgbClr val="3333FF"/>
                </a:solidFill>
                <a:latin typeface="Constantia" panose="02030602050306030303" pitchFamily="18" charset="0"/>
              </a:rPr>
              <a:t> </a:t>
            </a:r>
            <a:r>
              <a:rPr lang="uk-UA" altLang="uk-UA" sz="2800" dirty="0">
                <a:solidFill>
                  <a:srgbClr val="FF0000"/>
                </a:solidFill>
                <a:latin typeface="Constantia" panose="02030602050306030303" pitchFamily="18" charset="0"/>
              </a:rPr>
              <a:t>Номінація “ Технік – Юніор ”</a:t>
            </a:r>
            <a:br>
              <a:rPr lang="uk-UA" altLang="uk-UA" sz="2800" dirty="0">
                <a:solidFill>
                  <a:srgbClr val="FF0000"/>
                </a:solidFill>
                <a:latin typeface="Constantia" panose="02030602050306030303" pitchFamily="18" charset="0"/>
              </a:rPr>
            </a:br>
            <a:r>
              <a:rPr lang="uk-UA" altLang="uk-UA" sz="2800" dirty="0">
                <a:solidFill>
                  <a:srgbClr val="FF0000"/>
                </a:solidFill>
                <a:latin typeface="Constantia" panose="02030602050306030303" pitchFamily="18" charset="0"/>
              </a:rPr>
              <a:t> Тема: </a:t>
            </a:r>
            <a:r>
              <a:rPr lang="uk-UA" altLang="uk-UA" sz="2800" dirty="0" smtClean="0">
                <a:solidFill>
                  <a:srgbClr val="FF0000"/>
                </a:solidFill>
                <a:latin typeface="Constantia" panose="02030602050306030303" pitchFamily="18" charset="0"/>
              </a:rPr>
              <a:t>“Електромагнітні хвилі на кухні. </a:t>
            </a:r>
            <a:br>
              <a:rPr lang="uk-UA" altLang="uk-UA" sz="2800" dirty="0" smtClean="0">
                <a:solidFill>
                  <a:srgbClr val="FF0000"/>
                </a:solidFill>
                <a:latin typeface="Constantia" panose="02030602050306030303" pitchFamily="18" charset="0"/>
              </a:rPr>
            </a:br>
            <a:r>
              <a:rPr lang="uk-UA" altLang="uk-UA" sz="2800" dirty="0" smtClean="0">
                <a:solidFill>
                  <a:srgbClr val="FF0000"/>
                </a:solidFill>
                <a:latin typeface="Constantia" panose="02030602050306030303" pitchFamily="18" charset="0"/>
              </a:rPr>
              <a:t>Мікрохвильова піч.»</a:t>
            </a:r>
            <a:endParaRPr lang="ru-RU" sz="2800" dirty="0">
              <a:latin typeface="Constantia" panose="02030602050306030303" pitchFamily="18" charset="0"/>
            </a:endParaRPr>
          </a:p>
        </p:txBody>
      </p:sp>
      <p:sp>
        <p:nvSpPr>
          <p:cNvPr id="3" name="Прямоугольник 2"/>
          <p:cNvSpPr/>
          <p:nvPr/>
        </p:nvSpPr>
        <p:spPr>
          <a:xfrm>
            <a:off x="3131840" y="3501008"/>
            <a:ext cx="5148064" cy="1938992"/>
          </a:xfrm>
          <a:prstGeom prst="rect">
            <a:avLst/>
          </a:prstGeom>
        </p:spPr>
        <p:txBody>
          <a:bodyPr wrap="square">
            <a:spAutoFit/>
          </a:bodyPr>
          <a:lstStyle/>
          <a:p>
            <a:r>
              <a:rPr lang="ru-RU" sz="2000" dirty="0">
                <a:latin typeface="Constantia" panose="02030602050306030303" pitchFamily="18" charset="0"/>
              </a:rPr>
              <a:t>Роботу </a:t>
            </a:r>
            <a:r>
              <a:rPr lang="ru-RU" sz="2000" dirty="0" err="1">
                <a:latin typeface="Constantia" panose="02030602050306030303" pitchFamily="18" charset="0"/>
              </a:rPr>
              <a:t>виконав</a:t>
            </a:r>
            <a:r>
              <a:rPr lang="ru-RU" sz="2000" dirty="0">
                <a:latin typeface="Constantia" panose="02030602050306030303" pitchFamily="18" charset="0"/>
              </a:rPr>
              <a:t>  </a:t>
            </a:r>
            <a:r>
              <a:rPr lang="ru-RU" sz="2000" dirty="0" err="1">
                <a:latin typeface="Constantia" panose="02030602050306030303" pitchFamily="18" charset="0"/>
              </a:rPr>
              <a:t>учень</a:t>
            </a:r>
            <a:r>
              <a:rPr lang="ru-RU" sz="2000" dirty="0">
                <a:latin typeface="Constantia" panose="02030602050306030303" pitchFamily="18" charset="0"/>
              </a:rPr>
              <a:t> </a:t>
            </a:r>
            <a:r>
              <a:rPr lang="ru-RU" sz="2000" dirty="0" smtClean="0">
                <a:latin typeface="Constantia" panose="02030602050306030303" pitchFamily="18" charset="0"/>
              </a:rPr>
              <a:t> 9 </a:t>
            </a:r>
            <a:r>
              <a:rPr lang="ru-RU" sz="2000" dirty="0" err="1" smtClean="0">
                <a:latin typeface="Constantia" panose="02030602050306030303" pitchFamily="18" charset="0"/>
              </a:rPr>
              <a:t>класу</a:t>
            </a:r>
            <a:r>
              <a:rPr lang="ru-RU" sz="2000" dirty="0" smtClean="0">
                <a:latin typeface="Constantia" panose="02030602050306030303" pitchFamily="18" charset="0"/>
              </a:rPr>
              <a:t> </a:t>
            </a:r>
            <a:endParaRPr lang="ru-RU" sz="2000" dirty="0">
              <a:latin typeface="Constantia" panose="02030602050306030303" pitchFamily="18" charset="0"/>
            </a:endParaRPr>
          </a:p>
          <a:p>
            <a:r>
              <a:rPr lang="ru-RU" sz="2000" dirty="0" err="1">
                <a:latin typeface="Constantia" panose="02030602050306030303" pitchFamily="18" charset="0"/>
              </a:rPr>
              <a:t>Черкаської</a:t>
            </a:r>
            <a:r>
              <a:rPr lang="ru-RU" sz="2000" dirty="0">
                <a:latin typeface="Constantia" panose="02030602050306030303" pitchFamily="18" charset="0"/>
              </a:rPr>
              <a:t> ЗОШ І-ІІ </a:t>
            </a:r>
            <a:r>
              <a:rPr lang="ru-RU" sz="2000" dirty="0" err="1">
                <a:latin typeface="Constantia" panose="02030602050306030303" pitchFamily="18" charset="0"/>
              </a:rPr>
              <a:t>ступенів</a:t>
            </a:r>
            <a:endParaRPr lang="ru-RU" sz="2000" dirty="0">
              <a:latin typeface="Constantia" panose="02030602050306030303" pitchFamily="18" charset="0"/>
            </a:endParaRPr>
          </a:p>
          <a:p>
            <a:r>
              <a:rPr lang="ru-RU" sz="2000" dirty="0" err="1">
                <a:latin typeface="Constantia" panose="02030602050306030303" pitchFamily="18" charset="0"/>
              </a:rPr>
              <a:t>Черкаської</a:t>
            </a:r>
            <a:r>
              <a:rPr lang="ru-RU" sz="2000" dirty="0">
                <a:latin typeface="Constantia" panose="02030602050306030303" pitchFamily="18" charset="0"/>
              </a:rPr>
              <a:t> </a:t>
            </a:r>
            <a:r>
              <a:rPr lang="ru-RU" sz="2000" dirty="0" err="1">
                <a:latin typeface="Constantia" panose="02030602050306030303" pitchFamily="18" charset="0"/>
              </a:rPr>
              <a:t>селищної</a:t>
            </a:r>
            <a:r>
              <a:rPr lang="ru-RU" sz="2000" dirty="0">
                <a:latin typeface="Constantia" panose="02030602050306030303" pitchFamily="18" charset="0"/>
              </a:rPr>
              <a:t> ради</a:t>
            </a:r>
          </a:p>
          <a:p>
            <a:r>
              <a:rPr lang="ru-RU" sz="2000" dirty="0" err="1">
                <a:latin typeface="Constantia" panose="02030602050306030303" pitchFamily="18" charset="0"/>
              </a:rPr>
              <a:t>Слов'янського</a:t>
            </a:r>
            <a:r>
              <a:rPr lang="ru-RU" sz="2000" dirty="0">
                <a:latin typeface="Constantia" panose="02030602050306030303" pitchFamily="18" charset="0"/>
              </a:rPr>
              <a:t> району </a:t>
            </a:r>
            <a:r>
              <a:rPr lang="ru-RU" sz="2000" dirty="0" err="1">
                <a:latin typeface="Constantia" panose="02030602050306030303" pitchFamily="18" charset="0"/>
              </a:rPr>
              <a:t>Донецької</a:t>
            </a:r>
            <a:r>
              <a:rPr lang="ru-RU" sz="2000" dirty="0">
                <a:latin typeface="Constantia" panose="02030602050306030303" pitchFamily="18" charset="0"/>
              </a:rPr>
              <a:t> </a:t>
            </a:r>
            <a:r>
              <a:rPr lang="ru-RU" sz="2000" dirty="0" err="1">
                <a:latin typeface="Constantia" panose="02030602050306030303" pitchFamily="18" charset="0"/>
              </a:rPr>
              <a:t>області</a:t>
            </a:r>
            <a:endParaRPr lang="ru-RU" sz="2000" dirty="0">
              <a:latin typeface="Constantia" panose="02030602050306030303" pitchFamily="18" charset="0"/>
            </a:endParaRPr>
          </a:p>
          <a:p>
            <a:r>
              <a:rPr lang="ru-RU" sz="2000" dirty="0">
                <a:latin typeface="Constantia" panose="02030602050306030303" pitchFamily="18" charset="0"/>
              </a:rPr>
              <a:t>Кваша Данило</a:t>
            </a:r>
          </a:p>
          <a:p>
            <a:r>
              <a:rPr lang="ru-RU" sz="2000" dirty="0" err="1">
                <a:latin typeface="Constantia" panose="02030602050306030303" pitchFamily="18" charset="0"/>
              </a:rPr>
              <a:t>Керівник</a:t>
            </a:r>
            <a:r>
              <a:rPr lang="ru-RU" sz="2000" dirty="0">
                <a:latin typeface="Constantia" panose="02030602050306030303" pitchFamily="18" charset="0"/>
              </a:rPr>
              <a:t>: </a:t>
            </a:r>
            <a:r>
              <a:rPr lang="ru-RU" sz="2000" dirty="0" err="1">
                <a:latin typeface="Constantia" panose="02030602050306030303" pitchFamily="18" charset="0"/>
              </a:rPr>
              <a:t>Білориха</a:t>
            </a:r>
            <a:r>
              <a:rPr lang="ru-RU" sz="2000" dirty="0">
                <a:latin typeface="Constantia" panose="02030602050306030303" pitchFamily="18" charset="0"/>
              </a:rPr>
              <a:t> Ольга </a:t>
            </a:r>
            <a:r>
              <a:rPr lang="ru-RU" sz="2000" dirty="0" err="1">
                <a:latin typeface="Constantia" panose="02030602050306030303" pitchFamily="18" charset="0"/>
              </a:rPr>
              <a:t>Миколаївна</a:t>
            </a:r>
            <a:endParaRPr lang="ru-RU" sz="2000" dirty="0">
              <a:latin typeface="Constantia" panose="02030602050306030303" pitchFamily="18" charset="0"/>
            </a:endParaRPr>
          </a:p>
        </p:txBody>
      </p:sp>
    </p:spTree>
    <p:extLst>
      <p:ext uri="{BB962C8B-B14F-4D97-AF65-F5344CB8AC3E}">
        <p14:creationId xmlns:p14="http://schemas.microsoft.com/office/powerpoint/2010/main" val="168915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6965245" cy="955234"/>
          </a:xfrm>
        </p:spPr>
        <p:txBody>
          <a:bodyPr>
            <a:noAutofit/>
          </a:bodyPr>
          <a:lstStyle/>
          <a:p>
            <a:r>
              <a:rPr lang="uk-UA" sz="3200" b="1" dirty="0" smtClean="0"/>
              <a:t>Дослід 2</a:t>
            </a:r>
            <a:br>
              <a:rPr lang="uk-UA" sz="3200" b="1" dirty="0" smtClean="0"/>
            </a:br>
            <a:r>
              <a:rPr lang="uk-UA" sz="3200" i="1" dirty="0" smtClean="0"/>
              <a:t>Полив рослин</a:t>
            </a:r>
            <a:endParaRPr lang="ru-RU" sz="3200" b="1" dirty="0"/>
          </a:p>
        </p:txBody>
      </p:sp>
      <p:pic>
        <p:nvPicPr>
          <p:cNvPr id="2051" name="Picture 3" descr="C:\Users\Lenovo\Desktop\фоточки ман\20200309_2039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2807553"/>
            <a:ext cx="2538283" cy="33843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04048" y="1916832"/>
            <a:ext cx="3240360" cy="1754326"/>
          </a:xfrm>
          <a:prstGeom prst="rect">
            <a:avLst/>
          </a:prstGeom>
        </p:spPr>
        <p:txBody>
          <a:bodyPr wrap="square">
            <a:spAutoFit/>
          </a:bodyPr>
          <a:lstStyle/>
          <a:p>
            <a:pPr algn="ctr"/>
            <a:r>
              <a:rPr lang="uk-UA" b="1" dirty="0"/>
              <a:t>Обладнання:</a:t>
            </a:r>
          </a:p>
          <a:p>
            <a:pPr algn="ctr"/>
            <a:r>
              <a:rPr lang="uk-UA" dirty="0"/>
              <a:t>-пляшечка зі кип</a:t>
            </a:r>
            <a:r>
              <a:rPr lang="en-US" dirty="0"/>
              <a:t>`</a:t>
            </a:r>
            <a:r>
              <a:rPr lang="uk-UA" dirty="0" err="1"/>
              <a:t>яченою</a:t>
            </a:r>
            <a:r>
              <a:rPr lang="uk-UA" dirty="0"/>
              <a:t> водою;</a:t>
            </a:r>
          </a:p>
          <a:p>
            <a:pPr algn="ctr"/>
            <a:r>
              <a:rPr lang="uk-UA" dirty="0"/>
              <a:t>-пляшечка з водою </a:t>
            </a:r>
            <a:r>
              <a:rPr lang="uk-UA" dirty="0" err="1"/>
              <a:t>закип</a:t>
            </a:r>
            <a:r>
              <a:rPr lang="en-US" dirty="0"/>
              <a:t>`</a:t>
            </a:r>
            <a:r>
              <a:rPr lang="uk-UA" dirty="0" err="1"/>
              <a:t>яченою</a:t>
            </a:r>
            <a:r>
              <a:rPr lang="uk-UA" dirty="0"/>
              <a:t> в МХП;</a:t>
            </a:r>
          </a:p>
          <a:p>
            <a:pPr algn="ctr"/>
            <a:r>
              <a:rPr lang="uk-UA" dirty="0" smtClean="0"/>
              <a:t>-горщики з квітами.</a:t>
            </a:r>
            <a:endParaRPr lang="ru-RU" dirty="0"/>
          </a:p>
        </p:txBody>
      </p:sp>
      <p:pic>
        <p:nvPicPr>
          <p:cNvPr id="2050" name="Picture 2" descr="C:\Users\Lenovo\Desktop\фоточки ман\20200309_2039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268760"/>
            <a:ext cx="2016224" cy="26882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Lenovo\Desktop\фоточки ман\20200319_1137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281060" y="4062998"/>
            <a:ext cx="2470311" cy="185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57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31698"/>
          </a:xfrm>
        </p:spPr>
        <p:txBody>
          <a:bodyPr>
            <a:normAutofit fontScale="90000"/>
          </a:bodyPr>
          <a:lstStyle/>
          <a:p>
            <a:r>
              <a:rPr lang="uk-UA" sz="3200" b="1" dirty="0" smtClean="0"/>
              <a:t>Висновок:</a:t>
            </a:r>
            <a:br>
              <a:rPr lang="uk-UA" sz="3200" b="1" dirty="0" smtClean="0"/>
            </a:br>
            <a:r>
              <a:rPr lang="uk-UA" sz="3200" i="1" dirty="0" smtClean="0"/>
              <a:t>Дослідивши </a:t>
            </a:r>
            <a:r>
              <a:rPr lang="uk-UA" sz="3200" i="1" dirty="0"/>
              <a:t>вплив двох видів води на </a:t>
            </a:r>
            <a:r>
              <a:rPr lang="uk-UA" sz="3200" i="1" dirty="0" smtClean="0"/>
              <a:t>пророщування</a:t>
            </a:r>
            <a:r>
              <a:rPr lang="en-US" sz="3200" i="1" dirty="0" smtClean="0"/>
              <a:t> </a:t>
            </a:r>
            <a:r>
              <a:rPr lang="uk-UA" sz="3200" i="1" dirty="0" smtClean="0"/>
              <a:t>та розвиток </a:t>
            </a:r>
            <a:r>
              <a:rPr lang="uk-UA" sz="3200" i="1" dirty="0"/>
              <a:t>рослин, можемо зробити висновок, що, і </a:t>
            </a:r>
            <a:r>
              <a:rPr lang="uk-UA" sz="3200" i="1" dirty="0" smtClean="0"/>
              <a:t>кип</a:t>
            </a:r>
            <a:r>
              <a:rPr lang="en-US" sz="3200" i="1" dirty="0" smtClean="0"/>
              <a:t>`</a:t>
            </a:r>
            <a:r>
              <a:rPr lang="uk-UA" sz="3200" i="1" dirty="0" err="1" smtClean="0"/>
              <a:t>ячена</a:t>
            </a:r>
            <a:r>
              <a:rPr lang="uk-UA" sz="3200" i="1" dirty="0"/>
              <a:t>, і вода </a:t>
            </a:r>
            <a:r>
              <a:rPr lang="uk-UA" sz="3200" i="1" dirty="0" err="1" smtClean="0"/>
              <a:t>закип</a:t>
            </a:r>
            <a:r>
              <a:rPr lang="en-US" sz="3200" i="1" dirty="0" smtClean="0"/>
              <a:t>`</a:t>
            </a:r>
            <a:r>
              <a:rPr lang="uk-UA" sz="3200" i="1" dirty="0" err="1" smtClean="0"/>
              <a:t>ячена</a:t>
            </a:r>
            <a:r>
              <a:rPr lang="uk-UA" sz="3200" i="1" dirty="0" smtClean="0"/>
              <a:t> </a:t>
            </a:r>
            <a:r>
              <a:rPr lang="uk-UA" sz="3200" i="1" dirty="0"/>
              <a:t>під впливом мікрохвиль однаково проростили насіння. (Навіть вода з </a:t>
            </a:r>
            <a:r>
              <a:rPr lang="uk-UA" sz="3200" i="1" dirty="0" err="1"/>
              <a:t>мікрохвильовки</a:t>
            </a:r>
            <a:r>
              <a:rPr lang="uk-UA" sz="3200" i="1" dirty="0"/>
              <a:t> у нашому випадку виявилася кориснішою.) </a:t>
            </a:r>
            <a:r>
              <a:rPr lang="uk-UA" sz="3200" i="1" dirty="0" smtClean="0"/>
              <a:t>А також вони сприятливо </a:t>
            </a:r>
            <a:r>
              <a:rPr lang="uk-UA" sz="3200" i="1" dirty="0"/>
              <a:t>вплинули на наші рослини. </a:t>
            </a:r>
            <a:endParaRPr lang="ru-RU" sz="3200" b="1" dirty="0"/>
          </a:p>
        </p:txBody>
      </p:sp>
    </p:spTree>
    <p:extLst>
      <p:ext uri="{BB962C8B-B14F-4D97-AF65-F5344CB8AC3E}">
        <p14:creationId xmlns:p14="http://schemas.microsoft.com/office/powerpoint/2010/main" val="104535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1099250"/>
          </a:xfrm>
        </p:spPr>
        <p:txBody>
          <a:bodyPr>
            <a:noAutofit/>
          </a:bodyPr>
          <a:lstStyle/>
          <a:p>
            <a:r>
              <a:rPr lang="uk-UA" sz="3400" b="1" dirty="0"/>
              <a:t>Цікаві дослід з МХП</a:t>
            </a:r>
            <a:br>
              <a:rPr lang="uk-UA" sz="3400" b="1" dirty="0"/>
            </a:br>
            <a:r>
              <a:rPr lang="uk-UA" sz="3400" i="1" dirty="0"/>
              <a:t>Дослід з морквою</a:t>
            </a:r>
            <a:endParaRPr lang="ru-RU" sz="3400" b="1" dirty="0"/>
          </a:p>
        </p:txBody>
      </p:sp>
      <p:sp>
        <p:nvSpPr>
          <p:cNvPr id="3" name="Прямоугольник 2"/>
          <p:cNvSpPr/>
          <p:nvPr/>
        </p:nvSpPr>
        <p:spPr>
          <a:xfrm>
            <a:off x="6236315" y="1670599"/>
            <a:ext cx="2195736" cy="2000548"/>
          </a:xfrm>
          <a:prstGeom prst="rect">
            <a:avLst/>
          </a:prstGeom>
        </p:spPr>
        <p:txBody>
          <a:bodyPr wrap="square">
            <a:spAutoFit/>
          </a:bodyPr>
          <a:lstStyle/>
          <a:p>
            <a:pPr algn="ctr"/>
            <a:r>
              <a:rPr lang="uk-UA" sz="2400" b="1" dirty="0" smtClean="0"/>
              <a:t>Обладнання:</a:t>
            </a:r>
          </a:p>
          <a:p>
            <a:pPr algn="ctr"/>
            <a:r>
              <a:rPr lang="uk-UA" sz="2000" i="1" dirty="0" smtClean="0"/>
              <a:t>-мікрохвильова піч;</a:t>
            </a:r>
          </a:p>
          <a:p>
            <a:pPr algn="ctr"/>
            <a:r>
              <a:rPr lang="uk-UA" sz="2000" i="1" dirty="0" smtClean="0"/>
              <a:t>-морква нарізана кільцями.</a:t>
            </a:r>
          </a:p>
        </p:txBody>
      </p:sp>
      <p:pic>
        <p:nvPicPr>
          <p:cNvPr id="1026" name="Picture 2" descr="C:\Users\Lenovo\Desktop\фоточки ман\20200408_1209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30743" y="2298795"/>
            <a:ext cx="2307087" cy="17303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фоточки ман\20200408_1211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316" r="27184"/>
          <a:stretch/>
        </p:blipFill>
        <p:spPr bwMode="auto">
          <a:xfrm rot="5400000">
            <a:off x="3054588" y="3174167"/>
            <a:ext cx="810288" cy="16205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content.fiev13-1.fna.fbcdn.net/v/t1.15752-9/92706810_560455534586049_7522442469401690112_n.jpg?_nc_cat=103&amp;_nc_sid=b96e70&amp;_nc_ohc=dKfoTW7ISfIAX-3QyJU&amp;_nc_ht=scontent.fiev13-1.fna&amp;oh=702e3e2f347c3fe916bd4eac1d706d67&amp;oe=5EB0E7F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3549" y="1851119"/>
            <a:ext cx="230425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content.fiev13-1.fna.fbcdn.net/v/t1.15752-9/91781779_213850819848424_8038823574196191232_n.jpg?_nc_cat=105&amp;_nc_sid=b96e70&amp;_nc_ohc=UZueZ79WX3cAX9PfqLd&amp;_nc_ht=scontent.fiev13-1.fna&amp;oh=279734a785221ae11c8a883a84f6e591&amp;oe=5EAFF46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7090" y="2594736"/>
            <a:ext cx="2304255" cy="17281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scontent.fiev13-1.fna.fbcdn.net/v/t1.15752-9/92346225_3107731742592853_6077816071769817088_n.jpg?_nc_cat=105&amp;_nc_sid=b96e70&amp;_nc_ohc=rkgWc_2NSrsAX9GkUJf&amp;_nc_ht=scontent.fiev13-1.fna&amp;oh=8dfb8b7714d4d4a56b520e8d3b8bcfe2&amp;oe=5EAEE1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0808" y="4502726"/>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https://scontent.fiev13-1.fna.fbcdn.net/v/t1.15752-9/92107208_579575469580641_74545848981127168_n.jpg?_nc_cat=110&amp;_nc_sid=b96e70&amp;_nc_ohc=W90HSHx1Kh4AX8cHb0H&amp;_nc_ht=scontent.fiev13-1.fna&amp;oh=643d9719376dbb1056a6494b3748a1d3&amp;oe=5EB12F7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4286" y="4470880"/>
            <a:ext cx="2346717" cy="1760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https://scontent.fiev13-1.fna.fbcdn.net/v/t1.15752-9/92205789_2472172579779824_7825284981424390144_n.jpg?_nc_cat=100&amp;_nc_sid=b96e70&amp;_nc_ohc=y8PPrZ7760EAX_TMWBn&amp;_nc_ht=scontent.fiev13-1.fna&amp;oh=9940951d745e25c8222ba66ac49e3ec2&amp;oe=5EB0EEE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2688" y="4437112"/>
            <a:ext cx="230425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01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203706"/>
          </a:xfrm>
        </p:spPr>
        <p:txBody>
          <a:bodyPr>
            <a:normAutofit/>
          </a:bodyPr>
          <a:lstStyle/>
          <a:p>
            <a:r>
              <a:rPr lang="uk-UA" sz="3200" b="1" dirty="0" smtClean="0"/>
              <a:t>Висновок:</a:t>
            </a:r>
            <a:r>
              <a:rPr lang="ru-RU" sz="3200" i="1" dirty="0" smtClean="0"/>
              <a:t/>
            </a:r>
            <a:br>
              <a:rPr lang="ru-RU" sz="3200" i="1" dirty="0" smtClean="0"/>
            </a:br>
            <a:r>
              <a:rPr lang="uk-UA" sz="3200" dirty="0"/>
              <a:t>Якщо покласти моркву на деякій відстані одна від одної, то вона просто звариться. Якщо покласти два кільці один на один, то буде світіння. </a:t>
            </a:r>
            <a:r>
              <a:rPr lang="uk-UA" sz="3200" dirty="0" smtClean="0"/>
              <a:t>Тому що морква містить малі дози селену, заліза та магнію, які при нагріванні перетворюються на метали.</a:t>
            </a:r>
            <a:endParaRPr lang="ru-RU" sz="3600" i="1" dirty="0"/>
          </a:p>
        </p:txBody>
      </p:sp>
    </p:spTree>
    <p:extLst>
      <p:ext uri="{BB962C8B-B14F-4D97-AF65-F5344CB8AC3E}">
        <p14:creationId xmlns:p14="http://schemas.microsoft.com/office/powerpoint/2010/main" val="2033065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1099250"/>
          </a:xfrm>
        </p:spPr>
        <p:txBody>
          <a:bodyPr>
            <a:noAutofit/>
          </a:bodyPr>
          <a:lstStyle/>
          <a:p>
            <a:r>
              <a:rPr lang="uk-UA" sz="3600" b="1" dirty="0" smtClean="0"/>
              <a:t>Цікаві досліди з МХП</a:t>
            </a:r>
            <a:br>
              <a:rPr lang="uk-UA" sz="3600" b="1" dirty="0" smtClean="0"/>
            </a:br>
            <a:r>
              <a:rPr lang="uk-UA" sz="3600" i="1" dirty="0" smtClean="0"/>
              <a:t>Дослід з лампою</a:t>
            </a:r>
            <a:endParaRPr lang="ru-RU" sz="3600" b="1" dirty="0"/>
          </a:p>
        </p:txBody>
      </p:sp>
      <p:pic>
        <p:nvPicPr>
          <p:cNvPr id="1026" name="Picture 2" descr="C:\Users\Lenovo\Desktop\фоточки ман\84171509_1549815225184102_263156007037829120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487" y="1916832"/>
            <a:ext cx="3310136" cy="24826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фоточки ман\90103107_196340058327367_770101540699924070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717032"/>
            <a:ext cx="3335897" cy="250192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004048" y="2234803"/>
            <a:ext cx="3131840" cy="1077218"/>
          </a:xfrm>
          <a:prstGeom prst="rect">
            <a:avLst/>
          </a:prstGeom>
        </p:spPr>
        <p:txBody>
          <a:bodyPr wrap="square">
            <a:spAutoFit/>
          </a:bodyPr>
          <a:lstStyle/>
          <a:p>
            <a:pPr algn="ctr"/>
            <a:r>
              <a:rPr lang="uk-UA" sz="2400" b="1" dirty="0" smtClean="0"/>
              <a:t>Обладнання:</a:t>
            </a:r>
          </a:p>
          <a:p>
            <a:r>
              <a:rPr lang="uk-UA" sz="2000" i="1" dirty="0" smtClean="0"/>
              <a:t>- мікрохвильова піч;</a:t>
            </a:r>
          </a:p>
          <a:p>
            <a:r>
              <a:rPr lang="uk-UA" sz="2000" i="1" dirty="0" smtClean="0"/>
              <a:t>-</a:t>
            </a:r>
            <a:r>
              <a:rPr lang="ru-RU" sz="2000" i="1" dirty="0"/>
              <a:t> </a:t>
            </a:r>
            <a:r>
              <a:rPr lang="ru-RU" sz="2000" i="1" dirty="0" err="1" smtClean="0"/>
              <a:t>люмінісцентна</a:t>
            </a:r>
            <a:r>
              <a:rPr lang="ru-RU" sz="2000" i="1" dirty="0" smtClean="0"/>
              <a:t> лампа.</a:t>
            </a:r>
            <a:endParaRPr lang="ru-RU" sz="2000" i="1" dirty="0"/>
          </a:p>
        </p:txBody>
      </p:sp>
    </p:spTree>
    <p:extLst>
      <p:ext uri="{BB962C8B-B14F-4D97-AF65-F5344CB8AC3E}">
        <p14:creationId xmlns:p14="http://schemas.microsoft.com/office/powerpoint/2010/main" val="2817390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203706"/>
          </a:xfrm>
        </p:spPr>
        <p:txBody>
          <a:bodyPr>
            <a:normAutofit fontScale="90000"/>
          </a:bodyPr>
          <a:lstStyle/>
          <a:p>
            <a:r>
              <a:rPr lang="uk-UA" sz="3200" b="1" dirty="0" smtClean="0"/>
              <a:t>Висновок:</a:t>
            </a:r>
            <a:r>
              <a:rPr lang="ru-RU" sz="3200" i="1" dirty="0" smtClean="0"/>
              <a:t/>
            </a:r>
            <a:br>
              <a:rPr lang="ru-RU" sz="3200" i="1" dirty="0" smtClean="0"/>
            </a:br>
            <a:r>
              <a:rPr lang="ru-RU" sz="3600" dirty="0"/>
              <a:t>На </a:t>
            </a:r>
            <a:r>
              <a:rPr lang="ru-RU" sz="3600" dirty="0" err="1"/>
              <a:t>газорозрядну</a:t>
            </a:r>
            <a:r>
              <a:rPr lang="ru-RU" sz="3600" dirty="0"/>
              <a:t> </a:t>
            </a:r>
            <a:r>
              <a:rPr lang="ru-RU" sz="3600" dirty="0" err="1"/>
              <a:t>люмінісцентну</a:t>
            </a:r>
            <a:r>
              <a:rPr lang="ru-RU" sz="3600" dirty="0"/>
              <a:t> лампу </a:t>
            </a:r>
            <a:r>
              <a:rPr lang="ru-RU" sz="3600" dirty="0" err="1"/>
              <a:t>поміщену</a:t>
            </a:r>
            <a:r>
              <a:rPr lang="ru-RU" sz="3600" dirty="0"/>
              <a:t> с МХП </a:t>
            </a:r>
            <a:r>
              <a:rPr lang="ru-RU" sz="3600" dirty="0" err="1"/>
              <a:t>діє</a:t>
            </a:r>
            <a:r>
              <a:rPr lang="ru-RU" sz="3600" dirty="0"/>
              <a:t> </a:t>
            </a:r>
            <a:r>
              <a:rPr lang="ru-RU" sz="3600" dirty="0" err="1"/>
              <a:t>електромагнітне</a:t>
            </a:r>
            <a:r>
              <a:rPr lang="ru-RU" sz="3600" dirty="0"/>
              <a:t> поле. </a:t>
            </a:r>
            <a:r>
              <a:rPr lang="ru-RU" sz="3600" dirty="0" err="1"/>
              <a:t>Електромагнітне</a:t>
            </a:r>
            <a:r>
              <a:rPr lang="ru-RU" sz="3600" dirty="0"/>
              <a:t> поле </a:t>
            </a:r>
            <a:r>
              <a:rPr lang="ru-RU" sz="3600" dirty="0" err="1"/>
              <a:t>викликає</a:t>
            </a:r>
            <a:r>
              <a:rPr lang="ru-RU" sz="3600" dirty="0"/>
              <a:t> </a:t>
            </a:r>
            <a:r>
              <a:rPr lang="ru-RU" sz="3600" dirty="0" err="1"/>
              <a:t>розряди</a:t>
            </a:r>
            <a:r>
              <a:rPr lang="ru-RU" sz="3600" dirty="0"/>
              <a:t> в газах, </a:t>
            </a:r>
            <a:r>
              <a:rPr lang="ru-RU" sz="3600" dirty="0" err="1"/>
              <a:t>які</a:t>
            </a:r>
            <a:r>
              <a:rPr lang="ru-RU" sz="3600" dirty="0"/>
              <a:t> в свою </a:t>
            </a:r>
            <a:r>
              <a:rPr lang="ru-RU" sz="3600" dirty="0" err="1"/>
              <a:t>чергу</a:t>
            </a:r>
            <a:r>
              <a:rPr lang="ru-RU" sz="3600" dirty="0"/>
              <a:t> </a:t>
            </a:r>
            <a:r>
              <a:rPr lang="ru-RU" sz="3600" dirty="0" err="1"/>
              <a:t>викликають</a:t>
            </a:r>
            <a:r>
              <a:rPr lang="ru-RU" sz="3600" dirty="0"/>
              <a:t> </a:t>
            </a:r>
            <a:r>
              <a:rPr lang="ru-RU" sz="3600" dirty="0" err="1"/>
              <a:t>свічення</a:t>
            </a:r>
            <a:r>
              <a:rPr lang="ru-RU" sz="3600" dirty="0"/>
              <a:t> </a:t>
            </a:r>
            <a:r>
              <a:rPr lang="ru-RU" sz="3600" dirty="0" err="1"/>
              <a:t>люмінофорів</a:t>
            </a:r>
            <a:r>
              <a:rPr lang="ru-RU" sz="3600" dirty="0"/>
              <a:t>. </a:t>
            </a:r>
            <a:r>
              <a:rPr lang="ru-RU" sz="3600" dirty="0" err="1"/>
              <a:t>Люмінофор</a:t>
            </a:r>
            <a:r>
              <a:rPr lang="ru-RU" sz="3600" dirty="0"/>
              <a:t> — </a:t>
            </a:r>
            <a:r>
              <a:rPr lang="ru-RU" sz="3600" dirty="0" err="1"/>
              <a:t>речовина</a:t>
            </a:r>
            <a:r>
              <a:rPr lang="ru-RU" sz="3600" dirty="0"/>
              <a:t>, яка </a:t>
            </a:r>
            <a:r>
              <a:rPr lang="ru-RU" sz="3600" dirty="0" err="1"/>
              <a:t>має</a:t>
            </a:r>
            <a:r>
              <a:rPr lang="ru-RU" sz="3600" dirty="0"/>
              <a:t> </a:t>
            </a:r>
            <a:r>
              <a:rPr lang="ru-RU" sz="3600" dirty="0" err="1"/>
              <a:t>властивість</a:t>
            </a:r>
            <a:r>
              <a:rPr lang="ru-RU" sz="3600" dirty="0"/>
              <a:t> </a:t>
            </a:r>
            <a:r>
              <a:rPr lang="ru-RU" sz="3600" dirty="0" err="1"/>
              <a:t>світитися</a:t>
            </a:r>
            <a:r>
              <a:rPr lang="ru-RU" sz="3600" dirty="0"/>
              <a:t> при </a:t>
            </a:r>
            <a:r>
              <a:rPr lang="ru-RU" sz="3600" dirty="0" err="1"/>
              <a:t>збудженні</a:t>
            </a:r>
            <a:r>
              <a:rPr lang="ru-RU" sz="3600" dirty="0"/>
              <a:t>, </a:t>
            </a:r>
            <a:r>
              <a:rPr lang="ru-RU" sz="3600" dirty="0" err="1"/>
              <a:t>тобто</a:t>
            </a:r>
            <a:r>
              <a:rPr lang="ru-RU" sz="3600" dirty="0"/>
              <a:t> </a:t>
            </a:r>
            <a:r>
              <a:rPr lang="ru-RU" sz="3600" dirty="0" err="1"/>
              <a:t>проявляти</a:t>
            </a:r>
            <a:r>
              <a:rPr lang="ru-RU" sz="3600" dirty="0"/>
              <a:t> </a:t>
            </a:r>
            <a:r>
              <a:rPr lang="ru-RU" sz="3600" dirty="0" err="1"/>
              <a:t>люмінесценцію</a:t>
            </a:r>
            <a:endParaRPr lang="ru-RU" sz="3600" i="1" dirty="0"/>
          </a:p>
        </p:txBody>
      </p:sp>
    </p:spTree>
    <p:extLst>
      <p:ext uri="{BB962C8B-B14F-4D97-AF65-F5344CB8AC3E}">
        <p14:creationId xmlns:p14="http://schemas.microsoft.com/office/powerpoint/2010/main" val="232866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059690"/>
          </a:xfrm>
        </p:spPr>
        <p:txBody>
          <a:bodyPr>
            <a:normAutofit/>
          </a:bodyPr>
          <a:lstStyle/>
          <a:p>
            <a:r>
              <a:rPr lang="uk-UA" sz="3200" b="1" dirty="0" smtClean="0"/>
              <a:t>Загальний висновок:</a:t>
            </a:r>
            <a:br>
              <a:rPr lang="uk-UA" sz="3200" b="1" dirty="0" smtClean="0"/>
            </a:br>
            <a:r>
              <a:rPr lang="ru-RU" sz="2200" dirty="0" err="1"/>
              <a:t>Досвід</a:t>
            </a:r>
            <a:r>
              <a:rPr lang="ru-RU" sz="2200" dirty="0"/>
              <a:t> </a:t>
            </a:r>
            <a:r>
              <a:rPr lang="ru-RU" sz="2200" dirty="0" err="1"/>
              <a:t>застосування</a:t>
            </a:r>
            <a:r>
              <a:rPr lang="ru-RU" sz="2200" dirty="0"/>
              <a:t> </a:t>
            </a:r>
            <a:r>
              <a:rPr lang="ru-RU" sz="2200" dirty="0" err="1"/>
              <a:t>мільйонів</a:t>
            </a:r>
            <a:r>
              <a:rPr lang="ru-RU" sz="2200" dirty="0"/>
              <a:t> </a:t>
            </a:r>
            <a:r>
              <a:rPr lang="ru-RU" sz="2200" dirty="0" err="1"/>
              <a:t>мікрохвильових</a:t>
            </a:r>
            <a:r>
              <a:rPr lang="ru-RU" sz="2200" dirty="0"/>
              <a:t> печей у </a:t>
            </a:r>
            <a:r>
              <a:rPr lang="ru-RU" sz="2200" dirty="0" err="1"/>
              <a:t>багатьох</a:t>
            </a:r>
            <a:r>
              <a:rPr lang="ru-RU" sz="2200" dirty="0"/>
              <a:t> </a:t>
            </a:r>
            <a:r>
              <a:rPr lang="ru-RU" sz="2200" dirty="0" err="1"/>
              <a:t>країнах</a:t>
            </a:r>
            <a:r>
              <a:rPr lang="ru-RU" sz="2200" dirty="0"/>
              <a:t> </a:t>
            </a:r>
            <a:r>
              <a:rPr lang="ru-RU" sz="2200" dirty="0" err="1"/>
              <a:t>протягом</a:t>
            </a:r>
            <a:r>
              <a:rPr lang="ru-RU" sz="2200" dirty="0"/>
              <a:t> </a:t>
            </a:r>
            <a:r>
              <a:rPr lang="ru-RU" sz="2200" dirty="0" err="1"/>
              <a:t>останніх</a:t>
            </a:r>
            <a:r>
              <a:rPr lang="ru-RU" sz="2200" dirty="0"/>
              <a:t> </a:t>
            </a:r>
            <a:r>
              <a:rPr lang="ru-RU" sz="2200" dirty="0" err="1"/>
              <a:t>десятиліть</a:t>
            </a:r>
            <a:r>
              <a:rPr lang="ru-RU" sz="2200" dirty="0"/>
              <a:t> </a:t>
            </a:r>
            <a:r>
              <a:rPr lang="ru-RU" sz="2200" dirty="0" err="1"/>
              <a:t>довів</a:t>
            </a:r>
            <a:r>
              <a:rPr lang="ru-RU" sz="2200" dirty="0"/>
              <a:t> </a:t>
            </a:r>
            <a:r>
              <a:rPr lang="ru-RU" sz="2200" dirty="0" err="1"/>
              <a:t>незаперечні</a:t>
            </a:r>
            <a:r>
              <a:rPr lang="ru-RU" sz="2200" dirty="0"/>
              <a:t> </a:t>
            </a:r>
            <a:r>
              <a:rPr lang="ru-RU" sz="2200" dirty="0" err="1"/>
              <a:t>зручності</a:t>
            </a:r>
            <a:r>
              <a:rPr lang="ru-RU" sz="2200" dirty="0"/>
              <a:t> </a:t>
            </a:r>
            <a:r>
              <a:rPr lang="ru-RU" sz="2200" dirty="0" err="1"/>
              <a:t>цього</a:t>
            </a:r>
            <a:r>
              <a:rPr lang="ru-RU" sz="2200" dirty="0"/>
              <a:t> способу </a:t>
            </a:r>
            <a:r>
              <a:rPr lang="ru-RU" sz="2200" dirty="0" err="1"/>
              <a:t>приготування</a:t>
            </a:r>
            <a:r>
              <a:rPr lang="ru-RU" sz="2200" dirty="0"/>
              <a:t> </a:t>
            </a:r>
            <a:r>
              <a:rPr lang="ru-RU" sz="2200" dirty="0" err="1"/>
              <a:t>їжі-швидкість</a:t>
            </a:r>
            <a:r>
              <a:rPr lang="ru-RU" sz="2200" dirty="0"/>
              <a:t>, </a:t>
            </a:r>
            <a:r>
              <a:rPr lang="ru-RU" sz="2200" dirty="0" err="1"/>
              <a:t>економічність</a:t>
            </a:r>
            <a:r>
              <a:rPr lang="ru-RU" sz="2200" dirty="0"/>
              <a:t>, простоту </a:t>
            </a:r>
            <a:r>
              <a:rPr lang="ru-RU" sz="2200" dirty="0" err="1"/>
              <a:t>користування</a:t>
            </a:r>
            <a:r>
              <a:rPr lang="ru-RU" sz="2200" dirty="0"/>
              <a:t>. </a:t>
            </a:r>
            <a:r>
              <a:rPr lang="ru-RU" sz="2200" dirty="0" smtClean="0"/>
              <a:t/>
            </a:r>
            <a:br>
              <a:rPr lang="ru-RU" sz="2200" dirty="0" smtClean="0"/>
            </a:br>
            <a:r>
              <a:rPr lang="uk-UA" sz="2200" dirty="0"/>
              <a:t>Провівши ряд дослідів, ми можемо </a:t>
            </a:r>
            <a:r>
              <a:rPr lang="uk-UA" sz="2200" dirty="0" smtClean="0"/>
              <a:t>сказати, </a:t>
            </a:r>
            <a:r>
              <a:rPr lang="uk-UA" sz="2200" dirty="0"/>
              <a:t>що </a:t>
            </a:r>
            <a:r>
              <a:rPr lang="uk-UA" sz="2200" dirty="0" smtClean="0"/>
              <a:t>деякі з міфів </a:t>
            </a:r>
            <a:r>
              <a:rPr lang="uk-UA" sz="2200" dirty="0"/>
              <a:t>про шкідливий вплив </a:t>
            </a:r>
            <a:r>
              <a:rPr lang="uk-UA" sz="2200" dirty="0" err="1"/>
              <a:t>мікрохвильовки</a:t>
            </a:r>
            <a:r>
              <a:rPr lang="uk-UA" sz="2200" dirty="0"/>
              <a:t> на живі організми є </a:t>
            </a:r>
            <a:r>
              <a:rPr lang="uk-UA" sz="2200" dirty="0" smtClean="0"/>
              <a:t>неправдивими.</a:t>
            </a:r>
            <a:br>
              <a:rPr lang="uk-UA" sz="2200" dirty="0" smtClean="0"/>
            </a:br>
            <a:r>
              <a:rPr lang="ru-RU" sz="2200" dirty="0" err="1"/>
              <a:t>Звичайно</a:t>
            </a:r>
            <a:r>
              <a:rPr lang="ru-RU" sz="2200" dirty="0"/>
              <a:t>, у будь-</a:t>
            </a:r>
            <a:r>
              <a:rPr lang="ru-RU" sz="2200" dirty="0" err="1"/>
              <a:t>якого</a:t>
            </a:r>
            <a:r>
              <a:rPr lang="ru-RU" sz="2200" dirty="0"/>
              <a:t> пристрою є </a:t>
            </a:r>
            <a:r>
              <a:rPr lang="ru-RU" sz="2200" dirty="0" err="1"/>
              <a:t>свої</a:t>
            </a:r>
            <a:r>
              <a:rPr lang="ru-RU" sz="2200" dirty="0"/>
              <a:t> "</a:t>
            </a:r>
            <a:r>
              <a:rPr lang="ru-RU" sz="2200" dirty="0" err="1"/>
              <a:t>плюси</a:t>
            </a:r>
            <a:r>
              <a:rPr lang="ru-RU" sz="2200" dirty="0"/>
              <a:t>" і "</a:t>
            </a:r>
            <a:r>
              <a:rPr lang="ru-RU" sz="2200" dirty="0" err="1"/>
              <a:t>мінуси</a:t>
            </a:r>
            <a:r>
              <a:rPr lang="ru-RU" sz="2200" dirty="0"/>
              <a:t>". Але, </a:t>
            </a:r>
            <a:r>
              <a:rPr lang="ru-RU" sz="2200" dirty="0" err="1"/>
              <a:t>безумовно</a:t>
            </a:r>
            <a:r>
              <a:rPr lang="ru-RU" sz="2200" dirty="0"/>
              <a:t>, </a:t>
            </a:r>
            <a:r>
              <a:rPr lang="ru-RU" sz="2200" dirty="0" err="1" smtClean="0"/>
              <a:t>одне</a:t>
            </a:r>
            <a:r>
              <a:rPr lang="ru-RU" sz="2200" dirty="0" smtClean="0"/>
              <a:t> - </a:t>
            </a:r>
            <a:r>
              <a:rPr lang="ru-RU" sz="2200" dirty="0" err="1" smtClean="0"/>
              <a:t>мікрохвильова</a:t>
            </a:r>
            <a:r>
              <a:rPr lang="ru-RU" sz="2200" dirty="0" smtClean="0"/>
              <a:t> </a:t>
            </a:r>
            <a:r>
              <a:rPr lang="ru-RU" sz="2200" dirty="0" err="1"/>
              <a:t>піч</a:t>
            </a:r>
            <a:r>
              <a:rPr lang="ru-RU" sz="2200" dirty="0"/>
              <a:t> </a:t>
            </a:r>
            <a:r>
              <a:rPr lang="ru-RU" sz="2200" dirty="0" err="1"/>
              <a:t>дуже</a:t>
            </a:r>
            <a:r>
              <a:rPr lang="ru-RU" sz="2200" dirty="0"/>
              <a:t> </a:t>
            </a:r>
            <a:r>
              <a:rPr lang="ru-RU" sz="2200" dirty="0" err="1"/>
              <a:t>зручна</a:t>
            </a:r>
            <a:r>
              <a:rPr lang="ru-RU" sz="2200" dirty="0"/>
              <a:t> в </a:t>
            </a:r>
            <a:r>
              <a:rPr lang="ru-RU" sz="2200" dirty="0" err="1"/>
              <a:t>кожній</a:t>
            </a:r>
            <a:r>
              <a:rPr lang="ru-RU" sz="2200" dirty="0"/>
              <a:t> </a:t>
            </a:r>
            <a:r>
              <a:rPr lang="ru-RU" sz="2200" dirty="0" err="1"/>
              <a:t>родині</a:t>
            </a:r>
            <a:r>
              <a:rPr lang="ru-RU" sz="2200" dirty="0"/>
              <a:t>.</a:t>
            </a:r>
            <a:br>
              <a:rPr lang="ru-RU" sz="2200" dirty="0"/>
            </a:br>
            <a:r>
              <a:rPr lang="uk-UA" sz="2200" b="1" dirty="0" smtClean="0"/>
              <a:t/>
            </a:r>
            <a:br>
              <a:rPr lang="uk-UA" sz="2200" b="1" dirty="0" smtClean="0"/>
            </a:br>
            <a:endParaRPr lang="ru-RU" sz="2200" b="1" dirty="0"/>
          </a:p>
        </p:txBody>
      </p:sp>
    </p:spTree>
    <p:extLst>
      <p:ext uri="{BB962C8B-B14F-4D97-AF65-F5344CB8AC3E}">
        <p14:creationId xmlns:p14="http://schemas.microsoft.com/office/powerpoint/2010/main" val="13812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987682"/>
          </a:xfrm>
        </p:spPr>
        <p:txBody>
          <a:bodyPr>
            <a:normAutofit/>
          </a:bodyPr>
          <a:lstStyle/>
          <a:p>
            <a:pPr algn="l"/>
            <a:r>
              <a:rPr lang="uk-UA" sz="3200" b="1" dirty="0" smtClean="0"/>
              <a:t>                           Ресурси:</a:t>
            </a:r>
            <a:br>
              <a:rPr lang="uk-UA" sz="3200" b="1" dirty="0" smtClean="0"/>
            </a:br>
            <a:r>
              <a:rPr lang="uk-UA" sz="3200" b="1" dirty="0" smtClean="0"/>
              <a:t/>
            </a:r>
            <a:br>
              <a:rPr lang="uk-UA" sz="3200" b="1" dirty="0" smtClean="0"/>
            </a:br>
            <a:r>
              <a:rPr lang="en-US" sz="2000" dirty="0"/>
              <a:t>https://en.wikipedia.org/wiki/Microwave</a:t>
            </a:r>
            <a:br>
              <a:rPr lang="en-US" sz="2000" dirty="0"/>
            </a:br>
            <a:r>
              <a:rPr lang="en-US" sz="2000" dirty="0"/>
              <a:t>https://ru.wikipedia.org/wiki/</a:t>
            </a:r>
            <a:r>
              <a:rPr lang="ru-RU" sz="2000" dirty="0" err="1"/>
              <a:t>Микроволновая_печь</a:t>
            </a:r>
            <a:r>
              <a:rPr lang="ru-RU" sz="2000" dirty="0"/>
              <a:t/>
            </a:r>
            <a:br>
              <a:rPr lang="ru-RU" sz="2000" dirty="0"/>
            </a:br>
            <a:r>
              <a:rPr lang="en-US" sz="2000" dirty="0"/>
              <a:t>http://15mscience.org/</a:t>
            </a:r>
            <a:r>
              <a:rPr lang="ru-RU" sz="2000" dirty="0" err="1"/>
              <a:t>мікрохвильова</a:t>
            </a:r>
            <a:r>
              <a:rPr lang="ru-RU" sz="2000" dirty="0"/>
              <a:t>-</a:t>
            </a:r>
            <a:r>
              <a:rPr lang="ru-RU" sz="2000" dirty="0" err="1"/>
              <a:t>піч</a:t>
            </a:r>
            <a:r>
              <a:rPr lang="ru-RU" sz="2000" dirty="0"/>
              <a:t>-як-вона-</a:t>
            </a:r>
            <a:r>
              <a:rPr lang="ru-RU" sz="2000" dirty="0" err="1"/>
              <a:t>працює</a:t>
            </a:r>
            <a:r>
              <a:rPr lang="ru-RU" sz="2000" dirty="0"/>
              <a:t>-і-нас.</a:t>
            </a:r>
            <a:r>
              <a:rPr lang="en-US" sz="2000" dirty="0"/>
              <a:t>html</a:t>
            </a:r>
            <a:br>
              <a:rPr lang="en-US" sz="2000" dirty="0"/>
            </a:br>
            <a:r>
              <a:rPr lang="en-US" sz="2000" dirty="0"/>
              <a:t>https://thehealthsciencesacademy.org/health-tips/microwave-radiation/</a:t>
            </a:r>
            <a:br>
              <a:rPr lang="en-US" sz="2000" dirty="0"/>
            </a:br>
            <a:r>
              <a:rPr lang="en-US" sz="2000" dirty="0"/>
              <a:t>https://pikabu.ru/story/pechenka_professor_khimii_2503600</a:t>
            </a:r>
            <a:br>
              <a:rPr lang="en-US" sz="2000" dirty="0"/>
            </a:br>
            <a:r>
              <a:rPr lang="en-US" sz="2000" dirty="0"/>
              <a:t>http://www.nb-guide.info/portal/other-2014/mikrovolnovaya-pech-bezopasna-li-ona/</a:t>
            </a:r>
            <a:br>
              <a:rPr lang="en-US" sz="2000" dirty="0"/>
            </a:br>
            <a:r>
              <a:rPr lang="ru-RU" sz="2000" dirty="0" err="1" smtClean="0"/>
              <a:t>Цікава</a:t>
            </a:r>
            <a:r>
              <a:rPr lang="ru-RU" sz="2000" dirty="0" smtClean="0"/>
              <a:t> </a:t>
            </a:r>
            <a:r>
              <a:rPr lang="ru-RU" sz="2000" dirty="0" err="1"/>
              <a:t>фізика</a:t>
            </a:r>
            <a:r>
              <a:rPr lang="ru-RU" sz="2000" dirty="0"/>
              <a:t>. Я.І. Перельман. М.: "Наука", 1991.</a:t>
            </a:r>
            <a:r>
              <a:rPr lang="uk-UA" sz="2000" b="1" dirty="0" smtClean="0"/>
              <a:t/>
            </a:r>
            <a:br>
              <a:rPr lang="uk-UA" sz="2000" b="1" dirty="0" smtClean="0"/>
            </a:br>
            <a:endParaRPr lang="ru-RU" sz="2000" b="1" dirty="0"/>
          </a:p>
        </p:txBody>
      </p:sp>
    </p:spTree>
    <p:extLst>
      <p:ext uri="{BB962C8B-B14F-4D97-AF65-F5344CB8AC3E}">
        <p14:creationId xmlns:p14="http://schemas.microsoft.com/office/powerpoint/2010/main" val="223022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836712"/>
            <a:ext cx="4280356" cy="2736304"/>
          </a:xfrm>
        </p:spPr>
        <p:txBody>
          <a:bodyPr>
            <a:normAutofit fontScale="90000"/>
          </a:bodyPr>
          <a:lstStyle/>
          <a:p>
            <a:pPr marL="0" indent="0" algn="r"/>
            <a:r>
              <a:rPr lang="uk-UA" altLang="ru-RU" sz="2700" b="1" dirty="0">
                <a:latin typeface="Constantia" panose="02030602050306030303" pitchFamily="18" charset="0"/>
              </a:rPr>
              <a:t>Учасник конкурсу</a:t>
            </a:r>
            <a:br>
              <a:rPr lang="uk-UA" altLang="ru-RU" sz="2700" b="1" dirty="0">
                <a:latin typeface="Constantia" panose="02030602050306030303" pitchFamily="18" charset="0"/>
              </a:rPr>
            </a:br>
            <a:r>
              <a:rPr lang="uk-UA" altLang="ru-RU" sz="2700" dirty="0">
                <a:latin typeface="Constantia" panose="02030602050306030303" pitchFamily="18" charset="0"/>
              </a:rPr>
              <a:t>учень </a:t>
            </a:r>
            <a:r>
              <a:rPr lang="uk-UA" altLang="ru-RU" sz="2700" dirty="0" smtClean="0">
                <a:latin typeface="Constantia" panose="02030602050306030303" pitchFamily="18" charset="0"/>
              </a:rPr>
              <a:t>9 </a:t>
            </a:r>
            <a:r>
              <a:rPr lang="uk-UA" altLang="ru-RU" sz="2700" dirty="0">
                <a:latin typeface="Constantia" panose="02030602050306030303" pitchFamily="18" charset="0"/>
              </a:rPr>
              <a:t>класу </a:t>
            </a:r>
            <a:br>
              <a:rPr lang="uk-UA" altLang="ru-RU" sz="2700" dirty="0">
                <a:latin typeface="Constantia" panose="02030602050306030303" pitchFamily="18" charset="0"/>
              </a:rPr>
            </a:br>
            <a:r>
              <a:rPr lang="uk-UA" altLang="ru-RU" sz="2700" dirty="0">
                <a:latin typeface="Constantia" panose="02030602050306030303" pitchFamily="18" charset="0"/>
              </a:rPr>
              <a:t>Черкаської ЗОШ І-ІІ ступенів Черкаської селищної ради Слов'янського району Донецької області </a:t>
            </a:r>
            <a:br>
              <a:rPr lang="uk-UA" altLang="ru-RU" sz="2700" dirty="0">
                <a:latin typeface="Constantia" panose="02030602050306030303" pitchFamily="18" charset="0"/>
              </a:rPr>
            </a:br>
            <a:r>
              <a:rPr lang="uk-UA" altLang="ru-RU" sz="2700" dirty="0">
                <a:latin typeface="Constantia" panose="02030602050306030303" pitchFamily="18" charset="0"/>
              </a:rPr>
              <a:t>Кваша Данило</a:t>
            </a:r>
            <a:r>
              <a:rPr lang="ru-RU" altLang="ru-RU" dirty="0">
                <a:latin typeface="Monotype Corsiva" pitchFamily="66" charset="0"/>
              </a:rPr>
              <a:t/>
            </a:r>
            <a:br>
              <a:rPr lang="ru-RU" altLang="ru-RU" dirty="0">
                <a:latin typeface="Monotype Corsiva" pitchFamily="66" charset="0"/>
              </a:rPr>
            </a:br>
            <a:endParaRPr lang="ru-RU" dirty="0"/>
          </a:p>
        </p:txBody>
      </p:sp>
      <p:pic>
        <p:nvPicPr>
          <p:cNvPr id="3" name="Picture 8" descr="ÐÐ° Ð´Ð°Ð½Ð½Ð¾Ð¼ Ð¸Ð·Ð¾Ð±ÑÐ°Ð¶ÐµÐ½Ð¸Ð¸ Ð¼Ð¾Ð¶ÐµÑ Ð½Ð°ÑÐ¾Ð´Ð¸ÑÑÑÑ: 1 ÑÐµÐ»Ð¾Ð²ÐµÐº, ÑÐ»ÑÐ±Ð°Ðµ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5"/>
            <a:ext cx="2664296" cy="26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827584" y="3472647"/>
            <a:ext cx="4320480" cy="2677656"/>
          </a:xfrm>
          <a:prstGeom prst="rect">
            <a:avLst/>
          </a:prstGeom>
        </p:spPr>
        <p:txBody>
          <a:bodyPr wrap="square">
            <a:spAutoFit/>
          </a:bodyPr>
          <a:lstStyle/>
          <a:p>
            <a:r>
              <a:rPr lang="ru-RU" sz="2400" b="1" dirty="0" err="1">
                <a:latin typeface="Constantia" panose="02030602050306030303" pitchFamily="18" charset="0"/>
              </a:rPr>
              <a:t>Керівник</a:t>
            </a:r>
            <a:r>
              <a:rPr lang="ru-RU" sz="2400" b="1" dirty="0">
                <a:latin typeface="Constantia" panose="02030602050306030303" pitchFamily="18" charset="0"/>
              </a:rPr>
              <a:t> </a:t>
            </a:r>
          </a:p>
          <a:p>
            <a:r>
              <a:rPr lang="ru-RU" sz="2400" dirty="0">
                <a:latin typeface="Constantia" panose="02030602050306030303" pitchFamily="18" charset="0"/>
              </a:rPr>
              <a:t>учитель </a:t>
            </a:r>
            <a:r>
              <a:rPr lang="ru-RU" sz="2400" dirty="0" err="1">
                <a:latin typeface="Constantia" panose="02030602050306030303" pitchFamily="18" charset="0"/>
              </a:rPr>
              <a:t>фізики</a:t>
            </a:r>
            <a:r>
              <a:rPr lang="ru-RU" sz="2400" dirty="0">
                <a:latin typeface="Constantia" panose="02030602050306030303" pitchFamily="18" charset="0"/>
              </a:rPr>
              <a:t> </a:t>
            </a:r>
            <a:r>
              <a:rPr lang="ru-RU" sz="2400" dirty="0" err="1">
                <a:latin typeface="Constantia" panose="02030602050306030303" pitchFamily="18" charset="0"/>
              </a:rPr>
              <a:t>Черкаської</a:t>
            </a:r>
            <a:r>
              <a:rPr lang="ru-RU" sz="2400" dirty="0">
                <a:latin typeface="Constantia" panose="02030602050306030303" pitchFamily="18" charset="0"/>
              </a:rPr>
              <a:t> ЗОШ І-ІІ </a:t>
            </a:r>
            <a:r>
              <a:rPr lang="ru-RU" sz="2400" dirty="0" err="1">
                <a:latin typeface="Constantia" panose="02030602050306030303" pitchFamily="18" charset="0"/>
              </a:rPr>
              <a:t>ступенів</a:t>
            </a:r>
            <a:r>
              <a:rPr lang="ru-RU" sz="2400" dirty="0">
                <a:latin typeface="Constantia" panose="02030602050306030303" pitchFamily="18" charset="0"/>
              </a:rPr>
              <a:t> </a:t>
            </a:r>
            <a:r>
              <a:rPr lang="ru-RU" sz="2400" dirty="0" err="1">
                <a:latin typeface="Constantia" panose="02030602050306030303" pitchFamily="18" charset="0"/>
              </a:rPr>
              <a:t>Черкаської</a:t>
            </a:r>
            <a:r>
              <a:rPr lang="ru-RU" sz="2400" dirty="0">
                <a:latin typeface="Constantia" panose="02030602050306030303" pitchFamily="18" charset="0"/>
              </a:rPr>
              <a:t> </a:t>
            </a:r>
            <a:r>
              <a:rPr lang="ru-RU" sz="2400" dirty="0" err="1">
                <a:latin typeface="Constantia" panose="02030602050306030303" pitchFamily="18" charset="0"/>
              </a:rPr>
              <a:t>селищної</a:t>
            </a:r>
            <a:r>
              <a:rPr lang="ru-RU" sz="2400" dirty="0">
                <a:latin typeface="Constantia" panose="02030602050306030303" pitchFamily="18" charset="0"/>
              </a:rPr>
              <a:t> ради </a:t>
            </a:r>
            <a:r>
              <a:rPr lang="ru-RU" sz="2400" dirty="0" err="1">
                <a:latin typeface="Constantia" panose="02030602050306030303" pitchFamily="18" charset="0"/>
              </a:rPr>
              <a:t>Слов'янського</a:t>
            </a:r>
            <a:r>
              <a:rPr lang="ru-RU" sz="2400" dirty="0">
                <a:latin typeface="Constantia" panose="02030602050306030303" pitchFamily="18" charset="0"/>
              </a:rPr>
              <a:t> району </a:t>
            </a:r>
          </a:p>
          <a:p>
            <a:r>
              <a:rPr lang="ru-RU" sz="2400" dirty="0" err="1">
                <a:latin typeface="Constantia" panose="02030602050306030303" pitchFamily="18" charset="0"/>
              </a:rPr>
              <a:t>Донецької</a:t>
            </a:r>
            <a:r>
              <a:rPr lang="ru-RU" sz="2400" dirty="0">
                <a:latin typeface="Constantia" panose="02030602050306030303" pitchFamily="18" charset="0"/>
              </a:rPr>
              <a:t> </a:t>
            </a:r>
            <a:r>
              <a:rPr lang="ru-RU" sz="2400" dirty="0" err="1">
                <a:latin typeface="Constantia" panose="02030602050306030303" pitchFamily="18" charset="0"/>
              </a:rPr>
              <a:t>області</a:t>
            </a:r>
            <a:r>
              <a:rPr lang="ru-RU" sz="2400" dirty="0">
                <a:latin typeface="Constantia" panose="02030602050306030303" pitchFamily="18" charset="0"/>
              </a:rPr>
              <a:t> </a:t>
            </a:r>
          </a:p>
          <a:p>
            <a:r>
              <a:rPr lang="ru-RU" sz="2400" dirty="0">
                <a:latin typeface="Constantia" panose="02030602050306030303" pitchFamily="18" charset="0"/>
              </a:rPr>
              <a:t> </a:t>
            </a:r>
            <a:r>
              <a:rPr lang="ru-RU" sz="2400" dirty="0" err="1">
                <a:latin typeface="Constantia" panose="02030602050306030303" pitchFamily="18" charset="0"/>
              </a:rPr>
              <a:t>Білориха</a:t>
            </a:r>
            <a:r>
              <a:rPr lang="ru-RU" sz="2400" dirty="0">
                <a:latin typeface="Constantia" panose="02030602050306030303" pitchFamily="18" charset="0"/>
              </a:rPr>
              <a:t> Ольга </a:t>
            </a:r>
            <a:r>
              <a:rPr lang="ru-RU" sz="2400" dirty="0" err="1">
                <a:latin typeface="Constantia" panose="02030602050306030303" pitchFamily="18" charset="0"/>
              </a:rPr>
              <a:t>Миколаївна</a:t>
            </a:r>
            <a:endParaRPr lang="ru-RU" sz="2400" dirty="0">
              <a:latin typeface="Constantia" panose="02030602050306030303" pitchFamily="18" charset="0"/>
            </a:endParaRPr>
          </a:p>
        </p:txBody>
      </p:sp>
      <p:pic>
        <p:nvPicPr>
          <p:cNvPr id="6" name="Объект 9"/>
          <p:cNvPicPr>
            <a:picLocks noChangeAspect="1"/>
          </p:cNvPicPr>
          <p:nvPr/>
        </p:nvPicPr>
        <p:blipFill rotWithShape="1">
          <a:blip r:embed="rId3" cstate="print">
            <a:extLst>
              <a:ext uri="{28A0092B-C50C-407E-A947-70E740481C1C}">
                <a14:useLocalDpi xmlns:a14="http://schemas.microsoft.com/office/drawing/2010/main" val="0"/>
              </a:ext>
            </a:extLst>
          </a:blip>
          <a:srcRect l="11934" t="31730" r="31195" b="32073"/>
          <a:stretch/>
        </p:blipFill>
        <p:spPr>
          <a:xfrm>
            <a:off x="5544108" y="3385567"/>
            <a:ext cx="2520280" cy="2851816"/>
          </a:xfrm>
          <a:prstGeom prst="rect">
            <a:avLst/>
          </a:prstGeom>
        </p:spPr>
      </p:pic>
    </p:spTree>
    <p:extLst>
      <p:ext uri="{BB962C8B-B14F-4D97-AF65-F5344CB8AC3E}">
        <p14:creationId xmlns:p14="http://schemas.microsoft.com/office/powerpoint/2010/main" val="420022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400" i="1" dirty="0" err="1">
                <a:latin typeface="Constantia" panose="02030602050306030303" pitchFamily="18" charset="0"/>
              </a:rPr>
              <a:t>Навчання</a:t>
            </a:r>
            <a:r>
              <a:rPr lang="ru-RU" sz="2400" i="1" dirty="0">
                <a:latin typeface="Constantia" panose="02030602050306030303" pitchFamily="18" charset="0"/>
              </a:rPr>
              <a:t> буде </a:t>
            </a:r>
            <a:r>
              <a:rPr lang="ru-RU" sz="2400" i="1" dirty="0" err="1" smtClean="0">
                <a:latin typeface="Constantia" panose="02030602050306030303" pitchFamily="18" charset="0"/>
              </a:rPr>
              <a:t>успішним</a:t>
            </a:r>
            <a:r>
              <a:rPr lang="ru-RU" sz="2400" i="1" dirty="0" smtClean="0">
                <a:latin typeface="Constantia" panose="02030602050306030303" pitchFamily="18" charset="0"/>
              </a:rPr>
              <a:t> </a:t>
            </a:r>
            <a:r>
              <a:rPr lang="ru-RU" sz="2400" i="1" dirty="0" err="1" smtClean="0">
                <a:latin typeface="Constantia" panose="02030602050306030303" pitchFamily="18" charset="0"/>
              </a:rPr>
              <a:t>тоді</a:t>
            </a:r>
            <a:r>
              <a:rPr lang="ru-RU" sz="2400" i="1" dirty="0" smtClean="0">
                <a:latin typeface="Constantia" panose="02030602050306030303" pitchFamily="18" charset="0"/>
              </a:rPr>
              <a:t>,</a:t>
            </a:r>
            <a:br>
              <a:rPr lang="ru-RU" sz="2400" i="1" dirty="0" smtClean="0">
                <a:latin typeface="Constantia" panose="02030602050306030303" pitchFamily="18" charset="0"/>
              </a:rPr>
            </a:br>
            <a:r>
              <a:rPr lang="uk-UA" sz="2400" i="1" dirty="0" smtClean="0">
                <a:latin typeface="Constantia" panose="02030602050306030303" pitchFamily="18" charset="0"/>
              </a:rPr>
              <a:t> </a:t>
            </a:r>
            <a:r>
              <a:rPr lang="ru-RU" sz="2400" i="1" dirty="0">
                <a:latin typeface="Constantia" panose="02030602050306030303" pitchFamily="18" charset="0"/>
              </a:rPr>
              <a:t>коли </a:t>
            </a:r>
            <a:r>
              <a:rPr lang="ru-RU" sz="2400" i="1" dirty="0" err="1">
                <a:latin typeface="Constantia" panose="02030602050306030303" pitchFamily="18" charset="0"/>
              </a:rPr>
              <a:t>воно</a:t>
            </a:r>
            <a:r>
              <a:rPr lang="ru-RU" sz="2400" i="1" dirty="0">
                <a:latin typeface="Constantia" panose="02030602050306030303" pitchFamily="18" charset="0"/>
              </a:rPr>
              <a:t> буде </a:t>
            </a:r>
            <a:r>
              <a:rPr lang="ru-RU" sz="2400" i="1" dirty="0" err="1">
                <a:latin typeface="Constantia" panose="02030602050306030303" pitchFamily="18" charset="0"/>
              </a:rPr>
              <a:t>цікавим</a:t>
            </a:r>
            <a:r>
              <a:rPr lang="ru-RU" sz="2400" i="1" dirty="0" smtClean="0">
                <a:latin typeface="Constantia" panose="02030602050306030303" pitchFamily="18" charset="0"/>
              </a:rPr>
              <a:t>.</a:t>
            </a:r>
            <a:r>
              <a:rPr lang="uk-UA" sz="2400" i="1" dirty="0" smtClean="0">
                <a:latin typeface="Constantia" panose="02030602050306030303" pitchFamily="18" charset="0"/>
              </a:rPr>
              <a:t> </a:t>
            </a:r>
            <a:br>
              <a:rPr lang="uk-UA" sz="2400" i="1" dirty="0" smtClean="0">
                <a:latin typeface="Constantia" panose="02030602050306030303" pitchFamily="18" charset="0"/>
              </a:rPr>
            </a:br>
            <a:r>
              <a:rPr lang="ru-RU" sz="2400" i="1" dirty="0" smtClean="0">
                <a:latin typeface="Constantia" panose="02030602050306030303" pitchFamily="18" charset="0"/>
              </a:rPr>
              <a:t>А</a:t>
            </a:r>
            <a:r>
              <a:rPr lang="ru-RU" sz="2400" i="1" dirty="0">
                <a:latin typeface="Constantia" panose="02030602050306030303" pitchFamily="18" charset="0"/>
              </a:rPr>
              <a:t>. </a:t>
            </a:r>
            <a:r>
              <a:rPr lang="ru-RU" sz="2400" i="1" dirty="0" err="1">
                <a:latin typeface="Constantia" panose="02030602050306030303" pitchFamily="18" charset="0"/>
              </a:rPr>
              <a:t>Ейнштейн</a:t>
            </a:r>
            <a:endParaRPr lang="ru-RU" sz="2400" dirty="0">
              <a:latin typeface="Constantia" panose="02030602050306030303" pitchFamily="18" charset="0"/>
            </a:endParaRPr>
          </a:p>
        </p:txBody>
      </p:sp>
      <p:sp>
        <p:nvSpPr>
          <p:cNvPr id="3" name="Прямоугольник 2"/>
          <p:cNvSpPr/>
          <p:nvPr/>
        </p:nvSpPr>
        <p:spPr>
          <a:xfrm>
            <a:off x="827584" y="2420888"/>
            <a:ext cx="7560840" cy="2800767"/>
          </a:xfrm>
          <a:prstGeom prst="rect">
            <a:avLst/>
          </a:prstGeom>
        </p:spPr>
        <p:txBody>
          <a:bodyPr wrap="square">
            <a:spAutoFit/>
          </a:bodyPr>
          <a:lstStyle/>
          <a:p>
            <a:r>
              <a:rPr lang="ru-RU" sz="3200" b="1" dirty="0">
                <a:latin typeface="Constantia" panose="02030602050306030303" pitchFamily="18" charset="0"/>
                <a:cs typeface="Consolas" panose="020B0609020204030204" pitchFamily="49" charset="0"/>
              </a:rPr>
              <a:t>МЕТА</a:t>
            </a:r>
            <a:r>
              <a:rPr lang="ru-RU" sz="3200" b="1" dirty="0" smtClean="0">
                <a:latin typeface="Constantia" panose="02030602050306030303" pitchFamily="18" charset="0"/>
                <a:cs typeface="Consolas" panose="020B0609020204030204" pitchFamily="49" charset="0"/>
              </a:rPr>
              <a:t>:</a:t>
            </a:r>
          </a:p>
          <a:p>
            <a:pPr marL="285750" indent="-285750">
              <a:buFont typeface="Arial" panose="020B0604020202020204" pitchFamily="34" charset="0"/>
              <a:buChar char="•"/>
            </a:pPr>
            <a:r>
              <a:rPr lang="uk-UA" sz="2400" b="1" i="1" dirty="0">
                <a:latin typeface="+mj-lt"/>
                <a:cs typeface="Arial" panose="020B0604020202020204" pitchFamily="34" charset="0"/>
              </a:rPr>
              <a:t>навчитися спостерігати  та  пояснювати  фізичні явища;</a:t>
            </a:r>
          </a:p>
          <a:p>
            <a:pPr marL="285750" indent="-285750">
              <a:buFont typeface="Arial" panose="020B0604020202020204" pitchFamily="34" charset="0"/>
              <a:buChar char="•"/>
            </a:pPr>
            <a:r>
              <a:rPr lang="uk-UA" sz="2400" b="1" i="1" dirty="0">
                <a:latin typeface="+mj-lt"/>
                <a:cs typeface="Arial" panose="020B0604020202020204" pitchFamily="34" charset="0"/>
              </a:rPr>
              <a:t> виконувати  цікаві  експерименти; </a:t>
            </a:r>
          </a:p>
          <a:p>
            <a:pPr marL="285750" indent="-285750">
              <a:buFont typeface="Arial" panose="020B0604020202020204" pitchFamily="34" charset="0"/>
              <a:buChar char="•"/>
            </a:pPr>
            <a:r>
              <a:rPr lang="uk-UA" sz="2400" b="1" i="1" dirty="0">
                <a:latin typeface="+mj-lt"/>
                <a:cs typeface="Arial" panose="020B0604020202020204" pitchFamily="34" charset="0"/>
              </a:rPr>
              <a:t>отримати  практичні уміння та навички;</a:t>
            </a:r>
          </a:p>
          <a:p>
            <a:pPr marL="285750" indent="-285750">
              <a:buFont typeface="Arial" panose="020B0604020202020204" pitchFamily="34" charset="0"/>
              <a:buChar char="•"/>
            </a:pPr>
            <a:r>
              <a:rPr lang="ru-RU" sz="2400" b="1" i="1" dirty="0" err="1" smtClean="0">
                <a:latin typeface="+mj-lt"/>
                <a:cs typeface="Consolas" panose="020B0609020204030204" pitchFamily="49" charset="0"/>
              </a:rPr>
              <a:t>зацікавити</a:t>
            </a:r>
            <a:r>
              <a:rPr lang="ru-RU" sz="2400" b="1" i="1" dirty="0" smtClean="0">
                <a:latin typeface="+mj-lt"/>
                <a:cs typeface="Consolas" panose="020B0609020204030204" pitchFamily="49" charset="0"/>
              </a:rPr>
              <a:t> </a:t>
            </a:r>
            <a:r>
              <a:rPr lang="ru-RU" sz="2400" b="1" i="1" dirty="0" err="1">
                <a:latin typeface="+mj-lt"/>
                <a:cs typeface="Consolas" panose="020B0609020204030204" pitchFamily="49" charset="0"/>
              </a:rPr>
              <a:t>учнів</a:t>
            </a:r>
            <a:r>
              <a:rPr lang="ru-RU" sz="2400" b="1" i="1" dirty="0">
                <a:latin typeface="+mj-lt"/>
                <a:cs typeface="Consolas" panose="020B0609020204030204" pitchFamily="49" charset="0"/>
              </a:rPr>
              <a:t> </a:t>
            </a:r>
            <a:r>
              <a:rPr lang="ru-RU" sz="2400" b="1" i="1" dirty="0" err="1">
                <a:latin typeface="+mj-lt"/>
                <a:cs typeface="Consolas" panose="020B0609020204030204" pitchFamily="49" charset="0"/>
              </a:rPr>
              <a:t>фізикою</a:t>
            </a:r>
            <a:r>
              <a:rPr lang="ru-RU" sz="2400" b="1" i="1" dirty="0">
                <a:latin typeface="+mj-lt"/>
                <a:cs typeface="Consolas" panose="020B0609020204030204" pitchFamily="49" charset="0"/>
              </a:rPr>
              <a:t>, </a:t>
            </a:r>
            <a:r>
              <a:rPr lang="ru-RU" sz="2400" b="1" i="1" dirty="0" err="1">
                <a:latin typeface="+mj-lt"/>
                <a:cs typeface="Consolas" panose="020B0609020204030204" pitchFamily="49" charset="0"/>
              </a:rPr>
              <a:t>прищепити</a:t>
            </a:r>
            <a:r>
              <a:rPr lang="ru-RU" sz="2400" b="1" i="1" dirty="0">
                <a:latin typeface="+mj-lt"/>
                <a:cs typeface="Consolas" panose="020B0609020204030204" pitchFamily="49" charset="0"/>
              </a:rPr>
              <a:t> </a:t>
            </a:r>
            <a:r>
              <a:rPr lang="ru-RU" sz="2400" b="1" i="1" dirty="0" err="1">
                <a:latin typeface="+mj-lt"/>
                <a:cs typeface="Consolas" panose="020B0609020204030204" pitchFamily="49" charset="0"/>
              </a:rPr>
              <a:t>певні</a:t>
            </a:r>
            <a:r>
              <a:rPr lang="ru-RU" sz="2400" b="1" i="1" dirty="0">
                <a:latin typeface="+mj-lt"/>
                <a:cs typeface="Consolas" panose="020B0609020204030204" pitchFamily="49" charset="0"/>
              </a:rPr>
              <a:t> </a:t>
            </a:r>
            <a:r>
              <a:rPr lang="ru-RU" sz="2400" b="1" i="1" dirty="0" err="1">
                <a:latin typeface="+mj-lt"/>
                <a:cs typeface="Consolas" panose="020B0609020204030204" pitchFamily="49" charset="0"/>
              </a:rPr>
              <a:t>експериментальні</a:t>
            </a:r>
            <a:r>
              <a:rPr lang="ru-RU" sz="2400" b="1" i="1" dirty="0">
                <a:latin typeface="+mj-lt"/>
                <a:cs typeface="Consolas" panose="020B0609020204030204" pitchFamily="49" charset="0"/>
              </a:rPr>
              <a:t> </a:t>
            </a:r>
            <a:r>
              <a:rPr lang="ru-RU" sz="2400" b="1" i="1" dirty="0" err="1">
                <a:latin typeface="+mj-lt"/>
                <a:cs typeface="Consolas" panose="020B0609020204030204" pitchFamily="49" charset="0"/>
              </a:rPr>
              <a:t>вміння</a:t>
            </a:r>
            <a:r>
              <a:rPr lang="ru-RU" sz="2400" b="1" i="1" dirty="0">
                <a:latin typeface="+mj-lt"/>
                <a:cs typeface="Consolas" panose="020B0609020204030204" pitchFamily="49" charset="0"/>
              </a:rPr>
              <a:t> та </a:t>
            </a:r>
            <a:r>
              <a:rPr lang="ru-RU" sz="2400" b="1" i="1" dirty="0" err="1">
                <a:latin typeface="+mj-lt"/>
                <a:cs typeface="Consolas" panose="020B0609020204030204" pitchFamily="49" charset="0"/>
              </a:rPr>
              <a:t>навички</a:t>
            </a:r>
            <a:r>
              <a:rPr lang="ru-RU" sz="2400" b="1" i="1" dirty="0">
                <a:latin typeface="+mj-lt"/>
                <a:cs typeface="Consolas" panose="020B0609020204030204" pitchFamily="49" charset="0"/>
              </a:rPr>
              <a:t>.</a:t>
            </a:r>
          </a:p>
        </p:txBody>
      </p:sp>
    </p:spTree>
    <p:extLst>
      <p:ext uri="{BB962C8B-B14F-4D97-AF65-F5344CB8AC3E}">
        <p14:creationId xmlns:p14="http://schemas.microsoft.com/office/powerpoint/2010/main" val="91922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556792"/>
            <a:ext cx="4392488" cy="4392488"/>
          </a:xfrm>
        </p:spPr>
        <p:txBody>
          <a:bodyPr>
            <a:noAutofit/>
          </a:bodyPr>
          <a:lstStyle/>
          <a:p>
            <a:pPr algn="l"/>
            <a:r>
              <a:rPr lang="vi-VN" sz="3200" b="1" dirty="0">
                <a:latin typeface="Constantia" panose="02030602050306030303" pitchFamily="18" charset="0"/>
              </a:rPr>
              <a:t>Мікрохвильова́ </a:t>
            </a:r>
            <a:r>
              <a:rPr lang="vi-VN" sz="3200" b="1" dirty="0" smtClean="0">
                <a:latin typeface="Constantia" panose="02030602050306030303" pitchFamily="18" charset="0"/>
              </a:rPr>
              <a:t>піч</a:t>
            </a:r>
            <a:r>
              <a:rPr lang="ru-RU" sz="3200" b="1" dirty="0" smtClean="0">
                <a:latin typeface="Constantia" panose="02030602050306030303" pitchFamily="18" charset="0"/>
              </a:rPr>
              <a:t> </a:t>
            </a:r>
            <a:r>
              <a:rPr lang="vi-VN" sz="2400" dirty="0" smtClean="0">
                <a:latin typeface="Constantia" panose="02030602050306030303" pitchFamily="18" charset="0"/>
              </a:rPr>
              <a:t>—</a:t>
            </a:r>
            <a:r>
              <a:rPr lang="vi-VN" sz="2400" dirty="0">
                <a:latin typeface="Constantia" panose="02030602050306030303" pitchFamily="18" charset="0"/>
              </a:rPr>
              <a:t> </a:t>
            </a:r>
            <a:r>
              <a:rPr lang="vi-VN" sz="2400" dirty="0" smtClean="0">
                <a:latin typeface="Constantia" panose="02030602050306030303" pitchFamily="18" charset="0"/>
                <a:hlinkClick r:id="rId2" tooltip="Побутова техніка"/>
              </a:rPr>
              <a:t>побутовий</a:t>
            </a:r>
            <a:r>
              <a:rPr lang="en-US" sz="2400" dirty="0" smtClean="0">
                <a:latin typeface="Constantia" panose="02030602050306030303" pitchFamily="18" charset="0"/>
                <a:hlinkClick r:id="rId2" tooltip="Побутова техніка"/>
              </a:rPr>
              <a:t/>
            </a:r>
            <a:br>
              <a:rPr lang="en-US" sz="2400" dirty="0" smtClean="0">
                <a:latin typeface="Constantia" panose="02030602050306030303" pitchFamily="18" charset="0"/>
                <a:hlinkClick r:id="rId2" tooltip="Побутова техніка"/>
              </a:rPr>
            </a:br>
            <a:r>
              <a:rPr lang="vi-VN" sz="2400" dirty="0" smtClean="0">
                <a:latin typeface="Constantia" panose="02030602050306030303" pitchFamily="18" charset="0"/>
                <a:hlinkClick r:id="rId2" tooltip="Побутова техніка"/>
              </a:rPr>
              <a:t>електроприлад</a:t>
            </a:r>
            <a:r>
              <a:rPr lang="vi-VN" sz="2400" dirty="0">
                <a:latin typeface="Constantia" panose="02030602050306030303" pitchFamily="18" charset="0"/>
              </a:rPr>
              <a:t> для швидкого приготування або швидкого підігріву </a:t>
            </a:r>
            <a:r>
              <a:rPr lang="vi-VN" sz="2400" dirty="0">
                <a:latin typeface="Constantia" panose="02030602050306030303" pitchFamily="18" charset="0"/>
                <a:hlinkClick r:id="rId3" tooltip="Продукти харчування"/>
              </a:rPr>
              <a:t>продуктів харчування</a:t>
            </a:r>
            <a:r>
              <a:rPr lang="vi-VN" sz="2400" dirty="0">
                <a:latin typeface="Constantia" panose="02030602050306030303" pitchFamily="18" charset="0"/>
              </a:rPr>
              <a:t>, а також для їх розморожування. </a:t>
            </a:r>
            <a:endParaRPr lang="ru-RU" sz="2400" dirty="0">
              <a:latin typeface="Constantia" panose="02030602050306030303" pitchFamily="18" charset="0"/>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501008"/>
            <a:ext cx="2899084"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403649" y="729570"/>
            <a:ext cx="6461188" cy="646331"/>
          </a:xfrm>
          <a:prstGeom prst="rect">
            <a:avLst/>
          </a:prstGeom>
        </p:spPr>
        <p:txBody>
          <a:bodyPr wrap="square">
            <a:spAutoFit/>
          </a:bodyPr>
          <a:lstStyle/>
          <a:p>
            <a:r>
              <a:rPr lang="uk-UA" sz="3600" b="1" dirty="0">
                <a:latin typeface="+mj-lt"/>
              </a:rPr>
              <a:t>Мікрохвильова </a:t>
            </a:r>
            <a:r>
              <a:rPr lang="uk-UA" sz="3600" b="1" dirty="0" smtClean="0">
                <a:latin typeface="+mj-lt"/>
              </a:rPr>
              <a:t>піч </a:t>
            </a:r>
            <a:r>
              <a:rPr lang="uk-UA" sz="3600" b="1" dirty="0">
                <a:latin typeface="+mj-lt"/>
              </a:rPr>
              <a:t>на кухн</a:t>
            </a:r>
            <a:r>
              <a:rPr lang="uk-UA" sz="3600" b="1" i="1" dirty="0">
                <a:latin typeface="+mj-lt"/>
              </a:rPr>
              <a:t>і</a:t>
            </a:r>
            <a:endParaRPr lang="uk-UA" sz="3600" dirty="0">
              <a:latin typeface="+mj-lt"/>
            </a:endParaRPr>
          </a:p>
        </p:txBody>
      </p:sp>
    </p:spTree>
    <p:extLst>
      <p:ext uri="{BB962C8B-B14F-4D97-AF65-F5344CB8AC3E}">
        <p14:creationId xmlns:p14="http://schemas.microsoft.com/office/powerpoint/2010/main" val="75568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692696"/>
            <a:ext cx="6965245" cy="2592288"/>
          </a:xfrm>
        </p:spPr>
        <p:txBody>
          <a:bodyPr>
            <a:noAutofit/>
          </a:bodyPr>
          <a:lstStyle/>
          <a:p>
            <a:r>
              <a:rPr lang="ru-RU" sz="3200" b="1" dirty="0" err="1" smtClean="0"/>
              <a:t>Винахід</a:t>
            </a:r>
            <a:r>
              <a:rPr lang="ru-RU" sz="3200" b="1" dirty="0" smtClean="0"/>
              <a:t> </a:t>
            </a:r>
            <a:r>
              <a:rPr lang="ru-RU" sz="3200" b="1" dirty="0" err="1" smtClean="0"/>
              <a:t>мікрохвильової</a:t>
            </a:r>
            <a:r>
              <a:rPr lang="ru-RU" sz="3200" b="1" dirty="0" smtClean="0"/>
              <a:t> </a:t>
            </a:r>
            <a:r>
              <a:rPr lang="ru-RU" sz="3200" b="1" dirty="0" err="1" smtClean="0"/>
              <a:t>печі</a:t>
            </a:r>
            <a:r>
              <a:rPr lang="ru-RU" sz="1600" b="1" dirty="0" smtClean="0"/>
              <a:t/>
            </a:r>
            <a:br>
              <a:rPr lang="ru-RU" sz="1600" b="1" dirty="0" smtClean="0"/>
            </a:br>
            <a:r>
              <a:rPr lang="ru-RU" sz="2000" dirty="0" err="1" smtClean="0"/>
              <a:t>Мікрохвильову</a:t>
            </a:r>
            <a:r>
              <a:rPr lang="ru-RU" sz="2000" dirty="0" smtClean="0"/>
              <a:t> </a:t>
            </a:r>
            <a:r>
              <a:rPr lang="ru-RU" sz="2000" dirty="0" err="1"/>
              <a:t>піч</a:t>
            </a:r>
            <a:r>
              <a:rPr lang="ru-RU" sz="2000" dirty="0"/>
              <a:t> </a:t>
            </a:r>
            <a:r>
              <a:rPr lang="ru-RU" sz="2000" dirty="0" err="1"/>
              <a:t>винайшов</a:t>
            </a:r>
            <a:r>
              <a:rPr lang="ru-RU" sz="2000" dirty="0"/>
              <a:t> і </a:t>
            </a:r>
            <a:r>
              <a:rPr lang="ru-RU" sz="2000" dirty="0" err="1"/>
              <a:t>запатентував</a:t>
            </a:r>
            <a:r>
              <a:rPr lang="ru-RU" sz="2000" dirty="0"/>
              <a:t> </a:t>
            </a:r>
            <a:r>
              <a:rPr lang="ru-RU" sz="2000" dirty="0">
                <a:hlinkClick r:id="rId2" tooltip="8 жовтня"/>
              </a:rPr>
              <a:t>8 </a:t>
            </a:r>
            <a:r>
              <a:rPr lang="ru-RU" sz="2000" dirty="0" err="1">
                <a:hlinkClick r:id="rId2" tooltip="8 жовтня"/>
              </a:rPr>
              <a:t>жовтня</a:t>
            </a:r>
            <a:r>
              <a:rPr lang="ru-RU" sz="2000" dirty="0"/>
              <a:t> </a:t>
            </a:r>
            <a:r>
              <a:rPr lang="ru-RU" sz="2000" dirty="0">
                <a:hlinkClick r:id="rId3" tooltip="1945"/>
              </a:rPr>
              <a:t>1945</a:t>
            </a:r>
            <a:r>
              <a:rPr lang="ru-RU" sz="2000" dirty="0"/>
              <a:t> житель штату </a:t>
            </a:r>
            <a:r>
              <a:rPr lang="ru-RU" sz="2000" dirty="0">
                <a:hlinkClick r:id="rId4" tooltip="Массачусетс"/>
              </a:rPr>
              <a:t>Массачусетс</a:t>
            </a:r>
            <a:r>
              <a:rPr lang="ru-RU" sz="2000" dirty="0"/>
              <a:t> </a:t>
            </a:r>
            <a:r>
              <a:rPr lang="ru-RU" sz="2000" dirty="0" err="1"/>
              <a:t>інженер</a:t>
            </a:r>
            <a:r>
              <a:rPr lang="ru-RU" sz="2000" dirty="0"/>
              <a:t> </a:t>
            </a:r>
            <a:r>
              <a:rPr lang="ru-RU" sz="2000" dirty="0" err="1">
                <a:hlinkClick r:id="rId5" tooltip="Персі Спенсер (ще не написана)"/>
              </a:rPr>
              <a:t>Персі</a:t>
            </a:r>
            <a:r>
              <a:rPr lang="ru-RU" sz="2000" dirty="0">
                <a:hlinkClick r:id="rId5" tooltip="Персі Спенсер (ще не написана)"/>
              </a:rPr>
              <a:t> </a:t>
            </a:r>
            <a:r>
              <a:rPr lang="ru-RU" sz="2000" dirty="0" smtClean="0">
                <a:hlinkClick r:id="rId5" tooltip="Персі Спенсер (ще не написана)"/>
              </a:rPr>
              <a:t>Спенсер</a:t>
            </a:r>
            <a:r>
              <a:rPr lang="ru-RU" sz="2000" dirty="0" smtClean="0"/>
              <a:t>.</a:t>
            </a:r>
            <a:r>
              <a:rPr lang="en-US" sz="2000" dirty="0" smtClean="0"/>
              <a:t> </a:t>
            </a:r>
            <a:r>
              <a:rPr lang="ru-RU" sz="2000" dirty="0" err="1" smtClean="0"/>
              <a:t>Перші</a:t>
            </a:r>
            <a:r>
              <a:rPr lang="ru-RU" sz="2000" dirty="0" smtClean="0"/>
              <a:t> </a:t>
            </a:r>
            <a:r>
              <a:rPr lang="ru-RU" sz="2000" dirty="0"/>
              <a:t>НВЧ-</a:t>
            </a:r>
            <a:r>
              <a:rPr lang="ru-RU" sz="2000" dirty="0" err="1"/>
              <a:t>печі</a:t>
            </a:r>
            <a:r>
              <a:rPr lang="ru-RU" sz="2000" dirty="0"/>
              <a:t>, </a:t>
            </a:r>
            <a:r>
              <a:rPr lang="ru-RU" sz="2000" dirty="0" err="1"/>
              <a:t>що</a:t>
            </a:r>
            <a:r>
              <a:rPr lang="ru-RU" sz="2000" dirty="0"/>
              <a:t> </a:t>
            </a:r>
            <a:r>
              <a:rPr lang="ru-RU" sz="2000" dirty="0" err="1"/>
              <a:t>призначалися</a:t>
            </a:r>
            <a:r>
              <a:rPr lang="ru-RU" sz="2000" dirty="0"/>
              <a:t> для </a:t>
            </a:r>
            <a:r>
              <a:rPr lang="ru-RU" sz="2000" dirty="0" err="1"/>
              <a:t>армійських</a:t>
            </a:r>
            <a:r>
              <a:rPr lang="ru-RU" sz="2000" dirty="0"/>
              <a:t> </a:t>
            </a:r>
            <a:r>
              <a:rPr lang="ru-RU" sz="2000" dirty="0" err="1"/>
              <a:t>їдалень</a:t>
            </a:r>
            <a:r>
              <a:rPr lang="ru-RU" sz="2000" dirty="0"/>
              <a:t> і великих </a:t>
            </a:r>
            <a:r>
              <a:rPr lang="ru-RU" sz="2000" dirty="0" err="1"/>
              <a:t>ресторанів</a:t>
            </a:r>
            <a:r>
              <a:rPr lang="ru-RU" sz="2000" dirty="0"/>
              <a:t>, </a:t>
            </a:r>
            <a:r>
              <a:rPr lang="ru-RU" sz="2000" dirty="0" err="1"/>
              <a:t>мали</a:t>
            </a:r>
            <a:r>
              <a:rPr lang="ru-RU" sz="2000" dirty="0"/>
              <a:t> великий </a:t>
            </a:r>
            <a:r>
              <a:rPr lang="ru-RU" sz="2000" dirty="0" err="1"/>
              <a:t>розмір</a:t>
            </a:r>
            <a:r>
              <a:rPr lang="ru-RU" sz="2000" dirty="0"/>
              <a:t>. Так, </a:t>
            </a:r>
            <a:r>
              <a:rPr lang="ru-RU" sz="2000" dirty="0" err="1"/>
              <a:t>піч</a:t>
            </a:r>
            <a:r>
              <a:rPr lang="ru-RU" sz="2000" dirty="0"/>
              <a:t> </a:t>
            </a:r>
            <a:r>
              <a:rPr lang="ru-RU" sz="2000" i="1" dirty="0"/>
              <a:t>«</a:t>
            </a:r>
            <a:r>
              <a:rPr lang="en-US" sz="2000" i="1" dirty="0" err="1"/>
              <a:t>Radarange</a:t>
            </a:r>
            <a:r>
              <a:rPr lang="en-US" sz="2000" i="1" dirty="0"/>
              <a:t>»</a:t>
            </a:r>
            <a:r>
              <a:rPr lang="en-US" sz="2000" dirty="0"/>
              <a:t>, </a:t>
            </a:r>
            <a:r>
              <a:rPr lang="ru-RU" sz="2000" dirty="0" err="1"/>
              <a:t>випущена</a:t>
            </a:r>
            <a:r>
              <a:rPr lang="ru-RU" sz="2000" dirty="0"/>
              <a:t> 1947 року </a:t>
            </a:r>
            <a:r>
              <a:rPr lang="ru-RU" sz="2000" dirty="0" err="1"/>
              <a:t>фірмою</a:t>
            </a:r>
            <a:r>
              <a:rPr lang="ru-RU" sz="2000" dirty="0"/>
              <a:t> </a:t>
            </a:r>
            <a:r>
              <a:rPr lang="ru-RU" sz="2000" i="1" dirty="0"/>
              <a:t>«</a:t>
            </a:r>
            <a:r>
              <a:rPr lang="en-US" sz="2000" i="1" dirty="0"/>
              <a:t>Raytheon»</a:t>
            </a:r>
            <a:r>
              <a:rPr lang="en-US" sz="2000" dirty="0"/>
              <a:t>, </a:t>
            </a:r>
            <a:r>
              <a:rPr lang="ru-RU" sz="2000" dirty="0"/>
              <a:t>мала </a:t>
            </a:r>
            <a:r>
              <a:rPr lang="ru-RU" sz="2000" dirty="0" err="1"/>
              <a:t>висоту</a:t>
            </a:r>
            <a:r>
              <a:rPr lang="ru-RU" sz="2000" dirty="0"/>
              <a:t> </a:t>
            </a:r>
            <a:r>
              <a:rPr lang="ru-RU" sz="2000" dirty="0" err="1"/>
              <a:t>близько</a:t>
            </a:r>
            <a:r>
              <a:rPr lang="ru-RU" sz="2000" dirty="0"/>
              <a:t> 6 </a:t>
            </a:r>
            <a:r>
              <a:rPr lang="ru-RU" sz="2000" dirty="0" err="1">
                <a:hlinkClick r:id="rId6" tooltip="Фут"/>
              </a:rPr>
              <a:t>футів</a:t>
            </a:r>
            <a:r>
              <a:rPr lang="ru-RU" sz="2000" dirty="0"/>
              <a:t> (183 см) і вагу </a:t>
            </a:r>
            <a:r>
              <a:rPr lang="ru-RU" sz="2000" dirty="0" err="1"/>
              <a:t>близько</a:t>
            </a:r>
            <a:r>
              <a:rPr lang="ru-RU" sz="2000" dirty="0"/>
              <a:t> 750 </a:t>
            </a:r>
            <a:r>
              <a:rPr lang="ru-RU" sz="2000" dirty="0" err="1">
                <a:hlinkClick r:id="rId7" tooltip="Фунт (одиниця маси)"/>
              </a:rPr>
              <a:t>фунтів</a:t>
            </a:r>
            <a:r>
              <a:rPr lang="ru-RU" sz="2000" dirty="0"/>
              <a:t> (340 </a:t>
            </a:r>
            <a:r>
              <a:rPr lang="ru-RU" sz="2000" dirty="0" smtClean="0"/>
              <a:t>кг).</a:t>
            </a:r>
            <a:r>
              <a:rPr lang="ru-RU" sz="2000" dirty="0"/>
              <a:t/>
            </a:r>
            <a:br>
              <a:rPr lang="ru-RU" sz="2000" dirty="0"/>
            </a:br>
            <a:r>
              <a:rPr lang="ru-RU" sz="2000" dirty="0" err="1"/>
              <a:t>Компактніші</a:t>
            </a:r>
            <a:r>
              <a:rPr lang="ru-RU" sz="2000" dirty="0"/>
              <a:t> </a:t>
            </a:r>
            <a:r>
              <a:rPr lang="ru-RU" sz="2000" dirty="0" err="1"/>
              <a:t>домашні</a:t>
            </a:r>
            <a:r>
              <a:rPr lang="ru-RU" sz="2000" dirty="0"/>
              <a:t> </a:t>
            </a:r>
            <a:r>
              <a:rPr lang="ru-RU" sz="2000" dirty="0" err="1"/>
              <a:t>печі</a:t>
            </a:r>
            <a:r>
              <a:rPr lang="ru-RU" sz="2000" dirty="0"/>
              <a:t> почали </a:t>
            </a:r>
            <a:r>
              <a:rPr lang="ru-RU" sz="2000" dirty="0" err="1"/>
              <a:t>вироблятися</a:t>
            </a:r>
            <a:r>
              <a:rPr lang="ru-RU" sz="2000" dirty="0"/>
              <a:t> з 1955. </a:t>
            </a:r>
          </a:p>
        </p:txBody>
      </p:sp>
      <p:pic>
        <p:nvPicPr>
          <p:cNvPr id="1026" name="Picture 2" descr="Что изобрёл военный инженер Перси Спенсер, когда однажды у него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1408" y="3520143"/>
            <a:ext cx="3731842" cy="275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62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20688"/>
            <a:ext cx="3744415" cy="5616624"/>
          </a:xfrm>
        </p:spPr>
        <p:txBody>
          <a:bodyPr>
            <a:normAutofit fontScale="90000"/>
          </a:bodyPr>
          <a:lstStyle/>
          <a:p>
            <a:r>
              <a:rPr lang="ru-RU" sz="3600" b="1" dirty="0" err="1" smtClean="0"/>
              <a:t>Пристрій</a:t>
            </a:r>
            <a:r>
              <a:rPr lang="ru-RU" sz="3600" b="1" dirty="0" smtClean="0"/>
              <a:t> і принцип </a:t>
            </a:r>
            <a:r>
              <a:rPr lang="ru-RU" sz="3600" b="1" dirty="0" err="1" smtClean="0"/>
              <a:t>роботи</a:t>
            </a:r>
            <a:r>
              <a:rPr lang="ru-RU" sz="2000" dirty="0" smtClean="0"/>
              <a:t/>
            </a:r>
            <a:br>
              <a:rPr lang="ru-RU" sz="2000" dirty="0" smtClean="0"/>
            </a:br>
            <a:r>
              <a:rPr lang="ru-RU" sz="2000" dirty="0" smtClean="0"/>
              <a:t>У </a:t>
            </a:r>
            <a:r>
              <a:rPr lang="ru-RU" sz="2000" dirty="0" err="1"/>
              <a:t>магнетроні</a:t>
            </a:r>
            <a:r>
              <a:rPr lang="ru-RU" sz="2000" dirty="0"/>
              <a:t> (3) </a:t>
            </a:r>
            <a:r>
              <a:rPr lang="ru-RU" sz="2000" dirty="0" err="1"/>
              <a:t>збуджуються</a:t>
            </a:r>
            <a:r>
              <a:rPr lang="ru-RU" sz="2000" dirty="0"/>
              <a:t> </a:t>
            </a:r>
            <a:r>
              <a:rPr lang="ru-RU" sz="2000" dirty="0" err="1"/>
              <a:t>електромагнітні</a:t>
            </a:r>
            <a:r>
              <a:rPr lang="ru-RU" sz="2000" dirty="0"/>
              <a:t> </a:t>
            </a:r>
            <a:r>
              <a:rPr lang="ru-RU" sz="2000" dirty="0" err="1"/>
              <a:t>коливання</a:t>
            </a:r>
            <a:r>
              <a:rPr lang="ru-RU" sz="2000" dirty="0"/>
              <a:t>. Вони </a:t>
            </a:r>
            <a:r>
              <a:rPr lang="ru-RU" sz="2000" dirty="0" err="1"/>
              <a:t>передаються</a:t>
            </a:r>
            <a:r>
              <a:rPr lang="ru-RU" sz="2000" dirty="0"/>
              <a:t> на </a:t>
            </a:r>
            <a:r>
              <a:rPr lang="ru-RU" sz="2000" dirty="0" err="1"/>
              <a:t>антену</a:t>
            </a:r>
            <a:r>
              <a:rPr lang="ru-RU" sz="2000" dirty="0"/>
              <a:t> (4). </a:t>
            </a:r>
            <a:r>
              <a:rPr lang="ru-RU" sz="2000" dirty="0" err="1"/>
              <a:t>Антена</a:t>
            </a:r>
            <a:r>
              <a:rPr lang="ru-RU" sz="2000" dirty="0"/>
              <a:t> (4) </a:t>
            </a:r>
            <a:r>
              <a:rPr lang="ru-RU" sz="2000" dirty="0" err="1"/>
              <a:t>випромінює</a:t>
            </a:r>
            <a:r>
              <a:rPr lang="ru-RU" sz="2000" dirty="0"/>
              <a:t> </a:t>
            </a:r>
            <a:r>
              <a:rPr lang="ru-RU" sz="2000" dirty="0" err="1"/>
              <a:t>електромагнітну</a:t>
            </a:r>
            <a:r>
              <a:rPr lang="ru-RU" sz="2000" dirty="0"/>
              <a:t> </a:t>
            </a:r>
            <a:r>
              <a:rPr lang="ru-RU" sz="2000" dirty="0" err="1"/>
              <a:t>хвилю</a:t>
            </a:r>
            <a:r>
              <a:rPr lang="ru-RU" sz="2000" dirty="0"/>
              <a:t> в </a:t>
            </a:r>
            <a:r>
              <a:rPr lang="ru-RU" sz="2000" dirty="0" err="1"/>
              <a:t>хвилевід</a:t>
            </a:r>
            <a:r>
              <a:rPr lang="ru-RU" sz="2000" dirty="0"/>
              <a:t> (5). По </a:t>
            </a:r>
            <a:r>
              <a:rPr lang="ru-RU" sz="2000" dirty="0" err="1"/>
              <a:t>хвилеводу</a:t>
            </a:r>
            <a:r>
              <a:rPr lang="ru-RU" sz="2000" dirty="0"/>
              <a:t> (5) вона проходить у </a:t>
            </a:r>
            <a:r>
              <a:rPr lang="ru-RU" sz="2000" dirty="0" err="1"/>
              <a:t>відсік</a:t>
            </a:r>
            <a:r>
              <a:rPr lang="ru-RU" sz="2000" dirty="0"/>
              <a:t> для </a:t>
            </a:r>
            <a:r>
              <a:rPr lang="ru-RU" sz="2000" dirty="0" err="1"/>
              <a:t>підігріву</a:t>
            </a:r>
            <a:r>
              <a:rPr lang="ru-RU" sz="2000" dirty="0"/>
              <a:t> </a:t>
            </a:r>
            <a:r>
              <a:rPr lang="ru-RU" sz="2000" dirty="0" err="1"/>
              <a:t>їжі</a:t>
            </a:r>
            <a:r>
              <a:rPr lang="ru-RU" sz="2000" dirty="0"/>
              <a:t>. </a:t>
            </a:r>
            <a:r>
              <a:rPr lang="ru-RU" sz="2000" dirty="0" err="1"/>
              <a:t>Металеві</a:t>
            </a:r>
            <a:r>
              <a:rPr lang="ru-RU" sz="2000" dirty="0"/>
              <a:t> </a:t>
            </a:r>
            <a:r>
              <a:rPr lang="ru-RU" sz="2000" dirty="0" err="1"/>
              <a:t>стінки</a:t>
            </a:r>
            <a:r>
              <a:rPr lang="ru-RU" sz="2000" dirty="0"/>
              <a:t> </a:t>
            </a:r>
            <a:r>
              <a:rPr lang="ru-RU" sz="2000" dirty="0" err="1"/>
              <a:t>відсіку</a:t>
            </a:r>
            <a:r>
              <a:rPr lang="ru-RU" sz="2000" dirty="0"/>
              <a:t> і </a:t>
            </a:r>
            <a:r>
              <a:rPr lang="ru-RU" sz="2000" dirty="0" err="1"/>
              <a:t>грати</a:t>
            </a:r>
            <a:r>
              <a:rPr lang="ru-RU" sz="2000" dirty="0"/>
              <a:t> на </a:t>
            </a:r>
            <a:r>
              <a:rPr lang="ru-RU" sz="2000" dirty="0" err="1"/>
              <a:t>дверцятах</a:t>
            </a:r>
            <a:r>
              <a:rPr lang="ru-RU" sz="2000" dirty="0"/>
              <a:t> (12) </a:t>
            </a:r>
            <a:r>
              <a:rPr lang="ru-RU" sz="2000" dirty="0" err="1"/>
              <a:t>чудово</a:t>
            </a:r>
            <a:r>
              <a:rPr lang="ru-RU" sz="2000" dirty="0"/>
              <a:t> </a:t>
            </a:r>
            <a:r>
              <a:rPr lang="ru-RU" sz="2000" dirty="0" err="1"/>
              <a:t>відбивають</a:t>
            </a:r>
            <a:r>
              <a:rPr lang="ru-RU" sz="2000" dirty="0"/>
              <a:t> </a:t>
            </a:r>
            <a:r>
              <a:rPr lang="ru-RU" sz="2000" dirty="0" err="1"/>
              <a:t>хвилі</a:t>
            </a:r>
            <a:r>
              <a:rPr lang="ru-RU" sz="2000" dirty="0"/>
              <a:t>. Таким чином </a:t>
            </a:r>
            <a:r>
              <a:rPr lang="ru-RU" sz="2000" dirty="0" err="1"/>
              <a:t>електромагнітне</a:t>
            </a:r>
            <a:r>
              <a:rPr lang="ru-RU" sz="2000" dirty="0"/>
              <a:t> </a:t>
            </a:r>
            <a:r>
              <a:rPr lang="ru-RU" sz="2000" dirty="0" err="1"/>
              <a:t>випромінювання</a:t>
            </a:r>
            <a:r>
              <a:rPr lang="ru-RU" sz="2000" dirty="0"/>
              <a:t> </a:t>
            </a:r>
            <a:r>
              <a:rPr lang="ru-RU" sz="2000" dirty="0" err="1"/>
              <a:t>поглинається</a:t>
            </a:r>
            <a:r>
              <a:rPr lang="ru-RU" sz="2000" dirty="0"/>
              <a:t> </a:t>
            </a:r>
            <a:r>
              <a:rPr lang="ru-RU" sz="2000" dirty="0" err="1"/>
              <a:t>тільки</a:t>
            </a:r>
            <a:r>
              <a:rPr lang="ru-RU" sz="2000" dirty="0"/>
              <a:t> </a:t>
            </a:r>
            <a:r>
              <a:rPr lang="ru-RU" sz="2000" dirty="0" err="1"/>
              <a:t>їжею</a:t>
            </a:r>
            <a:r>
              <a:rPr lang="ru-RU" sz="2000" dirty="0"/>
              <a:t>. Для </a:t>
            </a:r>
            <a:r>
              <a:rPr lang="ru-RU" sz="2000" dirty="0" err="1"/>
              <a:t>роботи</a:t>
            </a:r>
            <a:r>
              <a:rPr lang="ru-RU" sz="2000" dirty="0"/>
              <a:t> магнетрона </a:t>
            </a:r>
            <a:r>
              <a:rPr lang="ru-RU" sz="2000" dirty="0" err="1"/>
              <a:t>необхідний</a:t>
            </a:r>
            <a:r>
              <a:rPr lang="ru-RU" sz="2000" dirty="0"/>
              <a:t> </a:t>
            </a:r>
            <a:r>
              <a:rPr lang="ru-RU" sz="2000" dirty="0" err="1"/>
              <a:t>підвищувальний</a:t>
            </a:r>
            <a:r>
              <a:rPr lang="ru-RU" sz="2000" dirty="0"/>
              <a:t> трансформатор (7) і конденсатор (6).</a:t>
            </a:r>
            <a:br>
              <a:rPr lang="ru-RU" sz="2000" dirty="0"/>
            </a:br>
            <a:endParaRPr lang="ru-RU" sz="2000" dirty="0"/>
          </a:p>
        </p:txBody>
      </p:sp>
      <p:pic>
        <p:nvPicPr>
          <p:cNvPr id="3" name="Объект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758" y="2132856"/>
            <a:ext cx="3699494" cy="2160240"/>
          </a:xfrm>
          <a:prstGeom prst="rect">
            <a:avLst/>
          </a:prstGeom>
          <a:ln>
            <a:noFill/>
          </a:ln>
          <a:effectLst>
            <a:softEdge rad="112500"/>
          </a:effectLst>
        </p:spPr>
      </p:pic>
    </p:spTree>
    <p:extLst>
      <p:ext uri="{BB962C8B-B14F-4D97-AF65-F5344CB8AC3E}">
        <p14:creationId xmlns:p14="http://schemas.microsoft.com/office/powerpoint/2010/main" val="1964422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7200800" cy="5328592"/>
          </a:xfrm>
        </p:spPr>
        <p:txBody>
          <a:bodyPr>
            <a:normAutofit/>
          </a:bodyPr>
          <a:lstStyle/>
          <a:p>
            <a:pPr algn="l"/>
            <a:r>
              <a:rPr lang="ru-RU" sz="3600" b="1" dirty="0"/>
              <a:t>Посуд, </a:t>
            </a:r>
            <a:r>
              <a:rPr lang="ru-RU" sz="3600" b="1" dirty="0" smtClean="0"/>
              <a:t>як</a:t>
            </a:r>
            <a:r>
              <a:rPr lang="uk-UA" sz="3600" b="1" dirty="0" err="1" smtClean="0"/>
              <a:t>ий</a:t>
            </a:r>
            <a:r>
              <a:rPr lang="ru-RU" sz="3600" b="1" dirty="0" smtClean="0"/>
              <a:t> </a:t>
            </a:r>
            <a:r>
              <a:rPr lang="ru-RU" sz="3600" b="1" dirty="0" err="1"/>
              <a:t>підходить</a:t>
            </a:r>
            <a:r>
              <a:rPr lang="ru-RU" sz="3600" b="1" dirty="0"/>
              <a:t> для </a:t>
            </a:r>
            <a:r>
              <a:rPr lang="ru-RU" sz="3600" b="1" dirty="0" err="1" smtClean="0"/>
              <a:t>мікрохвильовки</a:t>
            </a:r>
            <a:r>
              <a:rPr lang="ru-RU" sz="3600" b="1" dirty="0" smtClean="0"/>
              <a:t>:</a:t>
            </a:r>
            <a:r>
              <a:rPr lang="ru-RU" sz="2800" b="1" dirty="0"/>
              <a:t/>
            </a:r>
            <a:br>
              <a:rPr lang="ru-RU" sz="2800" b="1" dirty="0"/>
            </a:br>
            <a:r>
              <a:rPr lang="en-US" sz="2800" b="1" dirty="0" smtClean="0"/>
              <a:t>- </a:t>
            </a:r>
            <a:r>
              <a:rPr lang="ru-RU" sz="2400" dirty="0" err="1" smtClean="0"/>
              <a:t>Металевий</a:t>
            </a:r>
            <a:r>
              <a:rPr lang="ru-RU" sz="2400" dirty="0" smtClean="0"/>
              <a:t> </a:t>
            </a:r>
            <a:r>
              <a:rPr lang="ru-RU" sz="2400" dirty="0"/>
              <a:t>посуд </a:t>
            </a:r>
            <a:r>
              <a:rPr lang="ru-RU" sz="2400" dirty="0" err="1"/>
              <a:t>відбиває</a:t>
            </a:r>
            <a:r>
              <a:rPr lang="ru-RU" sz="2400" dirty="0"/>
              <a:t> </a:t>
            </a:r>
            <a:r>
              <a:rPr lang="ru-RU" sz="2400" dirty="0" err="1"/>
              <a:t>мікрохвилі</a:t>
            </a:r>
            <a:r>
              <a:rPr lang="ru-RU" sz="2400" dirty="0"/>
              <a:t> і не </a:t>
            </a:r>
            <a:r>
              <a:rPr lang="ru-RU" sz="2400" dirty="0" err="1"/>
              <a:t>дає</a:t>
            </a:r>
            <a:r>
              <a:rPr lang="ru-RU" sz="2400" dirty="0"/>
              <a:t> </a:t>
            </a:r>
            <a:r>
              <a:rPr lang="ru-RU" sz="2400" dirty="0" err="1"/>
              <a:t>їм</a:t>
            </a:r>
            <a:r>
              <a:rPr lang="ru-RU" sz="2400" dirty="0"/>
              <a:t> </a:t>
            </a:r>
            <a:r>
              <a:rPr lang="ru-RU" sz="2400" dirty="0" err="1"/>
              <a:t>проникати</a:t>
            </a:r>
            <a:r>
              <a:rPr lang="ru-RU" sz="2400" dirty="0"/>
              <a:t> в </a:t>
            </a:r>
            <a:r>
              <a:rPr lang="ru-RU" sz="2400" dirty="0" err="1"/>
              <a:t>їжу</a:t>
            </a:r>
            <a:r>
              <a:rPr lang="ru-RU" sz="2400" dirty="0"/>
              <a:t>, тому </a:t>
            </a:r>
            <a:r>
              <a:rPr lang="ru-RU" sz="2400" dirty="0" err="1"/>
              <a:t>металеві</a:t>
            </a:r>
            <a:r>
              <a:rPr lang="ru-RU" sz="2400" dirty="0"/>
              <a:t> </a:t>
            </a:r>
            <a:r>
              <a:rPr lang="ru-RU" sz="2400" dirty="0" err="1"/>
              <a:t>контейнери</a:t>
            </a:r>
            <a:r>
              <a:rPr lang="ru-RU" sz="2400" dirty="0"/>
              <a:t> </a:t>
            </a:r>
            <a:r>
              <a:rPr lang="ru-RU" sz="2400" dirty="0" err="1"/>
              <a:t>або</a:t>
            </a:r>
            <a:r>
              <a:rPr lang="ru-RU" sz="2400" dirty="0"/>
              <a:t> </a:t>
            </a:r>
            <a:r>
              <a:rPr lang="ru-RU" sz="2400" dirty="0" err="1"/>
              <a:t>каструлі</a:t>
            </a:r>
            <a:r>
              <a:rPr lang="ru-RU" sz="2400" dirty="0"/>
              <a:t> будь-</a:t>
            </a:r>
            <a:r>
              <a:rPr lang="ru-RU" sz="2400" dirty="0" err="1"/>
              <a:t>якого</a:t>
            </a:r>
            <a:r>
              <a:rPr lang="ru-RU" sz="2400" dirty="0"/>
              <a:t> виду </a:t>
            </a:r>
            <a:r>
              <a:rPr lang="ru-RU" sz="2400" dirty="0" err="1"/>
              <a:t>ніколи</a:t>
            </a:r>
            <a:r>
              <a:rPr lang="ru-RU" sz="2400" dirty="0"/>
              <a:t> не </a:t>
            </a:r>
            <a:r>
              <a:rPr lang="ru-RU" sz="2400" dirty="0" err="1"/>
              <a:t>використовуються</a:t>
            </a:r>
            <a:r>
              <a:rPr lang="ru-RU" sz="2400" dirty="0"/>
              <a:t> в </a:t>
            </a:r>
            <a:r>
              <a:rPr lang="ru-RU" sz="2400" dirty="0" err="1"/>
              <a:t>мікрохвильових</a:t>
            </a:r>
            <a:r>
              <a:rPr lang="ru-RU" sz="2400" dirty="0"/>
              <a:t> печах.         </a:t>
            </a:r>
            <a:br>
              <a:rPr lang="ru-RU" sz="2400" dirty="0"/>
            </a:br>
            <a:r>
              <a:rPr lang="en-US" sz="2400" dirty="0" smtClean="0"/>
              <a:t>- </a:t>
            </a:r>
            <a:r>
              <a:rPr lang="ru-RU" sz="2400" dirty="0" smtClean="0"/>
              <a:t>Чудово </a:t>
            </a:r>
            <a:r>
              <a:rPr lang="ru-RU" sz="2400" dirty="0" err="1"/>
              <a:t>підходить</a:t>
            </a:r>
            <a:r>
              <a:rPr lang="ru-RU" sz="2400" dirty="0"/>
              <a:t> будь-яке </a:t>
            </a:r>
            <a:r>
              <a:rPr lang="ru-RU" sz="2400" dirty="0" err="1"/>
              <a:t>жаростійке</a:t>
            </a:r>
            <a:r>
              <a:rPr lang="ru-RU" sz="2400" dirty="0"/>
              <a:t> </a:t>
            </a:r>
            <a:r>
              <a:rPr lang="ru-RU" sz="2400" dirty="0" err="1"/>
              <a:t>скло</a:t>
            </a:r>
            <a:r>
              <a:rPr lang="ru-RU" sz="2400" dirty="0"/>
              <a:t>.      </a:t>
            </a:r>
            <a:br>
              <a:rPr lang="ru-RU" sz="2400" dirty="0"/>
            </a:br>
            <a:r>
              <a:rPr lang="en-US" sz="2400" dirty="0" smtClean="0"/>
              <a:t>- </a:t>
            </a:r>
            <a:r>
              <a:rPr lang="ru-RU" sz="2400" dirty="0" smtClean="0"/>
              <a:t>Для </a:t>
            </a:r>
            <a:r>
              <a:rPr lang="ru-RU" sz="2400" dirty="0" err="1"/>
              <a:t>мікрохвильових</a:t>
            </a:r>
            <a:r>
              <a:rPr lang="ru-RU" sz="2400" dirty="0"/>
              <a:t> печей </a:t>
            </a:r>
            <a:r>
              <a:rPr lang="ru-RU" sz="2400" dirty="0" err="1"/>
              <a:t>підходить</a:t>
            </a:r>
            <a:r>
              <a:rPr lang="ru-RU" sz="2400" dirty="0"/>
              <a:t> </a:t>
            </a:r>
            <a:r>
              <a:rPr lang="ru-RU" sz="2400" dirty="0" err="1"/>
              <a:t>тільки</a:t>
            </a:r>
            <a:r>
              <a:rPr lang="ru-RU" sz="2400" dirty="0"/>
              <a:t> </a:t>
            </a:r>
            <a:r>
              <a:rPr lang="ru-RU" sz="2400" dirty="0" err="1"/>
              <a:t>жорсткий</a:t>
            </a:r>
            <a:r>
              <a:rPr lang="ru-RU" sz="2400" dirty="0"/>
              <a:t> і </a:t>
            </a:r>
            <a:r>
              <a:rPr lang="ru-RU" sz="2400" dirty="0" err="1"/>
              <a:t>досить</a:t>
            </a:r>
            <a:r>
              <a:rPr lang="ru-RU" sz="2400" dirty="0"/>
              <a:t> </a:t>
            </a:r>
            <a:r>
              <a:rPr lang="ru-RU" sz="2400" dirty="0" err="1"/>
              <a:t>товстий</a:t>
            </a:r>
            <a:r>
              <a:rPr lang="ru-RU" sz="2400" dirty="0"/>
              <a:t> пластик.</a:t>
            </a:r>
            <a:br>
              <a:rPr lang="ru-RU" sz="2400" dirty="0"/>
            </a:br>
            <a:r>
              <a:rPr lang="en-US" sz="2400" dirty="0" smtClean="0"/>
              <a:t>- </a:t>
            </a:r>
            <a:r>
              <a:rPr lang="ru-RU" sz="2400" dirty="0" smtClean="0"/>
              <a:t>Фольга </a:t>
            </a:r>
            <a:r>
              <a:rPr lang="ru-RU" sz="2400" dirty="0"/>
              <a:t>та пакетики для </a:t>
            </a:r>
            <a:r>
              <a:rPr lang="ru-RU" sz="2400" dirty="0" err="1"/>
              <a:t>запікання</a:t>
            </a:r>
            <a:r>
              <a:rPr lang="ru-RU" sz="2400" dirty="0"/>
              <a:t> </a:t>
            </a:r>
            <a:r>
              <a:rPr lang="ru-RU" sz="2400" dirty="0" err="1"/>
              <a:t>ідеальні</a:t>
            </a:r>
            <a:r>
              <a:rPr lang="ru-RU" sz="2400" dirty="0"/>
              <a:t> для </a:t>
            </a:r>
            <a:r>
              <a:rPr lang="ru-RU" sz="2400" dirty="0" err="1"/>
              <a:t>приготування</a:t>
            </a:r>
            <a:r>
              <a:rPr lang="ru-RU" sz="2400" dirty="0"/>
              <a:t> </a:t>
            </a:r>
            <a:r>
              <a:rPr lang="ru-RU" sz="2400" dirty="0" err="1"/>
              <a:t>м'яса</a:t>
            </a:r>
            <a:r>
              <a:rPr lang="ru-RU" sz="2400" dirty="0"/>
              <a:t> і </a:t>
            </a:r>
            <a:r>
              <a:rPr lang="ru-RU" sz="2400" dirty="0" err="1"/>
              <a:t>птиці</a:t>
            </a:r>
            <a:r>
              <a:rPr lang="ru-RU" sz="2400" dirty="0"/>
              <a:t>.</a:t>
            </a:r>
            <a:br>
              <a:rPr lang="ru-RU" sz="2400" dirty="0"/>
            </a:br>
            <a:endParaRPr lang="ru-RU" sz="2200" b="1" dirty="0"/>
          </a:p>
        </p:txBody>
      </p:sp>
    </p:spTree>
    <p:extLst>
      <p:ext uri="{BB962C8B-B14F-4D97-AF65-F5344CB8AC3E}">
        <p14:creationId xmlns:p14="http://schemas.microsoft.com/office/powerpoint/2010/main" val="3965908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275714"/>
          </a:xfrm>
        </p:spPr>
        <p:txBody>
          <a:bodyPr>
            <a:normAutofit fontScale="90000"/>
          </a:bodyPr>
          <a:lstStyle/>
          <a:p>
            <a:r>
              <a:rPr lang="uk-UA" sz="3600" b="1" dirty="0" smtClean="0"/>
              <a:t>Міфи про мікрохвильову піч:</a:t>
            </a:r>
            <a:br>
              <a:rPr lang="uk-UA" sz="3600" b="1" dirty="0" smtClean="0"/>
            </a:br>
            <a:r>
              <a:rPr lang="uk-UA" sz="3200" b="1" dirty="0" smtClean="0"/>
              <a:t/>
            </a:r>
            <a:br>
              <a:rPr lang="uk-UA" sz="3200" b="1" dirty="0" smtClean="0"/>
            </a:br>
            <a:r>
              <a:rPr lang="ru-RU" sz="3200" dirty="0" err="1"/>
              <a:t>Мікрохвильові</a:t>
            </a:r>
            <a:r>
              <a:rPr lang="ru-RU" sz="3200" dirty="0"/>
              <a:t> </a:t>
            </a:r>
            <a:r>
              <a:rPr lang="ru-RU" sz="3200" dirty="0" err="1"/>
              <a:t>печі</a:t>
            </a:r>
            <a:r>
              <a:rPr lang="ru-RU" sz="3200" dirty="0"/>
              <a:t> </a:t>
            </a:r>
            <a:r>
              <a:rPr lang="ru-RU" sz="3200" dirty="0" err="1"/>
              <a:t>роблять</a:t>
            </a:r>
            <a:r>
              <a:rPr lang="ru-RU" sz="3200" dirty="0"/>
              <a:t> </a:t>
            </a:r>
            <a:r>
              <a:rPr lang="ru-RU" sz="3200" dirty="0" err="1"/>
              <a:t>їжу</a:t>
            </a:r>
            <a:r>
              <a:rPr lang="ru-RU" sz="3200" dirty="0"/>
              <a:t> </a:t>
            </a:r>
            <a:r>
              <a:rPr lang="ru-RU" sz="3200" dirty="0" err="1"/>
              <a:t>шкідливою</a:t>
            </a:r>
            <a:r>
              <a:rPr lang="ru-RU" sz="3200" dirty="0"/>
              <a:t>, </a:t>
            </a:r>
            <a:r>
              <a:rPr lang="ru-RU" sz="3200" dirty="0" err="1"/>
              <a:t>випромінюють</a:t>
            </a:r>
            <a:r>
              <a:rPr lang="ru-RU" sz="3200" dirty="0"/>
              <a:t> </a:t>
            </a:r>
            <a:r>
              <a:rPr lang="ru-RU" sz="3200" dirty="0" err="1"/>
              <a:t>радіацію</a:t>
            </a:r>
            <a:r>
              <a:rPr lang="ru-RU" sz="3200" dirty="0"/>
              <a:t> та </a:t>
            </a:r>
            <a:r>
              <a:rPr lang="ru-RU" sz="3200" dirty="0" err="1"/>
              <a:t>викликають</a:t>
            </a:r>
            <a:r>
              <a:rPr lang="ru-RU" sz="3200" dirty="0"/>
              <a:t> рак. </a:t>
            </a:r>
            <a:r>
              <a:rPr lang="ru-RU" sz="3200" dirty="0" err="1"/>
              <a:t>Це</a:t>
            </a:r>
            <a:r>
              <a:rPr lang="ru-RU" sz="3200" dirty="0"/>
              <a:t> </a:t>
            </a:r>
            <a:r>
              <a:rPr lang="ru-RU" sz="3200" dirty="0" err="1"/>
              <a:t>лише</a:t>
            </a:r>
            <a:r>
              <a:rPr lang="ru-RU" sz="3200" dirty="0"/>
              <a:t> </a:t>
            </a:r>
            <a:r>
              <a:rPr lang="ru-RU" sz="3200" dirty="0" err="1"/>
              <a:t>частина</a:t>
            </a:r>
            <a:r>
              <a:rPr lang="ru-RU" sz="3200" dirty="0"/>
              <a:t> </a:t>
            </a:r>
            <a:r>
              <a:rPr lang="ru-RU" sz="3200" dirty="0" err="1"/>
              <a:t>міфів</a:t>
            </a:r>
            <a:r>
              <a:rPr lang="ru-RU" sz="3200" dirty="0"/>
              <a:t>, </a:t>
            </a:r>
            <a:r>
              <a:rPr lang="ru-RU" sz="3200" dirty="0" err="1"/>
              <a:t>які</a:t>
            </a:r>
            <a:r>
              <a:rPr lang="ru-RU" sz="3200" dirty="0"/>
              <a:t> </a:t>
            </a:r>
            <a:r>
              <a:rPr lang="ru-RU" sz="3200" dirty="0" err="1"/>
              <a:t>існують</a:t>
            </a:r>
            <a:r>
              <a:rPr lang="ru-RU" sz="3200" dirty="0"/>
              <a:t> </a:t>
            </a:r>
            <a:r>
              <a:rPr lang="ru-RU" sz="3200" dirty="0" err="1"/>
              <a:t>навколо</a:t>
            </a:r>
            <a:r>
              <a:rPr lang="ru-RU" sz="3200" dirty="0"/>
              <a:t> </a:t>
            </a:r>
            <a:r>
              <a:rPr lang="ru-RU" sz="3200" dirty="0" err="1"/>
              <a:t>цього</a:t>
            </a:r>
            <a:r>
              <a:rPr lang="ru-RU" sz="3200" dirty="0"/>
              <a:t> пристрою.  </a:t>
            </a:r>
            <a:br>
              <a:rPr lang="ru-RU" sz="3200" dirty="0"/>
            </a:br>
            <a:r>
              <a:rPr lang="ru-RU" sz="3200" dirty="0" err="1"/>
              <a:t>Ще</a:t>
            </a:r>
            <a:r>
              <a:rPr lang="ru-RU" sz="3200" dirty="0"/>
              <a:t> один з них – </a:t>
            </a:r>
            <a:r>
              <a:rPr lang="ru-RU" sz="3200" dirty="0" err="1"/>
              <a:t>після</a:t>
            </a:r>
            <a:r>
              <a:rPr lang="ru-RU" sz="3200" dirty="0"/>
              <a:t> </a:t>
            </a:r>
            <a:r>
              <a:rPr lang="ru-RU" sz="3200" dirty="0" err="1"/>
              <a:t>нагрівання</a:t>
            </a:r>
            <a:r>
              <a:rPr lang="ru-RU" sz="3200" dirty="0"/>
              <a:t> в </a:t>
            </a:r>
            <a:r>
              <a:rPr lang="ru-RU" sz="3200" dirty="0" err="1"/>
              <a:t>мікрохвильовці</a:t>
            </a:r>
            <a:r>
              <a:rPr lang="ru-RU" sz="3200" dirty="0"/>
              <a:t> </a:t>
            </a:r>
            <a:r>
              <a:rPr lang="ru-RU" sz="3200" dirty="0" err="1"/>
              <a:t>їжа</a:t>
            </a:r>
            <a:r>
              <a:rPr lang="ru-RU" sz="3200" dirty="0"/>
              <a:t> </a:t>
            </a:r>
            <a:r>
              <a:rPr lang="ru-RU" sz="3200" dirty="0" err="1"/>
              <a:t>стає</a:t>
            </a:r>
            <a:r>
              <a:rPr lang="ru-RU" sz="3200" dirty="0"/>
              <a:t> </a:t>
            </a:r>
            <a:r>
              <a:rPr lang="ru-RU" sz="3200" dirty="0" err="1"/>
              <a:t>менш</a:t>
            </a:r>
            <a:r>
              <a:rPr lang="ru-RU" sz="3200" dirty="0"/>
              <a:t> </a:t>
            </a:r>
            <a:r>
              <a:rPr lang="ru-RU" sz="3200" dirty="0" err="1"/>
              <a:t>поживною</a:t>
            </a:r>
            <a:r>
              <a:rPr lang="ru-RU" sz="2800" dirty="0"/>
              <a:t>.</a:t>
            </a:r>
            <a:br>
              <a:rPr lang="ru-RU" sz="2800" dirty="0"/>
            </a:br>
            <a:endParaRPr lang="ru-RU" sz="2800" b="1" dirty="0"/>
          </a:p>
        </p:txBody>
      </p:sp>
    </p:spTree>
    <p:extLst>
      <p:ext uri="{BB962C8B-B14F-4D97-AF65-F5344CB8AC3E}">
        <p14:creationId xmlns:p14="http://schemas.microsoft.com/office/powerpoint/2010/main" val="99616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enovo\Desktop\фоточки ман\20200331_0949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4595" y="3356992"/>
            <a:ext cx="3749017" cy="28117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15616" y="764704"/>
            <a:ext cx="6965245" cy="739210"/>
          </a:xfrm>
        </p:spPr>
        <p:txBody>
          <a:bodyPr>
            <a:noAutofit/>
          </a:bodyPr>
          <a:lstStyle/>
          <a:p>
            <a:r>
              <a:rPr lang="uk-UA" sz="3200" b="1" dirty="0" smtClean="0"/>
              <a:t>Дослід 1</a:t>
            </a:r>
            <a:br>
              <a:rPr lang="uk-UA" sz="3200" b="1" dirty="0" smtClean="0"/>
            </a:br>
            <a:r>
              <a:rPr lang="uk-UA" sz="3200" i="1" dirty="0" smtClean="0"/>
              <a:t>Проростання насіння</a:t>
            </a:r>
            <a:endParaRPr lang="ru-RU" sz="3200" b="1" dirty="0"/>
          </a:p>
        </p:txBody>
      </p:sp>
      <p:pic>
        <p:nvPicPr>
          <p:cNvPr id="4" name="Picture 3" descr="C:\Users\Lenovo\Desktop\фоточки ман\20200309_2042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726029" y="2014858"/>
            <a:ext cx="2865112" cy="21488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1656719"/>
            <a:ext cx="3384375" cy="1600438"/>
          </a:xfrm>
          <a:prstGeom prst="rect">
            <a:avLst/>
          </a:prstGeom>
        </p:spPr>
        <p:txBody>
          <a:bodyPr wrap="square">
            <a:spAutoFit/>
          </a:bodyPr>
          <a:lstStyle/>
          <a:p>
            <a:pPr algn="ctr"/>
            <a:r>
              <a:rPr lang="uk-UA" sz="1400" b="1" dirty="0" smtClean="0"/>
              <a:t>Обладнання:</a:t>
            </a:r>
          </a:p>
          <a:p>
            <a:pPr algn="ctr"/>
            <a:r>
              <a:rPr lang="uk-UA" sz="1400" dirty="0" smtClean="0"/>
              <a:t>-пляшечка зі кип</a:t>
            </a:r>
            <a:r>
              <a:rPr lang="en-US" sz="1400" dirty="0" smtClean="0"/>
              <a:t>`</a:t>
            </a:r>
            <a:r>
              <a:rPr lang="uk-UA" sz="1400" dirty="0" err="1" smtClean="0"/>
              <a:t>яченою</a:t>
            </a:r>
            <a:r>
              <a:rPr lang="uk-UA" sz="1400" dirty="0" smtClean="0"/>
              <a:t> водою;</a:t>
            </a:r>
          </a:p>
          <a:p>
            <a:pPr algn="ctr"/>
            <a:r>
              <a:rPr lang="uk-UA" sz="1400" dirty="0" smtClean="0"/>
              <a:t>-пляшечка з водою </a:t>
            </a:r>
            <a:r>
              <a:rPr lang="uk-UA" sz="1400" dirty="0" err="1" smtClean="0"/>
              <a:t>закип</a:t>
            </a:r>
            <a:r>
              <a:rPr lang="en-US" sz="1400" dirty="0" smtClean="0"/>
              <a:t>`</a:t>
            </a:r>
            <a:r>
              <a:rPr lang="uk-UA" sz="1400" dirty="0" err="1" smtClean="0"/>
              <a:t>яченою</a:t>
            </a:r>
            <a:r>
              <a:rPr lang="uk-UA" sz="1400" dirty="0" smtClean="0"/>
              <a:t> в МХП;</a:t>
            </a:r>
          </a:p>
          <a:p>
            <a:pPr algn="ctr"/>
            <a:r>
              <a:rPr lang="uk-UA" sz="1400" dirty="0" smtClean="0"/>
              <a:t>-одноразові склянки;</a:t>
            </a:r>
          </a:p>
          <a:p>
            <a:pPr algn="ctr"/>
            <a:r>
              <a:rPr lang="uk-UA" sz="1400" dirty="0" smtClean="0"/>
              <a:t>-насіння квасолі;</a:t>
            </a:r>
          </a:p>
          <a:p>
            <a:pPr algn="ctr"/>
            <a:r>
              <a:rPr lang="uk-UA" sz="1400" dirty="0" smtClean="0"/>
              <a:t>-серветки.</a:t>
            </a:r>
            <a:endParaRPr lang="ru-RU" sz="1400" dirty="0"/>
          </a:p>
        </p:txBody>
      </p:sp>
      <p:pic>
        <p:nvPicPr>
          <p:cNvPr id="2050" name="Picture 2" descr="C:\Users\Lenovo\Desktop\фоточки ман\20200309_2042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656719"/>
            <a:ext cx="2139300" cy="28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591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368</TotalTime>
  <Words>210</Words>
  <Application>Microsoft Office PowerPoint</Application>
  <PresentationFormat>Экран (4:3)</PresentationFormat>
  <Paragraphs>49</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Brush Script MT</vt:lpstr>
      <vt:lpstr>Consolas</vt:lpstr>
      <vt:lpstr>Constantia</vt:lpstr>
      <vt:lpstr>Franklin Gothic Book</vt:lpstr>
      <vt:lpstr>Monotype Corsiva</vt:lpstr>
      <vt:lpstr>Rage Italic</vt:lpstr>
      <vt:lpstr>Кнопка</vt:lpstr>
      <vt:lpstr>Всеукраїнський інтерактивний конкурс “МАН – Юніор Дослідник ”   Номінація “ Технік – Юніор ”  Тема: “Електромагнітні хвилі на кухні.  Мікрохвильова піч.»</vt:lpstr>
      <vt:lpstr>Учасник конкурсу учень 9 класу  Черкаської ЗОШ І-ІІ ступенів Черкаської селищної ради Слов'янського району Донецької області  Кваша Данило </vt:lpstr>
      <vt:lpstr>Навчання буде успішним тоді,  коли воно буде цікавим.  А. Ейнштейн</vt:lpstr>
      <vt:lpstr>Мікрохвильова́ піч — побутовий електроприлад для швидкого приготування або швидкого підігріву продуктів харчування, а також для їх розморожування. </vt:lpstr>
      <vt:lpstr>Винахід мікрохвильової печі Мікрохвильову піч винайшов і запатентував 8 жовтня 1945 житель штату Массачусетс інженер Персі Спенсер. Перші НВЧ-печі, що призначалися для армійських їдалень і великих ресторанів, мали великий розмір. Так, піч «Radarange», випущена 1947 року фірмою «Raytheon», мала висоту близько 6 футів (183 см) і вагу близько 750 фунтів (340 кг). Компактніші домашні печі почали вироблятися з 1955. </vt:lpstr>
      <vt:lpstr>Пристрій і принцип роботи У магнетроні (3) збуджуються електромагнітні коливання. Вони передаються на антену (4). Антена (4) випромінює електромагнітну хвилю в хвилевід (5). По хвилеводу (5) вона проходить у відсік для підігріву їжі. Металеві стінки відсіку і грати на дверцятах (12) чудово відбивають хвилі. Таким чином електромагнітне випромінювання поглинається тільки їжею. Для роботи магнетрона необхідний підвищувальний трансформатор (7) і конденсатор (6). </vt:lpstr>
      <vt:lpstr>Посуд, який підходить для мікрохвильовки: - Металевий посуд відбиває мікрохвилі і не дає їм проникати в їжу, тому металеві контейнери або каструлі будь-якого виду ніколи не використовуються в мікрохвильових печах.          - Чудово підходить будь-яке жаростійке скло.       - Для мікрохвильових печей підходить тільки жорсткий і досить товстий пластик. - Фольга та пакетики для запікання ідеальні для приготування м'яса і птиці. </vt:lpstr>
      <vt:lpstr>Міфи про мікрохвильову піч:  Мікрохвильові печі роблять їжу шкідливою, випромінюють радіацію та викликають рак. Це лише частина міфів, які існують навколо цього пристрою.   Ще один з них – після нагрівання в мікрохвильовці їжа стає менш поживною. </vt:lpstr>
      <vt:lpstr>Дослід 1 Проростання насіння</vt:lpstr>
      <vt:lpstr>Дослід 2 Полив рослин</vt:lpstr>
      <vt:lpstr>Висновок: Дослідивши вплив двох видів води на пророщування та розвиток рослин, можемо зробити висновок, що, і кип`ячена, і вода закип`ячена під впливом мікрохвиль однаково проростили насіння. (Навіть вода з мікрохвильовки у нашому випадку виявилася кориснішою.) А також вони сприятливо вплинули на наші рослини. </vt:lpstr>
      <vt:lpstr>Цікаві дослід з МХП Дослід з морквою</vt:lpstr>
      <vt:lpstr>Висновок: Якщо покласти моркву на деякій відстані одна від одної, то вона просто звариться. Якщо покласти два кільці один на один, то буде світіння. Тому що морква містить малі дози селену, заліза та магнію, які при нагріванні перетворюються на метали.</vt:lpstr>
      <vt:lpstr>Цікаві досліди з МХП Дослід з лампою</vt:lpstr>
      <vt:lpstr>Висновок: На газорозрядну люмінісцентну лампу поміщену с МХП діє електромагнітне поле. Електромагнітне поле викликає розряди в газах, які в свою чергу викликають свічення люмінофорів. Люмінофор — речовина, яка має властивість світитися при збудженні, тобто проявляти люмінесценцію</vt:lpstr>
      <vt:lpstr>Загальний висновок: Досвід застосування мільйонів мікрохвильових печей у багатьох країнах протягом останніх десятиліть довів незаперечні зручності цього способу приготування їжі-швидкість, економічність, простоту користування.  Провівши ряд дослідів, ми можемо сказати, що деякі з міфів про шкідливий вплив мікрохвильовки на живі організми є неправдивими. Звичайно, у будь-якого пристрою є свої "плюси" і "мінуси". Але, безумовно, одне - мікрохвильова піч дуже зручна в кожній родині.  </vt:lpstr>
      <vt:lpstr>                           Ресурси:  https://en.wikipedia.org/wiki/Microwave https://ru.wikipedia.org/wiki/Микроволновая_печь http://15mscience.org/мікрохвильова-піч-як-вона-працює-і-нас.html https://thehealthsciencesacademy.org/health-tips/microwave-radiation/ https://pikabu.ru/story/pechenka_professor_khimii_2503600 http://www.nb-guide.info/portal/other-2014/mikrovolnovaya-pech-bezopasna-li-ona/ Цікава фізика. Я.І. Перельман. М.: "Наука", 1991.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Микрохвильова піч</dc:title>
  <dc:creator>Пользователь Lenovo</dc:creator>
  <cp:lastModifiedBy>владелец</cp:lastModifiedBy>
  <cp:revision>36</cp:revision>
  <dcterms:created xsi:type="dcterms:W3CDTF">2020-03-29T07:33:19Z</dcterms:created>
  <dcterms:modified xsi:type="dcterms:W3CDTF">2020-04-24T17:26:04Z</dcterms:modified>
</cp:coreProperties>
</file>