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69" r:id="rId3"/>
    <p:sldId id="273" r:id="rId4"/>
    <p:sldId id="258" r:id="rId5"/>
    <p:sldId id="264" r:id="rId6"/>
    <p:sldId id="277" r:id="rId7"/>
    <p:sldId id="280" r:id="rId8"/>
    <p:sldId id="276" r:id="rId9"/>
    <p:sldId id="282" r:id="rId10"/>
    <p:sldId id="278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5FE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16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330" y="11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Ділянка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Береза бородавчаста</c:v>
                </c:pt>
                <c:pt idx="1">
                  <c:v>Верба козяча</c:v>
                </c:pt>
                <c:pt idx="2">
                  <c:v>Кульбаба звичайна</c:v>
                </c:pt>
                <c:pt idx="3">
                  <c:v>Абрикоса звичайна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75.2</c:v>
                </c:pt>
                <c:pt idx="1">
                  <c:v>67.099999999999994</c:v>
                </c:pt>
                <c:pt idx="2">
                  <c:v>75.3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Ділянка 2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Лист1!$A$2:$A$5</c:f>
              <c:strCache>
                <c:ptCount val="4"/>
                <c:pt idx="0">
                  <c:v>Береза бородавчаста</c:v>
                </c:pt>
                <c:pt idx="1">
                  <c:v>Верба козяча</c:v>
                </c:pt>
                <c:pt idx="2">
                  <c:v>Кульбаба звичайна</c:v>
                </c:pt>
                <c:pt idx="3">
                  <c:v>Абрикоса звичайна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82.7</c:v>
                </c:pt>
                <c:pt idx="1">
                  <c:v>73</c:v>
                </c:pt>
                <c:pt idx="2">
                  <c:v>83.8</c:v>
                </c:pt>
                <c:pt idx="3">
                  <c:v>66.599999999999994</c:v>
                </c:pt>
              </c:numCache>
            </c:numRef>
          </c:val>
        </c:ser>
        <c:dLbls>
          <c:showVal val="1"/>
        </c:dLbls>
        <c:gapWidth val="75"/>
        <c:shape val="cylinder"/>
        <c:axId val="65345792"/>
        <c:axId val="65351680"/>
        <c:axId val="0"/>
      </c:bar3DChart>
      <c:catAx>
        <c:axId val="65345792"/>
        <c:scaling>
          <c:orientation val="minMax"/>
        </c:scaling>
        <c:axPos val="b"/>
        <c:majorTickMark val="none"/>
        <c:tickLblPos val="nextTo"/>
        <c:crossAx val="65351680"/>
        <c:crosses val="autoZero"/>
        <c:auto val="1"/>
        <c:lblAlgn val="ctr"/>
        <c:lblOffset val="100"/>
      </c:catAx>
      <c:valAx>
        <c:axId val="65351680"/>
        <c:scaling>
          <c:orientation val="minMax"/>
        </c:scaling>
        <c:axPos val="l"/>
        <c:numFmt formatCode="General" sourceLinked="1"/>
        <c:majorTickMark val="none"/>
        <c:tickLblPos val="nextTo"/>
        <c:crossAx val="6534579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view3D>
      <c:rAngAx val="1"/>
    </c:view3D>
    <c:sideWall>
      <c:spPr>
        <a:solidFill>
          <a:schemeClr val="bg2"/>
        </a:solidFill>
        <a:ln>
          <a:solidFill>
            <a:schemeClr val="bg1"/>
          </a:solidFill>
        </a:ln>
      </c:spPr>
    </c:sideWall>
    <c:backWall>
      <c:spPr>
        <a:solidFill>
          <a:schemeClr val="bg1"/>
        </a:solidFill>
        <a:ln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Ділянка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Береза бородавчаста</c:v>
                </c:pt>
                <c:pt idx="1">
                  <c:v>Верба козяча</c:v>
                </c:pt>
                <c:pt idx="2">
                  <c:v>Кульбаба звичайна</c:v>
                </c:pt>
                <c:pt idx="3">
                  <c:v>Абрикоса звичайна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24.7</c:v>
                </c:pt>
                <c:pt idx="1">
                  <c:v>32.9</c:v>
                </c:pt>
                <c:pt idx="2">
                  <c:v>24.7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Ділянка 2</c:v>
                </c:pt>
              </c:strCache>
            </c:strRef>
          </c:tx>
          <c:spPr>
            <a:solidFill>
              <a:srgbClr val="F5FEBE"/>
            </a:solidFill>
          </c:spPr>
          <c:cat>
            <c:strRef>
              <c:f>Лист1!$A$2:$A$5</c:f>
              <c:strCache>
                <c:ptCount val="4"/>
                <c:pt idx="0">
                  <c:v>Береза бородавчаста</c:v>
                </c:pt>
                <c:pt idx="1">
                  <c:v>Верба козяча</c:v>
                </c:pt>
                <c:pt idx="2">
                  <c:v>Кульбаба звичайна</c:v>
                </c:pt>
                <c:pt idx="3">
                  <c:v>Абрикоса звичайна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17.3</c:v>
                </c:pt>
                <c:pt idx="1">
                  <c:v>27</c:v>
                </c:pt>
                <c:pt idx="2">
                  <c:v>16.2</c:v>
                </c:pt>
                <c:pt idx="3">
                  <c:v>33.4</c:v>
                </c:pt>
              </c:numCache>
            </c:numRef>
          </c:val>
        </c:ser>
        <c:dLbls>
          <c:showVal val="1"/>
        </c:dLbls>
        <c:gapWidth val="75"/>
        <c:shape val="cylinder"/>
        <c:axId val="65381888"/>
        <c:axId val="65383424"/>
        <c:axId val="0"/>
      </c:bar3DChart>
      <c:catAx>
        <c:axId val="65381888"/>
        <c:scaling>
          <c:orientation val="minMax"/>
        </c:scaling>
        <c:axPos val="b"/>
        <c:majorTickMark val="none"/>
        <c:tickLblPos val="nextTo"/>
        <c:crossAx val="65383424"/>
        <c:crosses val="autoZero"/>
        <c:auto val="1"/>
        <c:lblAlgn val="ctr"/>
        <c:lblOffset val="100"/>
      </c:catAx>
      <c:valAx>
        <c:axId val="65383424"/>
        <c:scaling>
          <c:orientation val="minMax"/>
        </c:scaling>
        <c:axPos val="l"/>
        <c:numFmt formatCode="General" sourceLinked="1"/>
        <c:majorTickMark val="none"/>
        <c:tickLblPos val="nextTo"/>
        <c:crossAx val="6538188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A022F5-9703-4B90-8B21-0C65ABD44F7E}" type="datetime1">
              <a:rPr lang="ru-RU" smtClean="0"/>
              <a:pPr rtl="0"/>
              <a:t>26.04.2020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41C1F1-A08D-408C-828C-5DFF929E3B24}" type="datetime1">
              <a:rPr lang="ru-RU" noProof="0" smtClean="0"/>
              <a:pPr rtl="0"/>
              <a:t>26.04.2020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187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noProof="0" smtClean="0"/>
              <a:pPr rtl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845531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noProof="0" smtClean="0"/>
              <a:pPr rtl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29220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29B01-D91F-4418-A7A8-E692214653FD}" type="datetime1">
              <a:rPr lang="ru-RU" smtClean="0"/>
              <a:pPr rtl="0"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13FBEF-9622-4E6F-91AD-1A84854E32E7}" type="datetime1">
              <a:rPr lang="ru-RU" smtClean="0"/>
              <a:pPr rtl="0"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30942-AF54-4C43-B596-0C50C99B8721}" type="datetime1">
              <a:rPr lang="ru-RU" smtClean="0"/>
              <a:pPr rtl="0"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F214E-7C63-48DE-8A97-7C10AE756013}" type="datetime1">
              <a:rPr lang="ru-RU" smtClean="0"/>
              <a:pPr rtl="0"/>
              <a:t>26.04.2020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5BAC24-0F4C-4972-B608-4468E9B3B8B9}" type="datetime1">
              <a:rPr lang="ru-RU" smtClean="0"/>
              <a:pPr rtl="0"/>
              <a:t>26.04.2020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12DAB0-1689-47C6-B468-472EFBE3E427}" type="datetime1">
              <a:rPr lang="ru-RU" smtClean="0"/>
              <a:pPr rtl="0"/>
              <a:t>26.04.2020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416D4A-7D3C-4EDC-9E62-93A6D001134D}" type="datetime1">
              <a:rPr lang="ru-RU" smtClean="0"/>
              <a:pPr rtl="0"/>
              <a:t>26.04.2020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00B32A-A506-4EC1-9ACB-B65F7A3BE5FC}" type="datetime1">
              <a:rPr lang="ru-RU" smtClean="0"/>
              <a:pPr rtl="0"/>
              <a:t>26.04.2020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66EC540-81EE-43C0-909D-5BD43B41EC30}" type="datetime1">
              <a:rPr lang="ru-RU" smtClean="0"/>
              <a:pPr rtl="0"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215" y="4957721"/>
            <a:ext cx="6368526" cy="1674368"/>
          </a:xfrm>
        </p:spPr>
        <p:txBody>
          <a:bodyPr rtlCol="0">
            <a:normAutofit/>
          </a:bodyPr>
          <a:lstStyle/>
          <a:p>
            <a:pPr rtl="0"/>
            <a:r>
              <a:rPr lang="uk-UA" sz="4000" dirty="0" err="1" smtClean="0"/>
              <a:t>Біоіндикація</a:t>
            </a:r>
            <a:r>
              <a:rPr lang="uk-UA" sz="4000" dirty="0" smtClean="0"/>
              <a:t> забруднення атмосферного повітря </a:t>
            </a:r>
            <a:br>
              <a:rPr lang="uk-UA" sz="4000" dirty="0" smtClean="0"/>
            </a:br>
            <a:r>
              <a:rPr lang="uk-UA" sz="4000" dirty="0" smtClean="0"/>
              <a:t>за якістю пилка рослин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64" y="439281"/>
            <a:ext cx="2355244" cy="440405"/>
          </a:xfrm>
        </p:spPr>
        <p:txBody>
          <a:bodyPr rtlCol="0"/>
          <a:lstStyle/>
          <a:p>
            <a:pPr rtl="0"/>
            <a:r>
              <a:rPr lang="uk-UA" dirty="0" smtClean="0"/>
              <a:t>ДПТНЗ “НЦПО”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44146" y="5420079"/>
            <a:ext cx="3129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Керівник проекту:</a:t>
            </a:r>
          </a:p>
          <a:p>
            <a:r>
              <a:rPr lang="uk-UA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викладач біології  і екології</a:t>
            </a:r>
            <a:endParaRPr lang="ru-RU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О.М.</a:t>
            </a:r>
            <a:r>
              <a:rPr lang="uk-UA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Картишкіна-Шостак</a:t>
            </a:r>
            <a:endParaRPr lang="ru-RU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92D050"/>
                </a:solidFill>
                <a:latin typeface="Tw Cen MT" pitchFamily="34" charset="0"/>
              </a:rPr>
              <a:t> 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44967" y="584816"/>
            <a:ext cx="364709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28A62E"/>
                </a:solidFill>
                <a:latin typeface="Times New Roman" pitchFamily="18" charset="0"/>
                <a:cs typeface="Times New Roman" pitchFamily="18" charset="0"/>
              </a:rPr>
              <a:t>Роботу виконала  здобувач освіти</a:t>
            </a:r>
            <a:endParaRPr lang="uk-UA" b="1" baseline="-25000" dirty="0" smtClean="0">
              <a:solidFill>
                <a:srgbClr val="28A62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28A62E"/>
                </a:solidFill>
                <a:latin typeface="Times New Roman" pitchFamily="18" charset="0"/>
                <a:cs typeface="Times New Roman" pitchFamily="18" charset="0"/>
              </a:rPr>
              <a:t>   Зубченко Аліна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28A62E"/>
                </a:solidFill>
                <a:latin typeface="Times New Roman" pitchFamily="18" charset="0"/>
                <a:cs typeface="Times New Roman" pitchFamily="18" charset="0"/>
              </a:rPr>
              <a:t>   10 клас</a:t>
            </a:r>
            <a:endParaRPr lang="ru-RU" b="1" dirty="0" smtClean="0">
              <a:solidFill>
                <a:srgbClr val="28A62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 smtClean="0">
                <a:cs typeface="Times New Roman" pitchFamily="18" charset="0"/>
              </a:rPr>
              <a:t>  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3683" y="169145"/>
            <a:ext cx="5092996" cy="638929"/>
          </a:xfrm>
        </p:spPr>
        <p:txBody>
          <a:bodyPr/>
          <a:lstStyle/>
          <a:p>
            <a:r>
              <a:rPr lang="uk-UA" dirty="0" smtClean="0"/>
              <a:t>Висновки дослідження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4167" y="1030853"/>
            <a:ext cx="115823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 smtClean="0"/>
              <a:t>Досл</a:t>
            </a:r>
            <a:r>
              <a:rPr lang="uk-UA" dirty="0" err="1" smtClean="0"/>
              <a:t>ідження</a:t>
            </a:r>
            <a:r>
              <a:rPr lang="ru-RU" dirty="0" smtClean="0"/>
              <a:t> пилка </a:t>
            </a:r>
            <a:r>
              <a:rPr lang="ru-RU" dirty="0" err="1" smtClean="0"/>
              <a:t>рослин</a:t>
            </a:r>
            <a:r>
              <a:rPr lang="ru-RU" dirty="0" smtClean="0"/>
              <a:t> дозволило </a:t>
            </a:r>
            <a:r>
              <a:rPr lang="ru-RU" dirty="0" err="1" smtClean="0"/>
              <a:t>встановити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smtClean="0"/>
              <a:t>стерильного (</a:t>
            </a:r>
            <a:r>
              <a:rPr lang="ru-RU" dirty="0" err="1" smtClean="0"/>
              <a:t>ураженого</a:t>
            </a:r>
            <a:r>
              <a:rPr lang="ru-RU" dirty="0" smtClean="0"/>
              <a:t> </a:t>
            </a:r>
            <a:r>
              <a:rPr lang="ru-RU" dirty="0" err="1" smtClean="0"/>
              <a:t>техногенезом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фертильного </a:t>
            </a:r>
            <a:r>
              <a:rPr lang="ru-RU" dirty="0" smtClean="0"/>
              <a:t>(</a:t>
            </a:r>
            <a:r>
              <a:rPr lang="ru-RU" dirty="0" smtClean="0"/>
              <a:t>здорового) пилка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крохмалю</a:t>
            </a:r>
            <a:r>
              <a:rPr lang="ru-RU" dirty="0" smtClean="0"/>
              <a:t>. </a:t>
            </a:r>
            <a:r>
              <a:rPr lang="ru-RU" dirty="0" err="1" smtClean="0"/>
              <a:t>Пилкові</a:t>
            </a:r>
            <a:r>
              <a:rPr lang="ru-RU" dirty="0" smtClean="0"/>
              <a:t> зерна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заповнені</a:t>
            </a:r>
            <a:r>
              <a:rPr lang="ru-RU" dirty="0" smtClean="0"/>
              <a:t> </a:t>
            </a:r>
            <a:r>
              <a:rPr lang="ru-RU" dirty="0" err="1" smtClean="0"/>
              <a:t>крохмалем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стерильних</a:t>
            </a:r>
            <a:r>
              <a:rPr lang="ru-RU" dirty="0" smtClean="0"/>
              <a:t> зерен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взагалі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сліди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визначилось</a:t>
            </a:r>
            <a:r>
              <a:rPr lang="ru-RU" dirty="0" smtClean="0"/>
              <a:t> </a:t>
            </a:r>
            <a:r>
              <a:rPr lang="ru-RU" dirty="0" err="1" smtClean="0"/>
              <a:t>ступенем</a:t>
            </a:r>
            <a:r>
              <a:rPr lang="ru-RU" dirty="0" smtClean="0"/>
              <a:t> </a:t>
            </a:r>
            <a:r>
              <a:rPr lang="ru-RU" dirty="0" err="1" smtClean="0"/>
              <a:t>забарвлення</a:t>
            </a:r>
            <a:r>
              <a:rPr lang="ru-RU" dirty="0" smtClean="0"/>
              <a:t> пилку. </a:t>
            </a:r>
            <a:r>
              <a:rPr lang="ru-RU" dirty="0" err="1" smtClean="0"/>
              <a:t>Родюче</a:t>
            </a:r>
            <a:r>
              <a:rPr lang="ru-RU" dirty="0" smtClean="0"/>
              <a:t> </a:t>
            </a:r>
            <a:r>
              <a:rPr lang="ru-RU" dirty="0" smtClean="0"/>
              <a:t>зерно </a:t>
            </a:r>
            <a:r>
              <a:rPr lang="ru-RU" dirty="0" smtClean="0"/>
              <a:t>пилка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пофарбовано</a:t>
            </a:r>
            <a:r>
              <a:rPr lang="ru-RU" dirty="0" smtClean="0"/>
              <a:t> в </a:t>
            </a:r>
            <a:r>
              <a:rPr lang="ru-RU" dirty="0" err="1" smtClean="0"/>
              <a:t>фіолетові</a:t>
            </a:r>
            <a:r>
              <a:rPr lang="ru-RU" dirty="0" smtClean="0"/>
              <a:t> тони </a:t>
            </a:r>
            <a:r>
              <a:rPr lang="ru-RU" dirty="0" err="1" smtClean="0"/>
              <a:t>різної</a:t>
            </a:r>
            <a:r>
              <a:rPr lang="ru-RU" dirty="0" smtClean="0"/>
              <a:t> </a:t>
            </a:r>
            <a:r>
              <a:rPr lang="ru-RU" dirty="0" err="1" smtClean="0"/>
              <a:t>інтенсивності</a:t>
            </a:r>
            <a:r>
              <a:rPr lang="ru-RU" dirty="0" smtClean="0"/>
              <a:t>, а </a:t>
            </a:r>
            <a:r>
              <a:rPr lang="ru-RU" dirty="0" err="1" smtClean="0"/>
              <a:t>стерильне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не </a:t>
            </a:r>
            <a:r>
              <a:rPr lang="ru-RU" dirty="0" err="1" smtClean="0"/>
              <a:t>пофарбоване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пофарбоване</a:t>
            </a:r>
            <a:r>
              <a:rPr lang="ru-RU" dirty="0" smtClean="0"/>
              <a:t> </a:t>
            </a:r>
            <a:r>
              <a:rPr lang="ru-RU" dirty="0" err="1" smtClean="0"/>
              <a:t>фрагментовано</a:t>
            </a:r>
            <a:r>
              <a:rPr lang="ru-RU" dirty="0" smtClean="0"/>
              <a:t> на </a:t>
            </a:r>
            <a:r>
              <a:rPr lang="ru-RU" dirty="0" smtClean="0"/>
              <a:t>20-30%, </a:t>
            </a:r>
            <a:r>
              <a:rPr lang="ru-RU" dirty="0" err="1" smtClean="0"/>
              <a:t>набуваючи</a:t>
            </a:r>
            <a:r>
              <a:rPr lang="ru-RU" dirty="0" smtClean="0"/>
              <a:t> </a:t>
            </a:r>
            <a:r>
              <a:rPr lang="ru-RU" dirty="0" err="1" smtClean="0"/>
              <a:t>слабкий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прозорий</a:t>
            </a:r>
            <a:r>
              <a:rPr lang="ru-RU" dirty="0" smtClean="0"/>
              <a:t> </a:t>
            </a:r>
            <a:r>
              <a:rPr lang="ru-RU" dirty="0" err="1" smtClean="0"/>
              <a:t>світло-фіолетовий</a:t>
            </a:r>
            <a:r>
              <a:rPr lang="ru-RU" dirty="0" smtClean="0"/>
              <a:t> тон. </a:t>
            </a:r>
            <a:endParaRPr lang="ru-RU" dirty="0" smtClean="0"/>
          </a:p>
          <a:p>
            <a:pPr marL="342900" indent="-342900">
              <a:buAutoNum type="arabicPeriod" startAt="2"/>
            </a:pP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йодної</a:t>
            </a:r>
            <a:r>
              <a:rPr lang="ru-RU" dirty="0" smtClean="0"/>
              <a:t> </a:t>
            </a:r>
            <a:r>
              <a:rPr lang="ru-RU" dirty="0" smtClean="0"/>
              <a:t>методики </a:t>
            </a:r>
            <a:r>
              <a:rPr lang="ru-RU" dirty="0" err="1" smtClean="0"/>
              <a:t>забарвлення</a:t>
            </a:r>
            <a:r>
              <a:rPr lang="ru-RU" dirty="0" smtClean="0"/>
              <a:t>  пилку показало,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відсоток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фертильних</a:t>
            </a:r>
            <a:r>
              <a:rPr lang="ru-RU" dirty="0" smtClean="0"/>
              <a:t>  </a:t>
            </a:r>
            <a:r>
              <a:rPr lang="ru-RU" dirty="0" err="1" smtClean="0"/>
              <a:t>пилкових</a:t>
            </a:r>
            <a:r>
              <a:rPr lang="ru-RU" dirty="0" smtClean="0"/>
              <a:t> </a:t>
            </a:r>
            <a:r>
              <a:rPr lang="ru-RU" dirty="0" smtClean="0"/>
              <a:t>зерен  </a:t>
            </a:r>
            <a:r>
              <a:rPr lang="ru-RU" dirty="0" err="1" smtClean="0"/>
              <a:t>істотно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стерильних</a:t>
            </a:r>
            <a:r>
              <a:rPr lang="ru-RU" dirty="0" smtClean="0"/>
              <a:t> на </a:t>
            </a:r>
            <a:r>
              <a:rPr lang="ru-RU" dirty="0" err="1" smtClean="0"/>
              <a:t>Ділянці</a:t>
            </a:r>
            <a:r>
              <a:rPr lang="ru-RU" dirty="0" smtClean="0"/>
              <a:t> №</a:t>
            </a:r>
            <a:r>
              <a:rPr lang="ru-RU" dirty="0" smtClean="0"/>
              <a:t>1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№2.</a:t>
            </a:r>
          </a:p>
          <a:p>
            <a:pPr marL="342900" indent="-342900">
              <a:buAutoNum type="arabicPeriod" startAt="2"/>
            </a:pPr>
            <a:r>
              <a:rPr lang="uk-UA" dirty="0" smtClean="0"/>
              <a:t>Найвищий відсоток стерильності пилку спостерігалось у </a:t>
            </a:r>
            <a:r>
              <a:rPr lang="ru-RU" dirty="0" err="1" smtClean="0"/>
              <a:t>Абрикоси</a:t>
            </a:r>
            <a:r>
              <a:rPr lang="ru-RU" dirty="0" smtClean="0"/>
              <a:t>  </a:t>
            </a:r>
            <a:r>
              <a:rPr lang="ru-RU" dirty="0" err="1" smtClean="0"/>
              <a:t>звичайної</a:t>
            </a:r>
            <a:r>
              <a:rPr lang="ru-RU" dirty="0" smtClean="0"/>
              <a:t> та </a:t>
            </a:r>
            <a:r>
              <a:rPr lang="ru-RU" dirty="0" err="1" smtClean="0"/>
              <a:t>Верби</a:t>
            </a:r>
            <a:r>
              <a:rPr lang="ru-RU" dirty="0" smtClean="0"/>
              <a:t> </a:t>
            </a:r>
            <a:r>
              <a:rPr lang="ru-RU" dirty="0" err="1" smtClean="0"/>
              <a:t>козячої</a:t>
            </a:r>
            <a:r>
              <a:rPr lang="ru-RU" dirty="0" smtClean="0"/>
              <a:t>, </a:t>
            </a:r>
            <a:r>
              <a:rPr lang="ru-RU" dirty="0" err="1" smtClean="0"/>
              <a:t>найнижчий</a:t>
            </a:r>
            <a:r>
              <a:rPr lang="ru-RU" dirty="0" smtClean="0"/>
              <a:t> - у</a:t>
            </a:r>
            <a:r>
              <a:rPr lang="ru-RU" dirty="0" smtClean="0"/>
              <a:t> </a:t>
            </a:r>
            <a:r>
              <a:rPr lang="ru-RU" dirty="0" err="1" smtClean="0"/>
              <a:t>Берези</a:t>
            </a:r>
            <a:r>
              <a:rPr lang="ru-RU" dirty="0" smtClean="0"/>
              <a:t> </a:t>
            </a:r>
            <a:r>
              <a:rPr lang="ru-RU" dirty="0" err="1" smtClean="0"/>
              <a:t>бородавчастої</a:t>
            </a:r>
            <a:r>
              <a:rPr lang="ru-RU" dirty="0" smtClean="0"/>
              <a:t> </a:t>
            </a:r>
            <a:r>
              <a:rPr lang="uk-UA" dirty="0" smtClean="0"/>
              <a:t>і </a:t>
            </a:r>
            <a:r>
              <a:rPr lang="ru-RU" dirty="0" err="1" smtClean="0"/>
              <a:t>Кульбаби</a:t>
            </a:r>
            <a:r>
              <a:rPr lang="ru-RU" dirty="0" smtClean="0"/>
              <a:t> </a:t>
            </a:r>
            <a:r>
              <a:rPr lang="ru-RU" dirty="0" err="1" smtClean="0"/>
              <a:t>звичайної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ділянках</a:t>
            </a:r>
            <a:r>
              <a:rPr lang="ru-RU" dirty="0" smtClean="0"/>
              <a:t>.</a:t>
            </a:r>
          </a:p>
          <a:p>
            <a:pPr marL="342900" indent="-342900">
              <a:buFontTx/>
              <a:buAutoNum type="arabicPeriod" startAt="2"/>
            </a:pP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свідчать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стерильності</a:t>
            </a:r>
            <a:r>
              <a:rPr lang="ru-RU" dirty="0" smtClean="0"/>
              <a:t> </a:t>
            </a:r>
            <a:r>
              <a:rPr lang="ru-RU" dirty="0" err="1" smtClean="0"/>
              <a:t>пилкових</a:t>
            </a:r>
            <a:r>
              <a:rPr lang="ru-RU" dirty="0" smtClean="0"/>
              <a:t>  зерен </a:t>
            </a:r>
            <a:r>
              <a:rPr lang="ru-RU" dirty="0" err="1" smtClean="0"/>
              <a:t>Абрикоси</a:t>
            </a:r>
            <a:r>
              <a:rPr lang="ru-RU" dirty="0" smtClean="0"/>
              <a:t>  </a:t>
            </a:r>
            <a:r>
              <a:rPr lang="ru-RU" dirty="0" err="1" smtClean="0"/>
              <a:t>звичайної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Верби</a:t>
            </a:r>
            <a:r>
              <a:rPr lang="ru-RU" dirty="0" smtClean="0"/>
              <a:t> </a:t>
            </a:r>
            <a:r>
              <a:rPr lang="ru-RU" dirty="0" err="1" smtClean="0"/>
              <a:t>козячої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пояснити</a:t>
            </a:r>
            <a:r>
              <a:rPr lang="ru-RU" dirty="0" smtClean="0"/>
              <a:t> </a:t>
            </a:r>
            <a:r>
              <a:rPr lang="ru-RU" dirty="0" err="1" smtClean="0"/>
              <a:t>різним</a:t>
            </a:r>
            <a:r>
              <a:rPr lang="ru-RU" dirty="0" smtClean="0"/>
              <a:t> </a:t>
            </a:r>
            <a:r>
              <a:rPr lang="ru-RU" dirty="0" err="1" smtClean="0"/>
              <a:t>ступенем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забруднюючих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на </a:t>
            </a:r>
            <a:r>
              <a:rPr lang="ru-RU" dirty="0" err="1" smtClean="0"/>
              <a:t>рослини</a:t>
            </a:r>
            <a:r>
              <a:rPr lang="ru-RU" dirty="0" smtClean="0"/>
              <a:t>. Чим </a:t>
            </a:r>
            <a:r>
              <a:rPr lang="ru-RU" dirty="0" err="1" smtClean="0"/>
              <a:t>вищий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показник</a:t>
            </a:r>
            <a:r>
              <a:rPr lang="ru-RU" dirty="0" smtClean="0"/>
              <a:t> </a:t>
            </a:r>
            <a:r>
              <a:rPr lang="ru-RU" dirty="0" err="1" smtClean="0"/>
              <a:t>стерильності</a:t>
            </a:r>
            <a:r>
              <a:rPr lang="ru-RU" dirty="0" smtClean="0"/>
              <a:t> </a:t>
            </a:r>
            <a:r>
              <a:rPr lang="ru-RU" dirty="0" smtClean="0"/>
              <a:t>пилка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 Так </a:t>
            </a:r>
            <a:r>
              <a:rPr lang="ru-RU" dirty="0" err="1" smtClean="0"/>
              <a:t>стерильність</a:t>
            </a:r>
            <a:r>
              <a:rPr lang="ru-RU" dirty="0" smtClean="0"/>
              <a:t> </a:t>
            </a:r>
            <a:r>
              <a:rPr lang="ru-RU" dirty="0" smtClean="0"/>
              <a:t>зерна </a:t>
            </a:r>
            <a:r>
              <a:rPr lang="ru-RU" dirty="0" smtClean="0"/>
              <a:t>пилка </a:t>
            </a:r>
            <a:r>
              <a:rPr lang="ru-RU" dirty="0" err="1" smtClean="0"/>
              <a:t>Абрикоси</a:t>
            </a:r>
            <a:r>
              <a:rPr lang="ru-RU" dirty="0" smtClean="0"/>
              <a:t>  </a:t>
            </a:r>
            <a:r>
              <a:rPr lang="ru-RU" dirty="0" err="1" smtClean="0"/>
              <a:t>звичайної</a:t>
            </a:r>
            <a:r>
              <a:rPr lang="ru-RU" dirty="0" smtClean="0"/>
              <a:t> </a:t>
            </a:r>
            <a:r>
              <a:rPr lang="ru-RU" dirty="0" smtClean="0"/>
              <a:t>становить 50% (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фертильних</a:t>
            </a:r>
            <a:r>
              <a:rPr lang="ru-RU" dirty="0" smtClean="0"/>
              <a:t> – 50%)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прохідної</a:t>
            </a:r>
            <a:r>
              <a:rPr lang="ru-RU" dirty="0" smtClean="0"/>
              <a:t> трубного заводу, </a:t>
            </a:r>
            <a:r>
              <a:rPr lang="ru-RU" dirty="0" smtClean="0"/>
              <a:t>а </a:t>
            </a:r>
            <a:r>
              <a:rPr lang="ru-RU" dirty="0" smtClean="0"/>
              <a:t>на </a:t>
            </a:r>
            <a:r>
              <a:rPr lang="ru-RU" dirty="0" err="1" smtClean="0"/>
              <a:t>території</a:t>
            </a:r>
            <a:r>
              <a:rPr lang="ru-RU" dirty="0" smtClean="0"/>
              <a:t> парку «</a:t>
            </a:r>
            <a:r>
              <a:rPr lang="ru-RU" dirty="0" err="1" smtClean="0"/>
              <a:t>Металург</a:t>
            </a:r>
            <a:r>
              <a:rPr lang="ru-RU" dirty="0" smtClean="0"/>
              <a:t>» – 33,4%</a:t>
            </a:r>
            <a:endParaRPr lang="ru-RU" dirty="0" smtClean="0"/>
          </a:p>
          <a:p>
            <a:pPr marL="342900" indent="-342900">
              <a:buFontTx/>
              <a:buAutoNum type="arabicPeriod" startAt="2"/>
            </a:pPr>
            <a:r>
              <a:rPr lang="ru-RU" dirty="0" err="1" smtClean="0"/>
              <a:t>Дослідження</a:t>
            </a:r>
            <a:r>
              <a:rPr lang="ru-RU" dirty="0" smtClean="0"/>
              <a:t> показали, </a:t>
            </a:r>
            <a:r>
              <a:rPr lang="ru-RU" dirty="0" err="1" smtClean="0"/>
              <a:t>що</a:t>
            </a:r>
            <a:r>
              <a:rPr lang="ru-RU" dirty="0" smtClean="0"/>
              <a:t> при </a:t>
            </a:r>
            <a:r>
              <a:rPr lang="ru-RU" dirty="0" err="1" smtClean="0"/>
              <a:t>підвищеному</a:t>
            </a:r>
            <a:r>
              <a:rPr lang="ru-RU" dirty="0" smtClean="0"/>
              <a:t> </a:t>
            </a:r>
            <a:r>
              <a:rPr lang="ru-RU" dirty="0" err="1" smtClean="0"/>
              <a:t>антропогеному</a:t>
            </a:r>
            <a:r>
              <a:rPr lang="ru-RU" dirty="0" smtClean="0"/>
              <a:t> </a:t>
            </a:r>
            <a:r>
              <a:rPr lang="ru-RU" dirty="0" err="1" smtClean="0"/>
              <a:t>забрудненні</a:t>
            </a:r>
            <a:r>
              <a:rPr lang="ru-RU" dirty="0" smtClean="0"/>
              <a:t> 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істотно</a:t>
            </a:r>
            <a:r>
              <a:rPr lang="ru-RU" dirty="0" smtClean="0"/>
              <a:t> </a:t>
            </a:r>
            <a:r>
              <a:rPr lang="ru-RU" dirty="0" err="1" smtClean="0"/>
              <a:t>збільшується</a:t>
            </a:r>
            <a:r>
              <a:rPr lang="ru-RU" dirty="0" smtClean="0"/>
              <a:t>  </a:t>
            </a:r>
            <a:r>
              <a:rPr lang="ru-RU" dirty="0" err="1" smtClean="0"/>
              <a:t>вплив</a:t>
            </a:r>
            <a:r>
              <a:rPr lang="ru-RU" dirty="0" smtClean="0"/>
              <a:t> 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</a:t>
            </a: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9514" y="398399"/>
            <a:ext cx="2841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Актуальність: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4224" y="1116157"/>
            <a:ext cx="947361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Пилок </a:t>
            </a:r>
            <a:r>
              <a:rPr lang="ru-RU" dirty="0" err="1" smtClean="0"/>
              <a:t>насінних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а </a:t>
            </a:r>
            <a:r>
              <a:rPr lang="ru-RU" dirty="0" err="1" smtClean="0"/>
              <a:t>саме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життєздатність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служити</a:t>
            </a:r>
            <a:r>
              <a:rPr lang="ru-RU" dirty="0" smtClean="0"/>
              <a:t> </a:t>
            </a:r>
            <a:r>
              <a:rPr lang="ru-RU" dirty="0" err="1" smtClean="0"/>
              <a:t>показником</a:t>
            </a:r>
            <a:r>
              <a:rPr lang="ru-RU" dirty="0" smtClean="0"/>
              <a:t> </a:t>
            </a:r>
            <a:r>
              <a:rPr lang="ru-RU" dirty="0" err="1" smtClean="0"/>
              <a:t>забрудненості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, як абрикос, береза,  верба та </a:t>
            </a:r>
            <a:r>
              <a:rPr lang="ru-RU" dirty="0" err="1" smtClean="0"/>
              <a:t>кульбаба</a:t>
            </a:r>
            <a:r>
              <a:rPr lang="ru-RU" dirty="0" smtClean="0"/>
              <a:t> </a:t>
            </a:r>
            <a:r>
              <a:rPr lang="ru-RU" dirty="0" err="1" smtClean="0"/>
              <a:t>цвітуть</a:t>
            </a:r>
            <a:r>
              <a:rPr lang="ru-RU" dirty="0" smtClean="0"/>
              <a:t> рано </a:t>
            </a:r>
            <a:r>
              <a:rPr lang="ru-RU" dirty="0" err="1" smtClean="0"/>
              <a:t>навесні</a:t>
            </a:r>
            <a:r>
              <a:rPr lang="ru-RU" dirty="0" smtClean="0"/>
              <a:t>, </a:t>
            </a:r>
            <a:r>
              <a:rPr lang="ru-RU" dirty="0" err="1" smtClean="0"/>
              <a:t>звичайно</a:t>
            </a:r>
            <a:r>
              <a:rPr lang="ru-RU" dirty="0" smtClean="0"/>
              <a:t> у </a:t>
            </a:r>
            <a:r>
              <a:rPr lang="ru-RU" dirty="0" err="1" smtClean="0"/>
              <a:t>квітні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суцвіттях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жовтого</a:t>
            </a:r>
            <a:r>
              <a:rPr lang="ru-RU" dirty="0" smtClean="0"/>
              <a:t> пилку,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розсіюється</a:t>
            </a:r>
            <a:r>
              <a:rPr lang="ru-RU" dirty="0" smtClean="0"/>
              <a:t> </a:t>
            </a:r>
            <a:r>
              <a:rPr lang="ru-RU" dirty="0" err="1" smtClean="0"/>
              <a:t>вітром</a:t>
            </a:r>
            <a:r>
              <a:rPr lang="ru-RU" dirty="0" smtClean="0"/>
              <a:t>.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мікроспор</a:t>
            </a:r>
            <a:r>
              <a:rPr lang="ru-RU" dirty="0" smtClean="0"/>
              <a:t> та </a:t>
            </a:r>
            <a:r>
              <a:rPr lang="ru-RU" dirty="0" err="1" smtClean="0"/>
              <a:t>пророщування</a:t>
            </a:r>
            <a:r>
              <a:rPr lang="ru-RU" dirty="0" smtClean="0"/>
              <a:t> пилку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вразливі</a:t>
            </a:r>
            <a:r>
              <a:rPr lang="ru-RU" dirty="0" smtClean="0"/>
              <a:t> до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 (</a:t>
            </a:r>
            <a:r>
              <a:rPr lang="ru-RU" dirty="0" err="1" smtClean="0"/>
              <a:t>вміст</a:t>
            </a:r>
            <a:r>
              <a:rPr lang="ru-RU" dirty="0" smtClean="0"/>
              <a:t> пилку – </a:t>
            </a:r>
            <a:r>
              <a:rPr lang="ru-RU" dirty="0" err="1" smtClean="0"/>
              <a:t>живі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чутливі</a:t>
            </a:r>
            <a:r>
              <a:rPr lang="ru-RU" dirty="0" smtClean="0"/>
              <a:t> до умов </a:t>
            </a:r>
            <a:r>
              <a:rPr lang="ru-RU" dirty="0" err="1" smtClean="0"/>
              <a:t>довкілля</a:t>
            </a:r>
            <a:r>
              <a:rPr lang="ru-RU" dirty="0" smtClean="0"/>
              <a:t> – </a:t>
            </a:r>
            <a:r>
              <a:rPr lang="ru-RU" dirty="0" err="1" smtClean="0"/>
              <a:t>температури</a:t>
            </a:r>
            <a:r>
              <a:rPr lang="ru-RU" dirty="0" smtClean="0"/>
              <a:t>, </a:t>
            </a:r>
            <a:r>
              <a:rPr lang="ru-RU" dirty="0" err="1" smtClean="0"/>
              <a:t>вологості</a:t>
            </a:r>
            <a:r>
              <a:rPr lang="ru-RU" dirty="0" smtClean="0"/>
              <a:t>, </a:t>
            </a:r>
            <a:r>
              <a:rPr lang="ru-RU" dirty="0" err="1" smtClean="0"/>
              <a:t>чистоти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     </a:t>
            </a:r>
            <a:r>
              <a:rPr lang="ru-RU" dirty="0" err="1" smtClean="0"/>
              <a:t>Стерильність</a:t>
            </a:r>
            <a:r>
              <a:rPr lang="ru-RU" dirty="0" smtClean="0"/>
              <a:t> – </a:t>
            </a:r>
            <a:r>
              <a:rPr lang="ru-RU" dirty="0" err="1" smtClean="0"/>
              <a:t>нездатність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знижена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продукувати</a:t>
            </a:r>
            <a:r>
              <a:rPr lang="ru-RU" dirty="0" smtClean="0"/>
              <a:t> </a:t>
            </a:r>
            <a:r>
              <a:rPr lang="ru-RU" dirty="0" err="1" smtClean="0"/>
              <a:t>нормальні</a:t>
            </a:r>
            <a:r>
              <a:rPr lang="ru-RU" dirty="0" smtClean="0"/>
              <a:t> </a:t>
            </a:r>
            <a:r>
              <a:rPr lang="ru-RU" dirty="0" err="1" smtClean="0"/>
              <a:t>гамети</a:t>
            </a:r>
            <a:r>
              <a:rPr lang="ru-RU" dirty="0" smtClean="0"/>
              <a:t>.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стерильні</a:t>
            </a:r>
            <a:r>
              <a:rPr lang="ru-RU" dirty="0" smtClean="0"/>
              <a:t> (</a:t>
            </a:r>
            <a:r>
              <a:rPr lang="ru-RU" dirty="0" err="1" smtClean="0"/>
              <a:t>нежиттєздатні</a:t>
            </a:r>
            <a:r>
              <a:rPr lang="ru-RU" dirty="0" smtClean="0"/>
              <a:t>) </a:t>
            </a:r>
            <a:r>
              <a:rPr lang="ru-RU" dirty="0" err="1" smtClean="0"/>
              <a:t>пилкові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новоутворення</a:t>
            </a:r>
            <a:r>
              <a:rPr lang="ru-RU" dirty="0" smtClean="0"/>
              <a:t> в пилку </a:t>
            </a:r>
            <a:r>
              <a:rPr lang="ru-RU" dirty="0" err="1" smtClean="0"/>
              <a:t>індукуються</a:t>
            </a:r>
            <a:r>
              <a:rPr lang="ru-RU" dirty="0" smtClean="0"/>
              <a:t> </a:t>
            </a:r>
            <a:r>
              <a:rPr lang="ru-RU" dirty="0" err="1" smtClean="0"/>
              <a:t>хімічними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фізичними</a:t>
            </a:r>
            <a:r>
              <a:rPr lang="ru-RU" dirty="0" smtClean="0"/>
              <a:t> </a:t>
            </a:r>
            <a:r>
              <a:rPr lang="ru-RU" dirty="0" err="1" smtClean="0"/>
              <a:t>забруднювачами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. Результатом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забруднювачів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фертильності</a:t>
            </a:r>
            <a:r>
              <a:rPr lang="ru-RU" dirty="0" smtClean="0"/>
              <a:t> пилку (</a:t>
            </a:r>
            <a:r>
              <a:rPr lang="ru-RU" dirty="0" err="1" smtClean="0"/>
              <a:t>від</a:t>
            </a:r>
            <a:r>
              <a:rPr lang="ru-RU" dirty="0" smtClean="0"/>
              <a:t> лат. </a:t>
            </a:r>
            <a:r>
              <a:rPr lang="ru-RU" dirty="0" err="1" smtClean="0"/>
              <a:t>фертиліс</a:t>
            </a:r>
            <a:r>
              <a:rPr lang="ru-RU" dirty="0" smtClean="0"/>
              <a:t> – </a:t>
            </a:r>
            <a:r>
              <a:rPr lang="ru-RU" dirty="0" err="1" smtClean="0"/>
              <a:t>родючий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несприятливо</a:t>
            </a:r>
            <a:r>
              <a:rPr lang="ru-RU" dirty="0" smtClean="0"/>
              <a:t> </a:t>
            </a:r>
            <a:r>
              <a:rPr lang="ru-RU" dirty="0" err="1" smtClean="0"/>
              <a:t>позначається</a:t>
            </a:r>
            <a:r>
              <a:rPr lang="ru-RU" dirty="0" smtClean="0"/>
              <a:t> на </a:t>
            </a:r>
            <a:r>
              <a:rPr lang="ru-RU" dirty="0" err="1" smtClean="0"/>
              <a:t>життєздатності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фітопопуляції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викидів</a:t>
            </a:r>
            <a:r>
              <a:rPr lang="ru-RU" dirty="0" smtClean="0"/>
              <a:t> на </a:t>
            </a:r>
            <a:r>
              <a:rPr lang="ru-RU" dirty="0" err="1" smtClean="0"/>
              <a:t>формування</a:t>
            </a:r>
            <a:r>
              <a:rPr lang="ru-RU" dirty="0" smtClean="0"/>
              <a:t> пилку, </a:t>
            </a:r>
            <a:r>
              <a:rPr lang="ru-RU" dirty="0" err="1" smtClean="0"/>
              <a:t>його</a:t>
            </a:r>
            <a:r>
              <a:rPr lang="ru-RU" dirty="0" smtClean="0"/>
              <a:t> стан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для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важких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вивчені</a:t>
            </a:r>
            <a:r>
              <a:rPr lang="ru-RU" dirty="0" smtClean="0"/>
              <a:t> мало. 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наблизить</a:t>
            </a:r>
            <a:r>
              <a:rPr lang="ru-RU" dirty="0" smtClean="0"/>
              <a:t> до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генеративного </a:t>
            </a:r>
            <a:r>
              <a:rPr lang="ru-RU" dirty="0" err="1" smtClean="0"/>
              <a:t>розвитку</a:t>
            </a:r>
            <a:r>
              <a:rPr lang="ru-RU" dirty="0" smtClean="0"/>
              <a:t> та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 </a:t>
            </a:r>
            <a:r>
              <a:rPr lang="ru-RU" dirty="0" err="1" smtClean="0"/>
              <a:t>рослин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. </a:t>
            </a:r>
            <a:r>
              <a:rPr lang="ru-RU" dirty="0" err="1" smtClean="0"/>
              <a:t>Стресові</a:t>
            </a:r>
            <a:r>
              <a:rPr lang="ru-RU" dirty="0" smtClean="0"/>
              <a:t>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глибокий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генеративні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 </a:t>
            </a:r>
            <a:r>
              <a:rPr lang="ru-RU" dirty="0" err="1" smtClean="0"/>
              <a:t>Антропогенне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помітний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стан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викликаючи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рослиного</a:t>
            </a:r>
            <a:r>
              <a:rPr lang="ru-RU" dirty="0" smtClean="0"/>
              <a:t> </a:t>
            </a:r>
            <a:r>
              <a:rPr lang="ru-RU" dirty="0" err="1" smtClean="0"/>
              <a:t>біорізноманяття</a:t>
            </a:r>
            <a:r>
              <a:rPr lang="ru-RU" dirty="0" smtClean="0"/>
              <a:t>, особливо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8" name="Picture 6" descr="http://goodhouse.com.ua/images-jpg/14012/140124.jpg"/>
          <p:cNvPicPr>
            <a:picLocks noChangeAspect="1" noChangeArrowheads="1"/>
          </p:cNvPicPr>
          <p:nvPr/>
        </p:nvPicPr>
        <p:blipFill>
          <a:blip r:embed="rId2" cstate="print"/>
          <a:srcRect r="21941"/>
          <a:stretch>
            <a:fillRect/>
          </a:stretch>
        </p:blipFill>
        <p:spPr bwMode="auto">
          <a:xfrm>
            <a:off x="159488" y="691153"/>
            <a:ext cx="2020186" cy="1871294"/>
          </a:xfrm>
          <a:prstGeom prst="rect">
            <a:avLst/>
          </a:prstGeom>
          <a:noFill/>
        </p:spPr>
      </p:pic>
      <p:pic>
        <p:nvPicPr>
          <p:cNvPr id="3082" name="Picture 10" descr="Як і коли цвіте абрикос, як затримати цвітіння + фото - Рослини"/>
          <p:cNvPicPr>
            <a:picLocks noChangeAspect="1" noChangeArrowheads="1"/>
          </p:cNvPicPr>
          <p:nvPr/>
        </p:nvPicPr>
        <p:blipFill>
          <a:blip r:embed="rId3" cstate="print"/>
          <a:srcRect l="3679" t="10588" r="15929" b="7616"/>
          <a:stretch>
            <a:fillRect/>
          </a:stretch>
        </p:blipFill>
        <p:spPr bwMode="auto">
          <a:xfrm>
            <a:off x="191386" y="2626241"/>
            <a:ext cx="1988288" cy="1903228"/>
          </a:xfrm>
          <a:prstGeom prst="rect">
            <a:avLst/>
          </a:prstGeom>
          <a:noFill/>
        </p:spPr>
      </p:pic>
      <p:pic>
        <p:nvPicPr>
          <p:cNvPr id="3084" name="Picture 12" descr="Кульбаба лікарська – Фактосві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840" y="4579123"/>
            <a:ext cx="1981569" cy="18961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646386" y="1053663"/>
            <a:ext cx="7402461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dirty="0" err="1" smtClean="0"/>
              <a:t>навчитися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токсичність</a:t>
            </a:r>
            <a:r>
              <a:rPr lang="ru-RU" sz="2000" dirty="0" smtClean="0"/>
              <a:t> атмосферного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</a:p>
          <a:p>
            <a:pPr>
              <a:lnSpc>
                <a:spcPct val="100000"/>
              </a:lnSpc>
              <a:buNone/>
            </a:pPr>
            <a:r>
              <a:rPr lang="ru-RU" sz="2000" dirty="0" smtClean="0"/>
              <a:t>   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рослин-індикаторів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</a:t>
            </a:r>
            <a:r>
              <a:rPr lang="ru-RU" sz="2000" dirty="0" smtClean="0"/>
              <a:t> тестом </a:t>
            </a:r>
          </a:p>
          <a:p>
            <a:pPr>
              <a:lnSpc>
                <a:spcPct val="100000"/>
              </a:lnSpc>
              <a:buNone/>
            </a:pPr>
            <a:r>
              <a:rPr lang="ru-RU" sz="2000" dirty="0" smtClean="0"/>
              <a:t>    «</a:t>
            </a:r>
            <a:r>
              <a:rPr lang="ru-RU" sz="2000" dirty="0" err="1" smtClean="0"/>
              <a:t>Стерильність</a:t>
            </a:r>
            <a:r>
              <a:rPr lang="ru-RU" sz="2000" dirty="0" smtClean="0"/>
              <a:t> пилку </a:t>
            </a:r>
            <a:r>
              <a:rPr lang="ru-RU" sz="2000" dirty="0" err="1" smtClean="0"/>
              <a:t>рослин</a:t>
            </a:r>
            <a:r>
              <a:rPr lang="ru-RU" sz="2000" dirty="0" smtClean="0"/>
              <a:t>». </a:t>
            </a:r>
          </a:p>
          <a:p>
            <a:pPr>
              <a:lnSpc>
                <a:spcPct val="100000"/>
              </a:lnSpc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оцінка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якості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пилка рослин: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Нікополь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51186" y="473462"/>
            <a:ext cx="10058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Мета дослідження: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74921" y="4379942"/>
            <a:ext cx="846706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Вивчення методів 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біоіндикації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забруднень атмосфери за допомогою пилка рослин.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Визначити та оцінити якість пилка рослин з різних частин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міста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Визначення якості повітряного середовища 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м.Нікополь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972573" y="3606180"/>
            <a:ext cx="234906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Завдання: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Рисунок 11" descr="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1741" y="3221665"/>
            <a:ext cx="3232298" cy="3296094"/>
          </a:xfrm>
          <a:prstGeom prst="rect">
            <a:avLst/>
          </a:prstGeom>
        </p:spPr>
      </p:pic>
      <p:pic>
        <p:nvPicPr>
          <p:cNvPr id="40964" name="Picture 4" descr="Пилок рослин впливає на дощі в травні"/>
          <p:cNvPicPr>
            <a:picLocks noChangeAspect="1" noChangeArrowheads="1"/>
          </p:cNvPicPr>
          <p:nvPr/>
        </p:nvPicPr>
        <p:blipFill>
          <a:blip r:embed="rId3" cstate="print"/>
          <a:srcRect l="32733" t="22580" r="15883"/>
          <a:stretch>
            <a:fillRect/>
          </a:stretch>
        </p:blipFill>
        <p:spPr bwMode="auto">
          <a:xfrm>
            <a:off x="8580475" y="616689"/>
            <a:ext cx="3147238" cy="23285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Oduvanchiki1024 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8113" y="3804745"/>
            <a:ext cx="2556094" cy="2196662"/>
          </a:xfrm>
          <a:prstGeom prst="rect">
            <a:avLst/>
          </a:prstGeom>
          <a:noFill/>
        </p:spPr>
      </p:pic>
      <p:pic>
        <p:nvPicPr>
          <p:cNvPr id="23556" name="Picture 4" descr="Береза повисла (бородавчаста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06758" y="945930"/>
            <a:ext cx="2309210" cy="2653862"/>
          </a:xfrm>
          <a:prstGeom prst="rect">
            <a:avLst/>
          </a:prstGeom>
          <a:noFill/>
        </p:spPr>
      </p:pic>
      <p:pic>
        <p:nvPicPr>
          <p:cNvPr id="23560" name="Picture 8" descr="Верба в сад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7604" y="1250729"/>
            <a:ext cx="2566605" cy="2459424"/>
          </a:xfrm>
          <a:prstGeom prst="rect">
            <a:avLst/>
          </a:prstGeom>
          <a:noFill/>
        </p:spPr>
      </p:pic>
      <p:pic>
        <p:nvPicPr>
          <p:cNvPr id="19" name="Рисунок 18" descr="3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21700" y="3657601"/>
            <a:ext cx="2297335" cy="256452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187670" y="2087463"/>
            <a:ext cx="480322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Об’єкт дослідження - </a:t>
            </a:r>
            <a:r>
              <a:rPr lang="ru-RU" sz="2000" dirty="0" smtClean="0"/>
              <a:t>пилок </a:t>
            </a:r>
            <a:r>
              <a:rPr lang="ru-RU" sz="2000" dirty="0" err="1" smtClean="0"/>
              <a:t>рослин</a:t>
            </a:r>
            <a:r>
              <a:rPr lang="ru-RU" sz="2000" dirty="0" smtClean="0"/>
              <a:t>: </a:t>
            </a:r>
            <a:r>
              <a:rPr lang="ru-RU" sz="1600" b="1" dirty="0" err="1" smtClean="0"/>
              <a:t>Верби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козячої</a:t>
            </a:r>
            <a:r>
              <a:rPr lang="ru-RU" sz="1600" dirty="0" smtClean="0"/>
              <a:t> (</a:t>
            </a:r>
            <a:r>
              <a:rPr lang="en-US" sz="1600" i="1" dirty="0" smtClean="0"/>
              <a:t>Salix </a:t>
            </a:r>
            <a:r>
              <a:rPr lang="en-US" sz="1600" i="1" dirty="0" err="1" smtClean="0"/>
              <a:t>caprea</a:t>
            </a:r>
            <a:r>
              <a:rPr lang="en-US" sz="1600" i="1" dirty="0" smtClean="0"/>
              <a:t> L.</a:t>
            </a:r>
            <a:r>
              <a:rPr lang="en-US" sz="1600" dirty="0" smtClean="0"/>
              <a:t>)</a:t>
            </a:r>
            <a:r>
              <a:rPr lang="uk-UA" sz="1600" dirty="0" smtClean="0"/>
              <a:t>,</a:t>
            </a:r>
            <a:r>
              <a:rPr lang="ru-RU" sz="1600" dirty="0" smtClean="0"/>
              <a:t> </a:t>
            </a:r>
            <a:r>
              <a:rPr lang="ru-RU" sz="1600" b="1" dirty="0" err="1" smtClean="0"/>
              <a:t>Абрикоси</a:t>
            </a:r>
            <a:r>
              <a:rPr lang="ru-RU" sz="1600" b="1" dirty="0" smtClean="0"/>
              <a:t>  </a:t>
            </a:r>
            <a:r>
              <a:rPr lang="ru-RU" sz="1600" b="1" dirty="0" err="1" smtClean="0"/>
              <a:t>звичайної</a:t>
            </a:r>
            <a:r>
              <a:rPr lang="ru-RU" sz="1600" dirty="0" smtClean="0"/>
              <a:t> (</a:t>
            </a:r>
            <a:r>
              <a:rPr lang="en-US" sz="1600" i="1" dirty="0" err="1" smtClean="0"/>
              <a:t>Prunus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armeniaca</a:t>
            </a:r>
            <a:r>
              <a:rPr lang="en-US" sz="1600" i="1" dirty="0" smtClean="0"/>
              <a:t> Lin.</a:t>
            </a:r>
            <a:r>
              <a:rPr lang="en-US" sz="1600" dirty="0" smtClean="0"/>
              <a:t>, </a:t>
            </a:r>
            <a:r>
              <a:rPr lang="en-US" sz="1600" i="1" dirty="0" err="1" smtClean="0"/>
              <a:t>Armeniaca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vulgaris</a:t>
            </a:r>
            <a:r>
              <a:rPr lang="en-US" sz="1600" i="1" dirty="0" smtClean="0"/>
              <a:t> Lam.</a:t>
            </a:r>
            <a:r>
              <a:rPr lang="en-US" sz="1600" dirty="0" smtClean="0"/>
              <a:t>)</a:t>
            </a:r>
            <a:r>
              <a:rPr lang="uk-UA" sz="1600" dirty="0" smtClean="0"/>
              <a:t>, </a:t>
            </a:r>
            <a:r>
              <a:rPr lang="ru-RU" sz="1600" b="1" dirty="0" err="1" smtClean="0"/>
              <a:t>Берези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повислої</a:t>
            </a:r>
            <a:r>
              <a:rPr lang="ru-RU" sz="1600" dirty="0" smtClean="0"/>
              <a:t>, </a:t>
            </a:r>
            <a:r>
              <a:rPr lang="ru-RU" sz="1600" dirty="0" err="1" smtClean="0"/>
              <a:t>берези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пониклої</a:t>
            </a:r>
            <a:r>
              <a:rPr lang="ru-RU" sz="1600" dirty="0" smtClean="0"/>
              <a:t> (</a:t>
            </a:r>
            <a:r>
              <a:rPr lang="ru-RU" sz="1600" i="1" dirty="0" err="1" smtClean="0"/>
              <a:t>Betula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pendula</a:t>
            </a:r>
            <a:r>
              <a:rPr lang="ru-RU" sz="1600" dirty="0" smtClean="0"/>
              <a:t> </a:t>
            </a:r>
            <a:r>
              <a:rPr lang="ru-RU" sz="1600" dirty="0" err="1" smtClean="0"/>
              <a:t>Roth</a:t>
            </a:r>
            <a:r>
              <a:rPr lang="ru-RU" sz="1600" dirty="0" smtClean="0"/>
              <a:t>.) </a:t>
            </a:r>
            <a:r>
              <a:rPr lang="ru-RU" sz="1600" dirty="0" err="1" smtClean="0"/>
              <a:t>синонім</a:t>
            </a:r>
            <a:r>
              <a:rPr lang="ru-RU" sz="1600" dirty="0" smtClean="0"/>
              <a:t> </a:t>
            </a:r>
            <a:r>
              <a:rPr lang="ru-RU" sz="1600" b="1" dirty="0" smtClean="0"/>
              <a:t>береза </a:t>
            </a:r>
            <a:r>
              <a:rPr lang="ru-RU" sz="1600" b="1" dirty="0" err="1" smtClean="0"/>
              <a:t>бородавчаста</a:t>
            </a:r>
            <a:r>
              <a:rPr lang="ru-RU" sz="1600" dirty="0" smtClean="0"/>
              <a:t> (</a:t>
            </a:r>
            <a:r>
              <a:rPr lang="en-US" sz="1600" i="1" dirty="0" err="1" smtClean="0"/>
              <a:t>Betula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verrucosa</a:t>
            </a:r>
            <a:r>
              <a:rPr lang="en-US" sz="1600" dirty="0" smtClean="0"/>
              <a:t> </a:t>
            </a:r>
            <a:r>
              <a:rPr lang="en-US" sz="1600" dirty="0" err="1" smtClean="0"/>
              <a:t>Ehrh</a:t>
            </a:r>
            <a:r>
              <a:rPr lang="en-US" sz="1600" dirty="0" smtClean="0"/>
              <a:t>.)</a:t>
            </a:r>
            <a:r>
              <a:rPr lang="uk-UA" sz="1600" dirty="0" smtClean="0"/>
              <a:t> та </a:t>
            </a:r>
            <a:r>
              <a:rPr lang="ru-RU" sz="1600" b="1" dirty="0" err="1" smtClean="0"/>
              <a:t>Кульбаби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звичайаої</a:t>
            </a:r>
            <a:r>
              <a:rPr lang="ru-RU" sz="1600" dirty="0" smtClean="0"/>
              <a:t>, </a:t>
            </a:r>
            <a:r>
              <a:rPr lang="ru-RU" sz="1600" dirty="0" err="1" smtClean="0"/>
              <a:t>або</a:t>
            </a:r>
            <a:r>
              <a:rPr lang="ru-RU" sz="1600" dirty="0" smtClean="0"/>
              <a:t> </a:t>
            </a:r>
            <a:r>
              <a:rPr lang="ru-RU" sz="1600" dirty="0" err="1" smtClean="0"/>
              <a:t>лікарсьої</a:t>
            </a:r>
            <a:r>
              <a:rPr lang="ru-RU" sz="1600" dirty="0" smtClean="0"/>
              <a:t> (</a:t>
            </a:r>
            <a:r>
              <a:rPr lang="en-US" sz="1600" i="1" dirty="0" err="1" smtClean="0"/>
              <a:t>Taraxacum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officinale</a:t>
            </a:r>
            <a:r>
              <a:rPr lang="en-US" sz="1600" i="1" dirty="0" smtClean="0"/>
              <a:t>).</a:t>
            </a:r>
            <a:endParaRPr lang="ru-RU" sz="1600" i="1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uk-UA" sz="1600" dirty="0" smtClean="0"/>
              <a:t> </a:t>
            </a:r>
            <a:endParaRPr lang="ru-RU" sz="16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597717" y="4589747"/>
            <a:ext cx="3357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Методи:</a:t>
            </a:r>
          </a:p>
          <a:p>
            <a:pPr algn="ctr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морфологічний;</a:t>
            </a:r>
          </a:p>
          <a:p>
            <a:pPr algn="ctr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біоіндикація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порівняння.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599090" y="864800"/>
            <a:ext cx="5241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Предмет дослідження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якість пилку досліджуваних рослин.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574" y="0"/>
            <a:ext cx="9044762" cy="816898"/>
          </a:xfrm>
        </p:spPr>
        <p:txBody>
          <a:bodyPr rtlCol="0">
            <a:normAutofit/>
          </a:bodyPr>
          <a:lstStyle/>
          <a:p>
            <a:r>
              <a:rPr lang="ru-RU" dirty="0" err="1" smtClean="0"/>
              <a:t>Опис</a:t>
            </a:r>
            <a:r>
              <a:rPr lang="ru-RU" dirty="0" smtClean="0"/>
              <a:t> методики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8595" y="967563"/>
            <a:ext cx="116249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Для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токсичності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потенційної</a:t>
            </a:r>
            <a:r>
              <a:rPr lang="ru-RU" dirty="0" smtClean="0"/>
              <a:t> </a:t>
            </a:r>
            <a:r>
              <a:rPr lang="ru-RU" dirty="0" err="1" smtClean="0"/>
              <a:t>мутагенності</a:t>
            </a:r>
            <a:r>
              <a:rPr lang="ru-RU" dirty="0" smtClean="0"/>
              <a:t>) </a:t>
            </a:r>
            <a:r>
              <a:rPr lang="ru-RU" dirty="0" err="1" smtClean="0"/>
              <a:t>повітряного</a:t>
            </a:r>
            <a:r>
              <a:rPr lang="ru-RU" dirty="0" smtClean="0"/>
              <a:t> </a:t>
            </a:r>
            <a:r>
              <a:rPr lang="ru-RU" dirty="0" err="1" smtClean="0"/>
              <a:t>басейну</a:t>
            </a:r>
            <a:r>
              <a:rPr lang="ru-RU" dirty="0" smtClean="0"/>
              <a:t> </a:t>
            </a:r>
            <a:r>
              <a:rPr lang="ru-RU" dirty="0" err="1" smtClean="0"/>
              <a:t>застосовувала</a:t>
            </a:r>
            <a:r>
              <a:rPr lang="ru-RU" dirty="0" smtClean="0"/>
              <a:t> тест «</a:t>
            </a:r>
            <a:r>
              <a:rPr lang="ru-RU" dirty="0" err="1" smtClean="0"/>
              <a:t>Стерильність</a:t>
            </a:r>
            <a:r>
              <a:rPr lang="ru-RU" dirty="0" smtClean="0"/>
              <a:t> пилку </a:t>
            </a:r>
            <a:r>
              <a:rPr lang="ru-RU" dirty="0" err="1" smtClean="0"/>
              <a:t>рослин</a:t>
            </a:r>
            <a:r>
              <a:rPr lang="ru-RU" dirty="0" smtClean="0"/>
              <a:t>». Для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фертильності</a:t>
            </a:r>
            <a:r>
              <a:rPr lang="ru-RU" dirty="0" smtClean="0"/>
              <a:t> пилку зерна, </a:t>
            </a:r>
            <a:r>
              <a:rPr lang="ru-RU" dirty="0" err="1" smtClean="0"/>
              <a:t>обрала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спільними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 .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індикаторів</a:t>
            </a:r>
            <a:r>
              <a:rPr lang="ru-RU" dirty="0" smtClean="0"/>
              <a:t>  </a:t>
            </a:r>
            <a:r>
              <a:rPr lang="ru-RU" dirty="0" err="1" smtClean="0"/>
              <a:t>застосувала</a:t>
            </a:r>
            <a:r>
              <a:rPr lang="ru-RU" dirty="0" smtClean="0"/>
              <a:t>  пилок </a:t>
            </a:r>
            <a:r>
              <a:rPr lang="ru-RU" dirty="0" err="1" smtClean="0"/>
              <a:t>рослин</a:t>
            </a:r>
            <a:r>
              <a:rPr lang="ru-RU" dirty="0" smtClean="0"/>
              <a:t>:</a:t>
            </a:r>
            <a:r>
              <a:rPr lang="ru-RU" b="1" dirty="0" smtClean="0"/>
              <a:t> </a:t>
            </a:r>
            <a:r>
              <a:rPr lang="ru-RU" dirty="0" err="1" smtClean="0"/>
              <a:t>Верби</a:t>
            </a:r>
            <a:r>
              <a:rPr lang="ru-RU" dirty="0" smtClean="0"/>
              <a:t> </a:t>
            </a:r>
            <a:r>
              <a:rPr lang="ru-RU" dirty="0" err="1" smtClean="0"/>
              <a:t>козячої</a:t>
            </a:r>
            <a:r>
              <a:rPr lang="ru-RU" dirty="0" smtClean="0"/>
              <a:t> (</a:t>
            </a:r>
            <a:r>
              <a:rPr lang="en-US" i="1" dirty="0" smtClean="0"/>
              <a:t>Salix </a:t>
            </a:r>
            <a:r>
              <a:rPr lang="en-US" i="1" dirty="0" err="1" smtClean="0"/>
              <a:t>caprea</a:t>
            </a:r>
            <a:r>
              <a:rPr lang="en-US" i="1" dirty="0" smtClean="0"/>
              <a:t> L.</a:t>
            </a:r>
            <a:r>
              <a:rPr lang="en-US" dirty="0" smtClean="0"/>
              <a:t>)</a:t>
            </a:r>
            <a:r>
              <a:rPr lang="uk-UA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Абрикоси</a:t>
            </a:r>
            <a:r>
              <a:rPr lang="ru-RU" dirty="0" smtClean="0"/>
              <a:t>  </a:t>
            </a:r>
            <a:r>
              <a:rPr lang="ru-RU" dirty="0" err="1" smtClean="0"/>
              <a:t>звичайної</a:t>
            </a:r>
            <a:r>
              <a:rPr lang="ru-RU" dirty="0" smtClean="0"/>
              <a:t>(</a:t>
            </a:r>
            <a:r>
              <a:rPr lang="en-US" i="1" dirty="0" err="1" smtClean="0"/>
              <a:t>Prunus</a:t>
            </a:r>
            <a:r>
              <a:rPr lang="en-US" i="1" dirty="0" smtClean="0"/>
              <a:t> </a:t>
            </a:r>
            <a:r>
              <a:rPr lang="en-US" i="1" dirty="0" err="1" smtClean="0"/>
              <a:t>armeniaca</a:t>
            </a:r>
            <a:r>
              <a:rPr lang="en-US" i="1" dirty="0" smtClean="0"/>
              <a:t> Lin.</a:t>
            </a:r>
            <a:r>
              <a:rPr lang="en-US" dirty="0" smtClean="0"/>
              <a:t>, </a:t>
            </a:r>
            <a:r>
              <a:rPr lang="en-US" i="1" dirty="0" err="1" smtClean="0"/>
              <a:t>Armeniaca</a:t>
            </a:r>
            <a:r>
              <a:rPr lang="en-US" i="1" dirty="0" smtClean="0"/>
              <a:t> </a:t>
            </a:r>
            <a:r>
              <a:rPr lang="en-US" i="1" dirty="0" err="1" smtClean="0"/>
              <a:t>vulgaris</a:t>
            </a:r>
            <a:r>
              <a:rPr lang="en-US" i="1" dirty="0" smtClean="0"/>
              <a:t> Lam.</a:t>
            </a:r>
            <a:r>
              <a:rPr lang="en-US" dirty="0" smtClean="0"/>
              <a:t>)</a:t>
            </a:r>
            <a:r>
              <a:rPr lang="uk-UA" dirty="0" smtClean="0"/>
              <a:t>, </a:t>
            </a:r>
            <a:r>
              <a:rPr lang="ru-RU" dirty="0" err="1" smtClean="0"/>
              <a:t>Берези</a:t>
            </a:r>
            <a:r>
              <a:rPr lang="ru-RU" dirty="0" smtClean="0"/>
              <a:t> </a:t>
            </a:r>
            <a:r>
              <a:rPr lang="ru-RU" dirty="0" err="1" smtClean="0"/>
              <a:t>повислої</a:t>
            </a:r>
            <a:r>
              <a:rPr lang="ru-RU" dirty="0" smtClean="0"/>
              <a:t>,  </a:t>
            </a:r>
            <a:r>
              <a:rPr lang="ru-RU" dirty="0" err="1" smtClean="0"/>
              <a:t>пониклої</a:t>
            </a:r>
            <a:r>
              <a:rPr lang="ru-RU" dirty="0" smtClean="0"/>
              <a:t>(</a:t>
            </a:r>
            <a:r>
              <a:rPr lang="ru-RU" i="1" dirty="0" err="1" smtClean="0"/>
              <a:t>Betula</a:t>
            </a:r>
            <a:r>
              <a:rPr lang="ru-RU" i="1" dirty="0" smtClean="0"/>
              <a:t> </a:t>
            </a:r>
            <a:r>
              <a:rPr lang="ru-RU" i="1" dirty="0" err="1" smtClean="0"/>
              <a:t>pendula</a:t>
            </a:r>
            <a:r>
              <a:rPr lang="ru-RU" dirty="0" smtClean="0"/>
              <a:t> </a:t>
            </a:r>
            <a:r>
              <a:rPr lang="ru-RU" dirty="0" err="1" smtClean="0"/>
              <a:t>Roth</a:t>
            </a:r>
            <a:r>
              <a:rPr lang="ru-RU" dirty="0" smtClean="0"/>
              <a:t>.) </a:t>
            </a:r>
            <a:r>
              <a:rPr lang="ru-RU" dirty="0" err="1" smtClean="0"/>
              <a:t>синонім</a:t>
            </a:r>
            <a:r>
              <a:rPr lang="ru-RU" dirty="0" smtClean="0"/>
              <a:t> береза </a:t>
            </a:r>
            <a:r>
              <a:rPr lang="ru-RU" dirty="0" err="1" smtClean="0"/>
              <a:t>бородавчаста</a:t>
            </a:r>
            <a:r>
              <a:rPr lang="ru-RU" dirty="0" smtClean="0"/>
              <a:t> (</a:t>
            </a:r>
            <a:r>
              <a:rPr lang="en-US" i="1" dirty="0" err="1" smtClean="0"/>
              <a:t>Betula</a:t>
            </a:r>
            <a:r>
              <a:rPr lang="en-US" i="1" dirty="0" smtClean="0"/>
              <a:t> </a:t>
            </a:r>
            <a:r>
              <a:rPr lang="en-US" i="1" dirty="0" err="1" smtClean="0"/>
              <a:t>verrucosa</a:t>
            </a:r>
            <a:r>
              <a:rPr lang="en-US" dirty="0" smtClean="0"/>
              <a:t> </a:t>
            </a:r>
            <a:r>
              <a:rPr lang="en-US" dirty="0" err="1" smtClean="0"/>
              <a:t>Ehrh</a:t>
            </a:r>
            <a:r>
              <a:rPr lang="en-US" dirty="0" smtClean="0"/>
              <a:t>.)</a:t>
            </a:r>
            <a:r>
              <a:rPr lang="uk-UA" dirty="0" smtClean="0"/>
              <a:t> та </a:t>
            </a:r>
            <a:r>
              <a:rPr lang="ru-RU" dirty="0" err="1" smtClean="0"/>
              <a:t>Кульбаби</a:t>
            </a:r>
            <a:r>
              <a:rPr lang="ru-RU" dirty="0" smtClean="0"/>
              <a:t> </a:t>
            </a:r>
            <a:r>
              <a:rPr lang="ru-RU" dirty="0" err="1" smtClean="0"/>
              <a:t>звичайної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dirty="0" err="1" smtClean="0"/>
              <a:t>лікарської</a:t>
            </a:r>
            <a:r>
              <a:rPr lang="ru-RU" dirty="0" smtClean="0"/>
              <a:t>(</a:t>
            </a:r>
            <a:r>
              <a:rPr lang="en-US" i="1" dirty="0" err="1" smtClean="0"/>
              <a:t>Taraxacum</a:t>
            </a:r>
            <a:r>
              <a:rPr lang="en-US" i="1" dirty="0" smtClean="0"/>
              <a:t> </a:t>
            </a:r>
            <a:r>
              <a:rPr lang="en-US" i="1" dirty="0" err="1" smtClean="0"/>
              <a:t>officinale</a:t>
            </a:r>
            <a:r>
              <a:rPr lang="en-US" i="1" dirty="0" smtClean="0"/>
              <a:t>).</a:t>
            </a:r>
            <a:endParaRPr lang="ru-RU" dirty="0" smtClean="0"/>
          </a:p>
          <a:p>
            <a:r>
              <a:rPr lang="ru-RU" dirty="0" smtClean="0"/>
              <a:t>      З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ростуть</a:t>
            </a:r>
            <a:r>
              <a:rPr lang="ru-RU" dirty="0" smtClean="0"/>
              <a:t> в одному </a:t>
            </a:r>
            <a:r>
              <a:rPr lang="ru-RU" dirty="0" err="1" smtClean="0"/>
              <a:t>місці</a:t>
            </a:r>
            <a:r>
              <a:rPr lang="ru-RU" dirty="0" smtClean="0"/>
              <a:t>, </a:t>
            </a:r>
            <a:r>
              <a:rPr lang="ru-RU" dirty="0" err="1" smtClean="0"/>
              <a:t>збирала</a:t>
            </a:r>
            <a:r>
              <a:rPr lang="ru-RU" dirty="0" smtClean="0"/>
              <a:t> </a:t>
            </a:r>
            <a:r>
              <a:rPr lang="ru-RU" dirty="0" err="1" smtClean="0"/>
              <a:t>проби</a:t>
            </a:r>
            <a:r>
              <a:rPr lang="ru-RU" dirty="0" smtClean="0"/>
              <a:t> пилку у </a:t>
            </a:r>
            <a:r>
              <a:rPr lang="ru-RU" dirty="0" err="1" smtClean="0"/>
              <a:t>паперові</a:t>
            </a:r>
            <a:r>
              <a:rPr lang="ru-RU" dirty="0" smtClean="0"/>
              <a:t> </a:t>
            </a:r>
            <a:r>
              <a:rPr lang="ru-RU" dirty="0" err="1" smtClean="0"/>
              <a:t>пакети</a:t>
            </a:r>
            <a:r>
              <a:rPr lang="ru-RU" dirty="0" smtClean="0"/>
              <a:t>. </a:t>
            </a:r>
            <a:r>
              <a:rPr lang="ru-RU" dirty="0" err="1" smtClean="0"/>
              <a:t>Робила</a:t>
            </a:r>
            <a:r>
              <a:rPr lang="ru-RU" dirty="0" smtClean="0"/>
              <a:t> </a:t>
            </a:r>
            <a:r>
              <a:rPr lang="ru-RU" dirty="0" err="1" smtClean="0"/>
              <a:t>позначку</a:t>
            </a:r>
            <a:r>
              <a:rPr lang="ru-RU" dirty="0" smtClean="0"/>
              <a:t> про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збору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ймовірні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 У </a:t>
            </a:r>
            <a:r>
              <a:rPr lang="ru-RU" dirty="0" err="1" smtClean="0"/>
              <a:t>кімнатних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на </a:t>
            </a:r>
            <a:r>
              <a:rPr lang="ru-RU" dirty="0" err="1" smtClean="0"/>
              <a:t>склі</a:t>
            </a:r>
            <a:r>
              <a:rPr lang="ru-RU" dirty="0" smtClean="0"/>
              <a:t> (</a:t>
            </a:r>
            <a:r>
              <a:rPr lang="ru-RU" dirty="0" err="1" smtClean="0"/>
              <a:t>предметні</a:t>
            </a:r>
            <a:r>
              <a:rPr lang="ru-RU" dirty="0" smtClean="0"/>
              <a:t> стекла для </a:t>
            </a:r>
            <a:r>
              <a:rPr lang="ru-RU" dirty="0" err="1" smtClean="0"/>
              <a:t>мікроскопа</a:t>
            </a:r>
            <a:r>
              <a:rPr lang="ru-RU" dirty="0" smtClean="0"/>
              <a:t>) </a:t>
            </a:r>
            <a:r>
              <a:rPr lang="ru-RU" dirty="0" err="1" smtClean="0"/>
              <a:t>невелику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пилку </a:t>
            </a:r>
            <a:r>
              <a:rPr lang="ru-RU" dirty="0" err="1" smtClean="0"/>
              <a:t>змішувала</a:t>
            </a:r>
            <a:r>
              <a:rPr lang="ru-RU" dirty="0" smtClean="0"/>
              <a:t> </a:t>
            </a:r>
            <a:r>
              <a:rPr lang="ru-RU" dirty="0" err="1" smtClean="0"/>
              <a:t>загостреною</a:t>
            </a:r>
            <a:r>
              <a:rPr lang="ru-RU" dirty="0" smtClean="0"/>
              <a:t> </a:t>
            </a:r>
            <a:r>
              <a:rPr lang="ru-RU" dirty="0" err="1" smtClean="0"/>
              <a:t>паличкою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реактивом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Люголя</a:t>
            </a:r>
            <a:r>
              <a:rPr lang="ru-RU" dirty="0" smtClean="0"/>
              <a:t>(</a:t>
            </a:r>
            <a:r>
              <a:rPr lang="ru-RU" dirty="0" err="1" smtClean="0"/>
              <a:t>рідина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гліцерин</a:t>
            </a:r>
            <a:r>
              <a:rPr lang="ru-RU" dirty="0" smtClean="0"/>
              <a:t> та </a:t>
            </a:r>
            <a:r>
              <a:rPr lang="ru-RU" dirty="0" err="1" smtClean="0"/>
              <a:t>сполуки</a:t>
            </a:r>
            <a:r>
              <a:rPr lang="ru-RU" dirty="0" smtClean="0"/>
              <a:t> йоду). Через </a:t>
            </a:r>
            <a:r>
              <a:rPr lang="ru-RU" dirty="0" err="1" smtClean="0"/>
              <a:t>п’ять</a:t>
            </a:r>
            <a:r>
              <a:rPr lang="ru-RU" dirty="0" smtClean="0"/>
              <a:t>  </a:t>
            </a:r>
            <a:r>
              <a:rPr lang="ru-RU" dirty="0" err="1" smtClean="0"/>
              <a:t>хвилин</a:t>
            </a:r>
            <a:r>
              <a:rPr lang="ru-RU" dirty="0" smtClean="0"/>
              <a:t>  </a:t>
            </a:r>
            <a:r>
              <a:rPr lang="ru-RU" dirty="0" err="1" smtClean="0"/>
              <a:t>перевіряла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світловим</a:t>
            </a:r>
            <a:r>
              <a:rPr lang="ru-RU" dirty="0" smtClean="0"/>
              <a:t> </a:t>
            </a:r>
            <a:r>
              <a:rPr lang="ru-RU" dirty="0" err="1" smtClean="0"/>
              <a:t>мікроскопом</a:t>
            </a:r>
            <a:r>
              <a:rPr lang="ru-RU" dirty="0" smtClean="0"/>
              <a:t> пилок  </a:t>
            </a:r>
            <a:r>
              <a:rPr lang="ru-RU" dirty="0" err="1" smtClean="0"/>
              <a:t>заповнений</a:t>
            </a:r>
            <a:r>
              <a:rPr lang="ru-RU" dirty="0" smtClean="0"/>
              <a:t> </a:t>
            </a:r>
            <a:r>
              <a:rPr lang="ru-RU" dirty="0" err="1" smtClean="0"/>
              <a:t>крохмалем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    </a:t>
            </a:r>
          </a:p>
          <a:p>
            <a:endParaRPr lang="ru-RU" dirty="0"/>
          </a:p>
        </p:txBody>
      </p:sp>
      <p:pic>
        <p:nvPicPr>
          <p:cNvPr id="9" name="Рисунок 8" descr="341.jpg"/>
          <p:cNvPicPr>
            <a:picLocks noChangeAspect="1"/>
          </p:cNvPicPr>
          <p:nvPr/>
        </p:nvPicPr>
        <p:blipFill>
          <a:blip r:embed="rId3" cstate="print"/>
          <a:srcRect l="4951" t="9386" r="11141"/>
          <a:stretch>
            <a:fillRect/>
          </a:stretch>
        </p:blipFill>
        <p:spPr>
          <a:xfrm>
            <a:off x="372141" y="4253024"/>
            <a:ext cx="2158407" cy="2105247"/>
          </a:xfrm>
          <a:prstGeom prst="rect">
            <a:avLst/>
          </a:prstGeom>
        </p:spPr>
      </p:pic>
      <p:pic>
        <p:nvPicPr>
          <p:cNvPr id="10" name="Рисунок 9" descr="343.jpg"/>
          <p:cNvPicPr>
            <a:picLocks noChangeAspect="1"/>
          </p:cNvPicPr>
          <p:nvPr/>
        </p:nvPicPr>
        <p:blipFill>
          <a:blip r:embed="rId4" cstate="print"/>
          <a:srcRect r="14466" b="32248"/>
          <a:stretch>
            <a:fillRect/>
          </a:stretch>
        </p:blipFill>
        <p:spPr>
          <a:xfrm>
            <a:off x="2623897" y="4274289"/>
            <a:ext cx="2086326" cy="2094613"/>
          </a:xfrm>
          <a:prstGeom prst="rect">
            <a:avLst/>
          </a:prstGeom>
        </p:spPr>
      </p:pic>
      <p:pic>
        <p:nvPicPr>
          <p:cNvPr id="11" name="Рисунок 10" descr="345.jpg"/>
          <p:cNvPicPr>
            <a:picLocks noChangeAspect="1"/>
          </p:cNvPicPr>
          <p:nvPr/>
        </p:nvPicPr>
        <p:blipFill>
          <a:blip r:embed="rId5" cstate="print"/>
          <a:srcRect r="10119"/>
          <a:stretch>
            <a:fillRect/>
          </a:stretch>
        </p:blipFill>
        <p:spPr>
          <a:xfrm>
            <a:off x="4792941" y="4253024"/>
            <a:ext cx="2086325" cy="2137142"/>
          </a:xfrm>
          <a:prstGeom prst="rect">
            <a:avLst/>
          </a:prstGeom>
        </p:spPr>
      </p:pic>
      <p:pic>
        <p:nvPicPr>
          <p:cNvPr id="12" name="Рисунок 11" descr="365.jpg"/>
          <p:cNvPicPr>
            <a:picLocks noChangeAspect="1"/>
          </p:cNvPicPr>
          <p:nvPr/>
        </p:nvPicPr>
        <p:blipFill>
          <a:blip r:embed="rId6" cstate="print"/>
          <a:srcRect l="13293" t="19225" b="19225"/>
          <a:stretch>
            <a:fillRect/>
          </a:stretch>
        </p:blipFill>
        <p:spPr>
          <a:xfrm>
            <a:off x="6996221" y="4231758"/>
            <a:ext cx="2222205" cy="2126511"/>
          </a:xfrm>
          <a:prstGeom prst="rect">
            <a:avLst/>
          </a:prstGeom>
        </p:spPr>
      </p:pic>
      <p:pic>
        <p:nvPicPr>
          <p:cNvPr id="15" name="Рисунок 14" descr="389.jpg"/>
          <p:cNvPicPr>
            <a:picLocks noChangeAspect="1"/>
          </p:cNvPicPr>
          <p:nvPr/>
        </p:nvPicPr>
        <p:blipFill>
          <a:blip r:embed="rId7" cstate="print"/>
          <a:srcRect l="16605" t="13953" b="30543"/>
          <a:stretch>
            <a:fillRect/>
          </a:stretch>
        </p:blipFill>
        <p:spPr>
          <a:xfrm>
            <a:off x="9314121" y="4242391"/>
            <a:ext cx="2509283" cy="2147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56884" y="1028012"/>
          <a:ext cx="7722781" cy="2512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74"/>
                <a:gridCol w="1796902"/>
                <a:gridCol w="1045536"/>
                <a:gridCol w="956930"/>
                <a:gridCol w="584791"/>
                <a:gridCol w="882502"/>
                <a:gridCol w="584791"/>
                <a:gridCol w="935665"/>
                <a:gridCol w="584790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2"/>
                          </a:solidFill>
                        </a:rPr>
                        <a:t>Ділянка № 1.  Територія</a:t>
                      </a:r>
                      <a:r>
                        <a:rPr lang="uk-UA" baseline="0" dirty="0" smtClean="0">
                          <a:solidFill>
                            <a:schemeClr val="tx2"/>
                          </a:solidFill>
                        </a:rPr>
                        <a:t> центральної прохідної трубного заводу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172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раслини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пилкових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зерен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Зафарбовування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Нефарбовані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9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Інтенсивне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Слабке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Кількісь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1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Кількісь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Кількісь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2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Береза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бородавчаста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45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Верба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козяча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lang="ru-RU" sz="14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4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8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Кульбаба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звичайна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0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Абрикоса 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звичайна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lang="ru-RU" sz="14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lang="ru-RU" sz="14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81694" y="3934243"/>
          <a:ext cx="7722781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74"/>
                <a:gridCol w="1796902"/>
                <a:gridCol w="1045536"/>
                <a:gridCol w="956930"/>
                <a:gridCol w="584791"/>
                <a:gridCol w="882502"/>
                <a:gridCol w="584791"/>
                <a:gridCol w="935665"/>
                <a:gridCol w="584790"/>
              </a:tblGrid>
              <a:tr h="370840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chemeClr val="tx2"/>
                          </a:solidFill>
                        </a:rPr>
                        <a:t>Ділянка № 2. </a:t>
                      </a:r>
                      <a:r>
                        <a:rPr lang="uk-UA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Територія парку «Металург» </a:t>
                      </a:r>
                      <a:endParaRPr lang="ru-RU" sz="18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172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раслини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пилкових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зерен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Зафарбовування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Нефарбовані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9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Інтенсивне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Слабке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Кількісь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1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Кількісь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Кількісь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37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Береза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бородавчаста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45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Верба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козяча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4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ru-RU" sz="14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8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Кульбаба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звичайна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0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Абрикоса 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звичайна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lang="ru-RU" sz="1400" b="1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18.2</a:t>
                      </a:r>
                      <a:endParaRPr lang="ru-RU" sz="14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56882" y="362633"/>
            <a:ext cx="7861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Морфологія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зерна пилка за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інтенсивністю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фарбування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2259" y="4508230"/>
            <a:ext cx="1132013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Фертильними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рахувала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пилкові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зерна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пофарбовані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темно-фіолетовий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інтенсивне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зафарбовування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lnSpc>
                <a:spcPct val="150000"/>
              </a:lnSpc>
            </a:pP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стерильними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нежиттєздатними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зерна пилку,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зафарбовані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слабко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нерівномірно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плямами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деформовані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сплющені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дрібніші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розмірах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/>
              <a:t>овністю</a:t>
            </a:r>
            <a:r>
              <a:rPr lang="ru-RU" dirty="0" smtClean="0"/>
              <a:t> </a:t>
            </a:r>
            <a:r>
              <a:rPr lang="ru-RU" dirty="0" err="1" smtClean="0"/>
              <a:t>нефарбовані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50976" y="1676596"/>
          <a:ext cx="7069470" cy="2184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7"/>
                <a:gridCol w="1945757"/>
                <a:gridCol w="1169581"/>
                <a:gridCol w="1137684"/>
                <a:gridCol w="1286540"/>
                <a:gridCol w="1084521"/>
              </a:tblGrid>
              <a:tr h="370840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раслини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Ділянка 1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Ділянка 2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Фертильні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Стерильні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Фертильні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Стерильні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Береза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бородавчаста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Верба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козяча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  <a:endParaRPr lang="ru-RU" sz="14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Кульбаба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звичайна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Абрикоса 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звичайна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33,4</a:t>
                      </a:r>
                      <a:endParaRPr lang="ru-RU" sz="14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69312" y="680484"/>
            <a:ext cx="8941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Порівняння фертильності пилку рослин до стерильності (%)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883144" y="861238"/>
          <a:ext cx="8600559" cy="5667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42930" y="276447"/>
            <a:ext cx="560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Фертильність пилкового </a:t>
            </a:r>
            <a:r>
              <a:rPr lang="uk-UA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зарна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(%)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883144" y="861238"/>
          <a:ext cx="8600559" cy="5667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42930" y="276447"/>
            <a:ext cx="560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Стерильність пилкового </a:t>
            </a:r>
            <a:r>
              <a:rPr lang="uk-UA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зарна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(%)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03100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3365_TF03031002_TF03031002.potx" id="{B37DE52E-BB74-47B4-A26A-EACB9BE9CDE9}" vid="{5EB45FF9-A214-4937-A534-89A8ED04E80B}"/>
    </a:ext>
  </a:extLst>
</a:theme>
</file>

<file path=ppt/theme/theme2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tf03031002</Template>
  <TotalTime>683</TotalTime>
  <Words>848</Words>
  <Application>Microsoft Office PowerPoint</Application>
  <PresentationFormat>Произвольный</PresentationFormat>
  <Paragraphs>189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tf03031002</vt:lpstr>
      <vt:lpstr>Біоіндикація забруднення атмосферного повітря  за якістю пилка рослин</vt:lpstr>
      <vt:lpstr>Слайд 2</vt:lpstr>
      <vt:lpstr>Мета дослідження:</vt:lpstr>
      <vt:lpstr>Слайд 4</vt:lpstr>
      <vt:lpstr>Опис методики проведення дослідження</vt:lpstr>
      <vt:lpstr>Слайд 6</vt:lpstr>
      <vt:lpstr>Слайд 7</vt:lpstr>
      <vt:lpstr>Слайд 8</vt:lpstr>
      <vt:lpstr>Слайд 9</vt:lpstr>
      <vt:lpstr>Висновки дослідження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пк</dc:creator>
  <cp:lastModifiedBy>пк</cp:lastModifiedBy>
  <cp:revision>84</cp:revision>
  <dcterms:created xsi:type="dcterms:W3CDTF">2020-04-24T16:50:22Z</dcterms:created>
  <dcterms:modified xsi:type="dcterms:W3CDTF">2020-04-26T15:57:00Z</dcterms:modified>
</cp:coreProperties>
</file>