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8" r:id="rId3"/>
    <p:sldId id="257" r:id="rId4"/>
    <p:sldId id="266" r:id="rId5"/>
    <p:sldId id="267" r:id="rId6"/>
    <p:sldId id="260" r:id="rId7"/>
    <p:sldId id="259" r:id="rId8"/>
    <p:sldId id="265" r:id="rId9"/>
    <p:sldId id="264" r:id="rId10"/>
    <p:sldId id="261" r:id="rId11"/>
    <p:sldId id="273" r:id="rId12"/>
    <p:sldId id="271" r:id="rId13"/>
    <p:sldId id="263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FF47"/>
    <a:srgbClr val="E25600"/>
    <a:srgbClr val="EE6600"/>
    <a:srgbClr val="276EFD"/>
    <a:srgbClr val="2597FF"/>
    <a:srgbClr val="6C0A00"/>
    <a:srgbClr val="5C2E00"/>
    <a:srgbClr val="D68B1C"/>
    <a:srgbClr val="552579"/>
    <a:srgbClr val="FF9E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70" d="100"/>
          <a:sy n="70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_____Microsoft_Excel1.xlsx"/><Relationship Id="rId1" Type="http://schemas.openxmlformats.org/officeDocument/2006/relationships/image" Target="../media/image21.png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blipFill>
          <a:blip xmlns:r="http://schemas.openxmlformats.org/officeDocument/2006/relationships" r:embed="rId1"/>
          <a:stretch>
            <a:fillRect/>
          </a:stretch>
        </a:blipFill>
        <a:ln w="25400">
          <a:noFill/>
        </a:ln>
        <a:effectLst/>
        <a:sp3d/>
      </c:spPr>
    </c:sideWall>
    <c:backWall>
      <c:thickness val="0"/>
      <c:spPr>
        <a:blipFill>
          <a:blip xmlns:r="http://schemas.openxmlformats.org/officeDocument/2006/relationships" r:embed="rId1"/>
          <a:stretch>
            <a:fillRect/>
          </a:stretch>
        </a:blipFill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Скиди Каховської ГЕС, м3/сек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Норма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500</c:v>
                </c:pt>
                <c:pt idx="1">
                  <c:v>511</c:v>
                </c:pt>
                <c:pt idx="2">
                  <c:v>408</c:v>
                </c:pt>
                <c:pt idx="3">
                  <c:v>1350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60-4422-9E14-CDAE1B1A9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126315520"/>
        <c:axId val="149640320"/>
        <c:axId val="0"/>
      </c:bar3DChart>
      <c:catAx>
        <c:axId val="12631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640320"/>
        <c:crosses val="autoZero"/>
        <c:auto val="1"/>
        <c:lblAlgn val="ctr"/>
        <c:lblOffset val="100"/>
        <c:noMultiLvlLbl val="0"/>
      </c:catAx>
      <c:valAx>
        <c:axId val="14964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631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5440E-7F33-4451-8736-6A95C5A2013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8FDD6-6FCC-436C-AE02-D0EA391D4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273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8FDD6-6FCC-436C-AE02-D0EA391D4E3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748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9786" y="4650640"/>
            <a:ext cx="7787954" cy="610820"/>
          </a:xfrm>
          <a:effectLst>
            <a:outerShdw blurRad="50800" dist="38100" dir="2700000" algn="ctr" rotWithShape="0">
              <a:schemeClr val="tx1">
                <a:alpha val="74000"/>
              </a:scheme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9FFF4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9786" y="5261460"/>
            <a:ext cx="7787954" cy="6108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138424"/>
            <a:ext cx="8229600" cy="610820"/>
          </a:xfrm>
          <a:effectLst>
            <a:outerShdw blurRad="50800" dist="38100" dir="2700000" algn="ctr" rotWithShape="0">
              <a:schemeClr val="tx1">
                <a:alpha val="84000"/>
              </a:scheme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92D05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749245"/>
            <a:ext cx="8229600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899" y="527605"/>
            <a:ext cx="6566314" cy="763525"/>
          </a:xfrm>
          <a:effectLst>
            <a:outerShdw blurRad="38100" dist="50800" dir="2700000" algn="ctr" rotWithShape="0">
              <a:schemeClr val="tx1">
                <a:alpha val="78000"/>
              </a:scheme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92D05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1291130"/>
            <a:ext cx="6566314" cy="442844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1064360"/>
            <a:ext cx="8093365" cy="532180"/>
          </a:xfrm>
          <a:effectLst>
            <a:outerShdw blurRad="38100" dist="38100" dir="2700000" algn="ctr" rotWithShape="0">
              <a:schemeClr val="tx1">
                <a:alpha val="79000"/>
              </a:scheme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92D05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70" y="1596539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70" y="2226401"/>
            <a:ext cx="4040188" cy="3798584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596539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226401"/>
            <a:ext cx="4041775" cy="3798584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1231" y="3581705"/>
            <a:ext cx="7787954" cy="1527050"/>
          </a:xfrm>
        </p:spPr>
        <p:txBody>
          <a:bodyPr>
            <a:noAutofit/>
          </a:bodyPr>
          <a:lstStyle/>
          <a:p>
            <a:r>
              <a:rPr lang="uk-UA" dirty="0"/>
              <a:t>Біоіндикація Станіславського мілководдя за станом біоценозу </a:t>
            </a:r>
            <a:r>
              <a:rPr lang="en-US" i="1" dirty="0"/>
              <a:t>Pontogammarus maeoticus</a:t>
            </a:r>
            <a:r>
              <a:rPr lang="en-US" dirty="0"/>
              <a:t> </a:t>
            </a:r>
            <a:r>
              <a:rPr lang="uk-UA" dirty="0"/>
              <a:t>у зв’язку із скороченням стоку Дніпра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1231" y="5414165"/>
            <a:ext cx="8246070" cy="763525"/>
          </a:xfrm>
        </p:spPr>
        <p:txBody>
          <a:bodyPr>
            <a:noAutofit/>
          </a:bodyPr>
          <a:lstStyle/>
          <a:p>
            <a:r>
              <a:rPr lang="uk-UA" sz="2400" dirty="0"/>
              <a:t>Виконала: учениця 8 класу Грудко Анна</a:t>
            </a:r>
          </a:p>
          <a:p>
            <a:r>
              <a:rPr lang="uk-UA" sz="2400" dirty="0"/>
              <a:t>Керівник: </a:t>
            </a:r>
            <a:r>
              <a:rPr lang="uk-UA" sz="2400" dirty="0" err="1"/>
              <a:t>Борткевич</a:t>
            </a:r>
            <a:r>
              <a:rPr lang="uk-UA" sz="2400" dirty="0"/>
              <a:t> Лариса Вікторівна, </a:t>
            </a:r>
            <a:r>
              <a:rPr lang="uk-UA" sz="2400" dirty="0" err="1"/>
              <a:t>к.б.н</a:t>
            </a:r>
            <a:r>
              <a:rPr lang="uk-UA" sz="2400" dirty="0"/>
              <a:t>., </a:t>
            </a:r>
            <a:r>
              <a:rPr lang="uk-UA" sz="2400" dirty="0" err="1" smtClean="0"/>
              <a:t>д</a:t>
            </a:r>
            <a:r>
              <a:rPr lang="uk-UA" sz="2400" dirty="0" err="1"/>
              <a:t>ХЦДЮТ</a:t>
            </a:r>
            <a:endParaRPr lang="ru-RU" sz="2400" dirty="0"/>
          </a:p>
          <a:p>
            <a:r>
              <a:rPr lang="uk-UA" sz="2400" dirty="0" err="1" smtClean="0"/>
              <a:t>оцент</a:t>
            </a:r>
            <a:r>
              <a:rPr lang="uk-UA" sz="2400" dirty="0"/>
              <a:t>, керівник секції «Біологія та зоотехнія» МАН, </a:t>
            </a:r>
            <a:endParaRPr lang="ru-RU" sz="2400" dirty="0"/>
          </a:p>
        </p:txBody>
      </p:sp>
      <p:pic>
        <p:nvPicPr>
          <p:cNvPr id="5" name="Picture 6" descr="BOLD Systems: Taxonomy Browser - Gammarus wilkitzkii {species}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280" y="0"/>
            <a:ext cx="2128720" cy="141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665" y="1749245"/>
            <a:ext cx="5161983" cy="387148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55" y="1241708"/>
            <a:ext cx="3664921" cy="488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0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Актуальність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err="1"/>
              <a:t>Дніпровсько</a:t>
            </a:r>
            <a:r>
              <a:rPr lang="uk-UA" dirty="0"/>
              <a:t>-Бузький лиман є найбільшим в Україні за площею – 950 км</a:t>
            </a:r>
            <a:r>
              <a:rPr lang="uk-UA" baseline="30000" dirty="0"/>
              <a:t>2</a:t>
            </a:r>
            <a:r>
              <a:rPr lang="uk-UA" dirty="0"/>
              <a:t>. </a:t>
            </a:r>
          </a:p>
          <a:p>
            <a:pPr marL="0" indent="0">
              <a:buNone/>
            </a:pPr>
            <a:r>
              <a:rPr lang="uk-UA" dirty="0"/>
              <a:t>Поверхневий стік у лиман складається зі стоку таких річок, як: </a:t>
            </a:r>
            <a:r>
              <a:rPr lang="uk-UA" dirty="0" smtClean="0"/>
              <a:t> </a:t>
            </a:r>
            <a:r>
              <a:rPr lang="uk-UA" dirty="0"/>
              <a:t>Дніпро – 93,5%, </a:t>
            </a:r>
            <a:r>
              <a:rPr lang="uk-UA" dirty="0" err="1"/>
              <a:t>Південий</a:t>
            </a:r>
            <a:r>
              <a:rPr lang="uk-UA" dirty="0"/>
              <a:t> Буг – 5,7%, Інгул – 0,5%, Інгулець – 0,3%. 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Антропогенний </a:t>
            </a:r>
            <a:r>
              <a:rPr lang="uk-UA" dirty="0"/>
              <a:t>тиск на екосистеми зумовили необхідність </a:t>
            </a:r>
            <a:r>
              <a:rPr lang="uk-UA" dirty="0" err="1"/>
              <a:t>біоіндикації</a:t>
            </a:r>
            <a:r>
              <a:rPr lang="uk-UA" dirty="0"/>
              <a:t> </a:t>
            </a:r>
            <a:r>
              <a:rPr lang="uk-UA" dirty="0" err="1"/>
              <a:t>Дніпровсько</a:t>
            </a:r>
            <a:r>
              <a:rPr lang="uk-UA" dirty="0"/>
              <a:t>-Бузького лиману, у тому числі за станом біоценозу амфіпод у прибережній зоні. </a:t>
            </a:r>
            <a:endParaRPr lang="ru-RU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Ареалом </a:t>
            </a:r>
            <a:r>
              <a:rPr lang="uk-UA" dirty="0"/>
              <a:t>помешкання </a:t>
            </a:r>
            <a:r>
              <a:rPr lang="en-US" i="1" dirty="0"/>
              <a:t>P</a:t>
            </a:r>
            <a:r>
              <a:rPr lang="uk-UA" i="1" dirty="0"/>
              <a:t>.</a:t>
            </a:r>
            <a:r>
              <a:rPr lang="en-US" i="1" dirty="0"/>
              <a:t>maeoticus</a:t>
            </a:r>
            <a:r>
              <a:rPr lang="en-US" dirty="0"/>
              <a:t> </a:t>
            </a:r>
            <a:r>
              <a:rPr lang="uk-UA" dirty="0"/>
              <a:t>в </a:t>
            </a:r>
            <a:r>
              <a:rPr lang="uk-UA" dirty="0" err="1"/>
              <a:t>Дніпровсько</a:t>
            </a:r>
            <a:r>
              <a:rPr lang="uk-UA" dirty="0"/>
              <a:t>-Бузькому лимані є прибережні піски по периметру всієї водойми. Літній біотоп обмежений глибиною 0,5-1,0 м. В осінньо-зимовий період вид переміщується на глибину понад 3,0 м.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617" y="1291130"/>
            <a:ext cx="8229600" cy="6108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Станіславське мілководдя біля села Софіївка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207360"/>
            <a:ext cx="4317384" cy="32380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312359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51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260" y="1291130"/>
            <a:ext cx="8828749" cy="76352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Станіславське мілководдя біля </a:t>
            </a:r>
            <a:br>
              <a:rPr lang="uk-UA" dirty="0" smtClean="0"/>
            </a:br>
            <a:r>
              <a:rPr lang="uk-UA" dirty="0" smtClean="0"/>
              <a:t>села Олександрівка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020" y="3123590"/>
            <a:ext cx="4510954" cy="33832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55" y="2207360"/>
            <a:ext cx="4317796" cy="323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0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Мета та Завдання дослідження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65195" y="1291130"/>
            <a:ext cx="6566314" cy="3054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000" dirty="0"/>
              <a:t>Метою дослідження було встановлення екологічного стану Станіславського мілководдя за </a:t>
            </a:r>
            <a:r>
              <a:rPr lang="uk-UA" sz="2000" dirty="0" err="1"/>
              <a:t>біоіндикатором</a:t>
            </a:r>
            <a:r>
              <a:rPr lang="uk-UA" sz="2000" dirty="0"/>
              <a:t> </a:t>
            </a:r>
            <a:r>
              <a:rPr lang="en-US" sz="2000" i="1" dirty="0"/>
              <a:t>Pontogammarus maeoticus</a:t>
            </a:r>
            <a:r>
              <a:rPr lang="uk-UA" sz="2000" dirty="0"/>
              <a:t> у зв’язку зі скороченням стоку Дніпра.</a:t>
            </a:r>
          </a:p>
          <a:p>
            <a:pPr marL="0" indent="0">
              <a:buNone/>
            </a:pPr>
            <a:r>
              <a:rPr lang="uk-UA" sz="2000" dirty="0"/>
              <a:t>Для досягнення поставленої мети були поставленні наступні завдання:</a:t>
            </a:r>
          </a:p>
          <a:p>
            <a:pPr>
              <a:buAutoNum type="arabicPeriod"/>
            </a:pPr>
            <a:r>
              <a:rPr lang="uk-UA" sz="2000" dirty="0"/>
              <a:t>Ознайомитись з біологією та біоценозом </a:t>
            </a:r>
            <a:r>
              <a:rPr lang="en-US" sz="2000" i="1" dirty="0"/>
              <a:t>P</a:t>
            </a:r>
            <a:r>
              <a:rPr lang="uk-UA" sz="2000" i="1" dirty="0"/>
              <a:t>.</a:t>
            </a:r>
            <a:r>
              <a:rPr lang="en-US" sz="2000" i="1" dirty="0"/>
              <a:t>maeoticus </a:t>
            </a:r>
            <a:r>
              <a:rPr lang="uk-UA" sz="2000" dirty="0"/>
              <a:t>у Станіславському прибережжі.</a:t>
            </a:r>
          </a:p>
          <a:p>
            <a:pPr>
              <a:buAutoNum type="arabicPeriod"/>
            </a:pPr>
            <a:r>
              <a:rPr lang="uk-UA" sz="2000" dirty="0"/>
              <a:t> Провести оцінку екосистеми за біоценозом </a:t>
            </a:r>
            <a:r>
              <a:rPr lang="en-US" sz="2000" i="1" dirty="0"/>
              <a:t>P</a:t>
            </a:r>
            <a:r>
              <a:rPr lang="uk-UA" sz="2000" i="1" dirty="0"/>
              <a:t>.</a:t>
            </a:r>
            <a:r>
              <a:rPr lang="en-US" sz="2000" i="1" dirty="0"/>
              <a:t>maeoticus</a:t>
            </a:r>
            <a:r>
              <a:rPr lang="en-US" sz="2000" dirty="0"/>
              <a:t> </a:t>
            </a:r>
            <a:endParaRPr lang="uk-UA" sz="2000" dirty="0"/>
          </a:p>
          <a:p>
            <a:pPr>
              <a:buFont typeface="Wingdings 2" charset="2"/>
              <a:buAutoNum type="arabicPeriod"/>
            </a:pPr>
            <a:r>
              <a:rPr lang="uk-UA" sz="2000" dirty="0"/>
              <a:t>Визначити екологічний стан </a:t>
            </a:r>
            <a:r>
              <a:rPr lang="uk-UA" sz="2000" dirty="0" err="1"/>
              <a:t>Дніпровсько</a:t>
            </a:r>
            <a:r>
              <a:rPr lang="uk-UA" sz="2000" dirty="0"/>
              <a:t>-Бузького лиману за популяцією </a:t>
            </a:r>
            <a:r>
              <a:rPr lang="en-US" sz="2000" i="1" dirty="0"/>
              <a:t>P</a:t>
            </a:r>
            <a:r>
              <a:rPr lang="uk-UA" sz="2000" i="1" dirty="0"/>
              <a:t>.</a:t>
            </a:r>
            <a:r>
              <a:rPr lang="en-US" sz="2000" i="1" dirty="0"/>
              <a:t>maeoticus</a:t>
            </a:r>
            <a:r>
              <a:rPr lang="uk-UA" sz="2000" i="1" dirty="0"/>
              <a:t>.</a:t>
            </a:r>
            <a:r>
              <a:rPr lang="ru-RU" sz="2000" dirty="0"/>
              <a:t> </a:t>
            </a:r>
            <a:r>
              <a:rPr lang="uk-UA" sz="2000" dirty="0"/>
              <a:t>під впливом скорочення стоку Дніпра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16722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59785" y="77373"/>
            <a:ext cx="6566314" cy="805179"/>
          </a:xfrm>
        </p:spPr>
        <p:txBody>
          <a:bodyPr>
            <a:normAutofit/>
          </a:bodyPr>
          <a:lstStyle/>
          <a:p>
            <a:r>
              <a:rPr lang="en-US" i="1" dirty="0" smtClean="0"/>
              <a:t>Pontogammarus maeoticus</a:t>
            </a:r>
            <a:r>
              <a:rPr lang="en-US" dirty="0" smtClean="0"/>
              <a:t> </a:t>
            </a:r>
            <a:r>
              <a:rPr lang="uk-UA" i="1" dirty="0"/>
              <a:t>(</a:t>
            </a:r>
            <a:r>
              <a:rPr lang="en-US" i="1" dirty="0"/>
              <a:t>Sow</a:t>
            </a:r>
            <a:r>
              <a:rPr lang="uk-UA" i="1" dirty="0"/>
              <a:t>.)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59785" y="823318"/>
            <a:ext cx="7940660" cy="21378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Амфіпода </a:t>
            </a:r>
            <a:r>
              <a:rPr lang="en-US" i="1" dirty="0"/>
              <a:t>Pontogammarus maeoticus</a:t>
            </a:r>
            <a:r>
              <a:rPr lang="en-US" dirty="0"/>
              <a:t> </a:t>
            </a:r>
            <a:r>
              <a:rPr lang="uk-UA" i="1" dirty="0"/>
              <a:t>(</a:t>
            </a:r>
            <a:r>
              <a:rPr lang="en-US" i="1" dirty="0"/>
              <a:t>Sow</a:t>
            </a:r>
            <a:r>
              <a:rPr lang="uk-UA" i="1" dirty="0"/>
              <a:t>.) </a:t>
            </a:r>
            <a:r>
              <a:rPr lang="uk-UA" dirty="0"/>
              <a:t>– </a:t>
            </a:r>
            <a:r>
              <a:rPr lang="uk-UA" dirty="0" err="1"/>
              <a:t>понто</a:t>
            </a:r>
            <a:r>
              <a:rPr lang="uk-UA" dirty="0"/>
              <a:t>-каспійський за походженням вид, реофільний, </a:t>
            </a:r>
            <a:r>
              <a:rPr lang="uk-UA" dirty="0" err="1"/>
              <a:t>стінооксібіонтний</a:t>
            </a:r>
            <a:r>
              <a:rPr lang="uk-UA" dirty="0"/>
              <a:t>, </a:t>
            </a:r>
            <a:r>
              <a:rPr lang="uk-UA" dirty="0" err="1"/>
              <a:t>еврітермний</a:t>
            </a:r>
            <a:r>
              <a:rPr lang="uk-UA" dirty="0"/>
              <a:t>, </a:t>
            </a:r>
            <a:r>
              <a:rPr lang="uk-UA" dirty="0" err="1"/>
              <a:t>мезогалінний</a:t>
            </a:r>
            <a:r>
              <a:rPr lang="uk-UA" dirty="0"/>
              <a:t>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53" y="2646470"/>
            <a:ext cx="3124247" cy="4165662"/>
          </a:xfrm>
          <a:prstGeom prst="rect">
            <a:avLst/>
          </a:prstGeom>
        </p:spPr>
      </p:pic>
      <p:sp>
        <p:nvSpPr>
          <p:cNvPr id="6" name="AutoShape 2" descr="BOLD Systems: Taxonomy Browser - Pontogammarus {genus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BOLD Systems: Taxonomy Browser - Pontogammarus {genus}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130" y="4908647"/>
            <a:ext cx="2757851" cy="184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370" y="2665475"/>
            <a:ext cx="5025721" cy="241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510" y="1138426"/>
            <a:ext cx="6566314" cy="6108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Відбір проб біля с Софіївка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75" y="1749245"/>
            <a:ext cx="2748688" cy="366491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55" y="2512770"/>
            <a:ext cx="2977747" cy="3970329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937" y="2512770"/>
            <a:ext cx="2873518" cy="397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9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Відбір проб біля села Олександрівка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55" y="2818180"/>
            <a:ext cx="2705823" cy="360776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556" y="1749244"/>
            <a:ext cx="3078298" cy="41043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033" y="2818180"/>
            <a:ext cx="2705824" cy="360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19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957317" y="250381"/>
            <a:ext cx="8093365" cy="532180"/>
          </a:xfrm>
          <a:prstGeom prst="rect">
            <a:avLst/>
          </a:prstGeom>
          <a:effectLst>
            <a:outerShdw blurRad="38100" dist="50800" dir="2700000" algn="ctr" rotWithShape="0">
              <a:schemeClr val="tx1">
                <a:alpha val="78000"/>
              </a:schemeClr>
            </a:outerShdw>
          </a:effectLst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Скиди Каховської ГЕС</a:t>
            </a:r>
            <a:endParaRPr lang="en-US" dirty="0"/>
          </a:p>
        </p:txBody>
      </p:sp>
      <p:pic>
        <p:nvPicPr>
          <p:cNvPr id="10" name="Picture 2" descr="https://uhe.gov.ua/sites/default/files/styles/560x560_max/public/2019-12/LGD_0247.JPG?itok=tcPMaQeL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00" y="907080"/>
            <a:ext cx="8280000" cy="59509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Объект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3722306"/>
              </p:ext>
            </p:extLst>
          </p:nvPr>
        </p:nvGraphicFramePr>
        <p:xfrm>
          <a:off x="957317" y="1443836"/>
          <a:ext cx="8093365" cy="502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84678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900" y="374900"/>
            <a:ext cx="7177136" cy="763525"/>
          </a:xfrm>
        </p:spPr>
        <p:txBody>
          <a:bodyPr>
            <a:normAutofit fontScale="90000"/>
          </a:bodyPr>
          <a:lstStyle/>
          <a:p>
            <a:r>
              <a:rPr lang="uk-UA" dirty="0"/>
              <a:t>Характеристика біоценозу </a:t>
            </a:r>
            <a:r>
              <a:rPr lang="en-US" i="1" dirty="0"/>
              <a:t>P</a:t>
            </a:r>
            <a:r>
              <a:rPr lang="ru-RU" i="1" dirty="0"/>
              <a:t>.</a:t>
            </a:r>
            <a:r>
              <a:rPr lang="en-US" i="1" dirty="0" smtClean="0"/>
              <a:t>maeoticus</a:t>
            </a:r>
            <a:r>
              <a:rPr lang="uk-UA" i="1" dirty="0" smtClean="0"/>
              <a:t> </a:t>
            </a:r>
            <a:r>
              <a:rPr lang="uk-UA" dirty="0" smtClean="0"/>
              <a:t>на </a:t>
            </a:r>
            <a:r>
              <a:rPr lang="uk-UA" dirty="0"/>
              <a:t>Станіславському мілководді</a:t>
            </a:r>
            <a:endParaRPr lang="en-US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8252648"/>
              </p:ext>
            </p:extLst>
          </p:nvPr>
        </p:nvGraphicFramePr>
        <p:xfrm>
          <a:off x="1212490" y="1291130"/>
          <a:ext cx="7635252" cy="290139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908813">
                  <a:extLst>
                    <a:ext uri="{9D8B030D-6E8A-4147-A177-3AD203B41FA5}">
                      <a16:colId xmlns:a16="http://schemas.microsoft.com/office/drawing/2014/main" xmlns="" val="2631427519"/>
                    </a:ext>
                  </a:extLst>
                </a:gridCol>
                <a:gridCol w="1908813">
                  <a:extLst>
                    <a:ext uri="{9D8B030D-6E8A-4147-A177-3AD203B41FA5}">
                      <a16:colId xmlns:a16="http://schemas.microsoft.com/office/drawing/2014/main" xmlns="" val="3399488401"/>
                    </a:ext>
                  </a:extLst>
                </a:gridCol>
                <a:gridCol w="1908813">
                  <a:extLst>
                    <a:ext uri="{9D8B030D-6E8A-4147-A177-3AD203B41FA5}">
                      <a16:colId xmlns:a16="http://schemas.microsoft.com/office/drawing/2014/main" xmlns="" val="784076926"/>
                    </a:ext>
                  </a:extLst>
                </a:gridCol>
                <a:gridCol w="1908813">
                  <a:extLst>
                    <a:ext uri="{9D8B030D-6E8A-4147-A177-3AD203B41FA5}">
                      <a16:colId xmlns:a16="http://schemas.microsoft.com/office/drawing/2014/main" xmlns="" val="3341928814"/>
                    </a:ext>
                  </a:extLst>
                </a:gridCol>
              </a:tblGrid>
              <a:tr h="87456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u="none" strike="noStrike" noProof="0" dirty="0" smtClean="0">
                          <a:effectLst/>
                        </a:rPr>
                        <a:t>Показники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u="none" strike="noStrike" noProof="0" dirty="0" smtClean="0">
                          <a:effectLst/>
                        </a:rPr>
                        <a:t>Мілководдя</a:t>
                      </a:r>
                    </a:p>
                    <a:p>
                      <a:pPr algn="ctr" fontAlgn="b"/>
                      <a:r>
                        <a:rPr lang="uk-UA" sz="1800" u="none" strike="noStrike" noProof="0" dirty="0" smtClean="0">
                          <a:effectLst/>
                        </a:rPr>
                        <a:t>біля с. Софіївка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u="none" strike="noStrike" noProof="0" dirty="0" smtClean="0">
                          <a:effectLst/>
                        </a:rPr>
                        <a:t>Мілководдя</a:t>
                      </a:r>
                    </a:p>
                    <a:p>
                      <a:pPr algn="ctr" fontAlgn="b"/>
                      <a:r>
                        <a:rPr lang="uk-UA" sz="1800" u="none" strike="noStrike" noProof="0" dirty="0" smtClean="0">
                          <a:effectLst/>
                        </a:rPr>
                        <a:t>біля </a:t>
                      </a:r>
                    </a:p>
                    <a:p>
                      <a:pPr algn="ctr" fontAlgn="b"/>
                      <a:r>
                        <a:rPr lang="uk-UA" sz="1800" u="none" strike="noStrike" noProof="0" dirty="0" smtClean="0">
                          <a:effectLst/>
                        </a:rPr>
                        <a:t>с. Олександрівка 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u="none" strike="noStrike" noProof="0" dirty="0" smtClean="0">
                          <a:effectLst/>
                        </a:rPr>
                        <a:t>70-ті рр. минулого століття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3722475710"/>
                  </a:ext>
                </a:extLst>
              </a:tr>
              <a:tr h="675611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u="none" strike="noStrike" noProof="0" dirty="0" smtClean="0">
                          <a:effectLst/>
                        </a:rPr>
                        <a:t>Чисельність, </a:t>
                      </a:r>
                      <a:r>
                        <a:rPr lang="uk-UA" sz="1800" u="none" strike="noStrike" noProof="0" dirty="0" err="1" smtClean="0">
                          <a:effectLst/>
                        </a:rPr>
                        <a:t>екз</a:t>
                      </a:r>
                      <a:r>
                        <a:rPr lang="uk-UA" sz="1800" u="none" strike="noStrike" noProof="0" dirty="0" smtClean="0">
                          <a:effectLst/>
                        </a:rPr>
                        <a:t>/м</a:t>
                      </a:r>
                      <a:r>
                        <a:rPr lang="uk-UA" sz="1800" u="none" strike="noStrike" baseline="30000" noProof="0" dirty="0" smtClean="0">
                          <a:effectLst/>
                        </a:rPr>
                        <a:t>2</a:t>
                      </a:r>
                      <a:endParaRPr lang="uk-UA" sz="1800" b="0" i="0" u="none" strike="noStrike" baseline="300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800" u="none" strike="noStrike" noProof="0" dirty="0" smtClean="0">
                          <a:effectLst/>
                        </a:rPr>
                        <a:t>4200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800" u="none" strike="noStrike" noProof="0" dirty="0" smtClean="0">
                          <a:effectLst/>
                        </a:rPr>
                        <a:t>14200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800" u="none" strike="noStrike" noProof="0" dirty="0" smtClean="0">
                          <a:effectLst/>
                        </a:rPr>
                        <a:t>55000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533313567"/>
                  </a:ext>
                </a:extLst>
              </a:tr>
              <a:tr h="675611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u="none" strike="noStrike" noProof="0" dirty="0" smtClean="0">
                          <a:effectLst/>
                        </a:rPr>
                        <a:t>Біомаса, г/м</a:t>
                      </a:r>
                      <a:r>
                        <a:rPr lang="uk-UA" sz="1800" u="none" strike="noStrike" baseline="30000" noProof="0" dirty="0" smtClean="0">
                          <a:effectLst/>
                        </a:rPr>
                        <a:t>2</a:t>
                      </a:r>
                      <a:endParaRPr lang="uk-UA" sz="1800" b="0" i="0" u="none" strike="noStrike" baseline="300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800" u="none" strike="noStrike" noProof="0" dirty="0" smtClean="0">
                          <a:effectLst/>
                        </a:rPr>
                        <a:t>56,8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800" u="none" strike="noStrike" noProof="0" dirty="0" smtClean="0">
                          <a:effectLst/>
                        </a:rPr>
                        <a:t>236,4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800" u="none" strike="noStrike" noProof="0" dirty="0" smtClean="0">
                          <a:effectLst/>
                        </a:rPr>
                        <a:t>469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53589071"/>
                  </a:ext>
                </a:extLst>
              </a:tr>
              <a:tr h="675611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u="none" strike="noStrike" noProof="0" dirty="0" smtClean="0">
                          <a:effectLst/>
                        </a:rPr>
                        <a:t>Розміри, мм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uk-UA" sz="1800" u="none" strike="noStrike" noProof="0" dirty="0" smtClean="0">
                          <a:effectLst/>
                        </a:rPr>
                        <a:t>8.0 - 12.0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u="none" strike="noStrike" noProof="0" dirty="0" smtClean="0">
                          <a:effectLst/>
                        </a:rPr>
                        <a:t>8.0-10.0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546861205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360" y="4277550"/>
            <a:ext cx="3440600" cy="25804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665" y="4273133"/>
            <a:ext cx="1935338" cy="2580450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544" y="4273133"/>
            <a:ext cx="1988111" cy="258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82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863" y="1138425"/>
            <a:ext cx="6566314" cy="76352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Зважування та вимірювання у лабораторних умовах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878" y="2207360"/>
            <a:ext cx="2824171" cy="38176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53" y="2512770"/>
            <a:ext cx="2863219" cy="38176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137" y="2512769"/>
            <a:ext cx="2863219" cy="381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Висновки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Мінімально-нормативним діапазоном попуски води на Каховській ГЕС у 2019р. скоротилися у 3,3 рази.</a:t>
            </a:r>
            <a:endParaRPr lang="ru-RU" dirty="0"/>
          </a:p>
          <a:p>
            <a:r>
              <a:rPr lang="uk-UA" dirty="0"/>
              <a:t>Застійні явища на Станіславському мілководді та підвищення мінералізації води у порівнянні з 70-ми рр. минулого століття є причиною зменшення біоценозу </a:t>
            </a:r>
            <a:r>
              <a:rPr lang="en-US" i="1" dirty="0"/>
              <a:t>P</a:t>
            </a:r>
            <a:r>
              <a:rPr lang="uk-UA" i="1" dirty="0"/>
              <a:t>.</a:t>
            </a:r>
            <a:r>
              <a:rPr lang="en-US" i="1" dirty="0"/>
              <a:t>maeoticus</a:t>
            </a:r>
            <a:r>
              <a:rPr lang="en-US" dirty="0"/>
              <a:t> </a:t>
            </a:r>
            <a:r>
              <a:rPr lang="uk-UA" dirty="0"/>
              <a:t>за чисельністю у 3,9 – </a:t>
            </a:r>
            <a:r>
              <a:rPr lang="uk-UA" dirty="0" smtClean="0"/>
              <a:t>13,1 </a:t>
            </a:r>
            <a:r>
              <a:rPr lang="uk-UA" dirty="0"/>
              <a:t>разів, за біомасою у 2,0 – 8,3 рази.</a:t>
            </a:r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84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Список </a:t>
            </a:r>
            <a:r>
              <a:rPr lang="ru-RU" dirty="0" err="1"/>
              <a:t>використаної</a:t>
            </a:r>
            <a:r>
              <a:rPr lang="ru-RU" dirty="0"/>
              <a:t> </a:t>
            </a:r>
            <a:r>
              <a:rPr lang="ru-RU" dirty="0" err="1"/>
              <a:t>літератури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.	</a:t>
            </a:r>
            <a:r>
              <a:rPr lang="ru-RU" dirty="0" err="1"/>
              <a:t>Гильман</a:t>
            </a:r>
            <a:r>
              <a:rPr lang="ru-RU" dirty="0"/>
              <a:t> В.Л. Некоторые аспекты влияния изменения климата на </a:t>
            </a:r>
            <a:r>
              <a:rPr lang="ru-RU" dirty="0" err="1"/>
              <a:t>внутриводоемные</a:t>
            </a:r>
            <a:r>
              <a:rPr lang="ru-RU" dirty="0"/>
              <a:t> процессы в устьевой области Днепра // </a:t>
            </a:r>
            <a:r>
              <a:rPr lang="ru-RU" dirty="0" err="1"/>
              <a:t>Наукові</a:t>
            </a:r>
            <a:r>
              <a:rPr lang="ru-RU" dirty="0"/>
              <a:t> </a:t>
            </a:r>
            <a:r>
              <a:rPr lang="ru-RU" dirty="0" err="1"/>
              <a:t>читання</a:t>
            </a:r>
            <a:r>
              <a:rPr lang="ru-RU" dirty="0"/>
              <a:t>, </a:t>
            </a:r>
            <a:r>
              <a:rPr lang="ru-RU" dirty="0" err="1"/>
              <a:t>присвячені</a:t>
            </a:r>
            <a:r>
              <a:rPr lang="ru-RU" dirty="0"/>
              <a:t> Дню науки. Вип.4. </a:t>
            </a:r>
            <a:r>
              <a:rPr lang="ru-RU" dirty="0" err="1"/>
              <a:t>Збірник</a:t>
            </a:r>
            <a:r>
              <a:rPr lang="ru-RU" dirty="0"/>
              <a:t> </a:t>
            </a:r>
            <a:r>
              <a:rPr lang="ru-RU" dirty="0" err="1"/>
              <a:t>наукових</a:t>
            </a:r>
            <a:r>
              <a:rPr lang="ru-RU" dirty="0"/>
              <a:t> </a:t>
            </a:r>
            <a:r>
              <a:rPr lang="ru-RU" dirty="0" err="1"/>
              <a:t>праць</a:t>
            </a:r>
            <a:r>
              <a:rPr lang="ru-RU" dirty="0"/>
              <a:t>. – Херсон: </a:t>
            </a:r>
            <a:r>
              <a:rPr lang="ru-RU" dirty="0" err="1"/>
              <a:t>Видавництво</a:t>
            </a:r>
            <a:r>
              <a:rPr lang="ru-RU" dirty="0"/>
              <a:t>: ПП </a:t>
            </a:r>
            <a:r>
              <a:rPr lang="ru-RU" dirty="0" err="1"/>
              <a:t>Вишемирський</a:t>
            </a:r>
            <a:r>
              <a:rPr lang="ru-RU" dirty="0"/>
              <a:t> В.С., 2011 – с.18-20.</a:t>
            </a:r>
          </a:p>
          <a:p>
            <a:r>
              <a:rPr lang="ru-RU" dirty="0"/>
              <a:t>2.	Дубняк С., </a:t>
            </a:r>
            <a:r>
              <a:rPr lang="ru-RU" dirty="0" err="1"/>
              <a:t>Гулейкова</a:t>
            </a:r>
            <a:r>
              <a:rPr lang="ru-RU" dirty="0"/>
              <a:t> Л., </a:t>
            </a:r>
            <a:r>
              <a:rPr lang="ru-RU" dirty="0" err="1"/>
              <a:t>Жежеря</a:t>
            </a:r>
            <a:r>
              <a:rPr lang="ru-RU" dirty="0"/>
              <a:t> В. Влияние Каховской ГЭС на </a:t>
            </a:r>
            <a:r>
              <a:rPr lang="ru-RU" dirty="0" err="1"/>
              <a:t>екосистему</a:t>
            </a:r>
            <a:r>
              <a:rPr lang="ru-RU" dirty="0"/>
              <a:t> нижнего Днепра//</a:t>
            </a:r>
            <a:r>
              <a:rPr lang="en-US" dirty="0"/>
              <a:t>Hydropower impact on river ecosystem functioning. – </a:t>
            </a:r>
            <a:r>
              <a:rPr lang="en-US" dirty="0" err="1"/>
              <a:t>Procedings</a:t>
            </a:r>
            <a:r>
              <a:rPr lang="en-US" dirty="0"/>
              <a:t> of the international conference. – Tiraspol: Eco-TIRAS, October 8-9, 2019. – p.83-85.</a:t>
            </a:r>
          </a:p>
          <a:p>
            <a:r>
              <a:rPr lang="en-US" dirty="0"/>
              <a:t>3.	</a:t>
            </a:r>
            <a:r>
              <a:rPr lang="ru-RU" dirty="0" err="1"/>
              <a:t>Задубец</a:t>
            </a:r>
            <a:r>
              <a:rPr lang="ru-RU" dirty="0"/>
              <a:t> В.Ю. Гидрохимическая характеристика </a:t>
            </a:r>
            <a:r>
              <a:rPr lang="ru-RU" dirty="0" err="1"/>
              <a:t>Днепровско</a:t>
            </a:r>
            <a:r>
              <a:rPr lang="ru-RU" dirty="0"/>
              <a:t>-Бугского лимана за 2008-2010гг.//</a:t>
            </a:r>
            <a:r>
              <a:rPr lang="ru-RU" dirty="0" err="1"/>
              <a:t>Наукові</a:t>
            </a:r>
            <a:r>
              <a:rPr lang="ru-RU" dirty="0"/>
              <a:t> </a:t>
            </a:r>
            <a:r>
              <a:rPr lang="ru-RU" dirty="0" err="1"/>
              <a:t>читання</a:t>
            </a:r>
            <a:r>
              <a:rPr lang="ru-RU" dirty="0"/>
              <a:t>, </a:t>
            </a:r>
            <a:r>
              <a:rPr lang="ru-RU" dirty="0" err="1"/>
              <a:t>присвячені</a:t>
            </a:r>
            <a:r>
              <a:rPr lang="ru-RU" dirty="0"/>
              <a:t> Дню науки. Вип.4. </a:t>
            </a:r>
            <a:r>
              <a:rPr lang="ru-RU" dirty="0" err="1"/>
              <a:t>Збірник</a:t>
            </a:r>
            <a:r>
              <a:rPr lang="ru-RU" dirty="0"/>
              <a:t> </a:t>
            </a:r>
            <a:r>
              <a:rPr lang="ru-RU" dirty="0" err="1"/>
              <a:t>наукових</a:t>
            </a:r>
            <a:r>
              <a:rPr lang="ru-RU" dirty="0"/>
              <a:t> </a:t>
            </a:r>
            <a:r>
              <a:rPr lang="ru-RU" dirty="0" err="1"/>
              <a:t>праць</a:t>
            </a:r>
            <a:r>
              <a:rPr lang="ru-RU" dirty="0"/>
              <a:t>. – Херсон: </a:t>
            </a:r>
            <a:r>
              <a:rPr lang="ru-RU" dirty="0" err="1"/>
              <a:t>Видавництво</a:t>
            </a:r>
            <a:r>
              <a:rPr lang="ru-RU" dirty="0"/>
              <a:t>: ПП </a:t>
            </a:r>
            <a:r>
              <a:rPr lang="ru-RU" dirty="0" err="1"/>
              <a:t>Вишемирський</a:t>
            </a:r>
            <a:r>
              <a:rPr lang="ru-RU" dirty="0"/>
              <a:t> В.С., 2011. – с.23-26.</a:t>
            </a:r>
          </a:p>
          <a:p>
            <a:r>
              <a:rPr lang="ru-RU" dirty="0"/>
              <a:t>4.	Мороз Т.Г. </a:t>
            </a:r>
            <a:r>
              <a:rPr lang="ru-RU" dirty="0" err="1"/>
              <a:t>Мактозообентос</a:t>
            </a:r>
            <a:r>
              <a:rPr lang="ru-RU" dirty="0"/>
              <a:t> лиманов и низовьев рек северо-западного Причерноморья: </a:t>
            </a:r>
            <a:r>
              <a:rPr lang="ru-RU" dirty="0" err="1"/>
              <a:t>Монографія</a:t>
            </a:r>
            <a:r>
              <a:rPr lang="ru-RU" dirty="0"/>
              <a:t>. – К.: </a:t>
            </a:r>
            <a:r>
              <a:rPr lang="ru-RU" dirty="0" err="1"/>
              <a:t>Наукова</a:t>
            </a:r>
            <a:r>
              <a:rPr lang="ru-RU" dirty="0"/>
              <a:t> думка, 1993. – 187 с.</a:t>
            </a:r>
          </a:p>
          <a:p>
            <a:r>
              <a:rPr lang="ru-RU" dirty="0"/>
              <a:t>5.	</a:t>
            </a:r>
            <a:r>
              <a:rPr lang="ru-RU" dirty="0" err="1"/>
              <a:t>Тімченко</a:t>
            </a:r>
            <a:r>
              <a:rPr lang="ru-RU" dirty="0"/>
              <a:t> В.М., </a:t>
            </a:r>
            <a:r>
              <a:rPr lang="ru-RU" dirty="0" err="1"/>
              <a:t>Гільман</a:t>
            </a:r>
            <a:r>
              <a:rPr lang="ru-RU" dirty="0"/>
              <a:t> В.Л., </a:t>
            </a:r>
            <a:r>
              <a:rPr lang="ru-RU" dirty="0" err="1"/>
              <a:t>Коржов</a:t>
            </a:r>
            <a:r>
              <a:rPr lang="ru-RU" dirty="0"/>
              <a:t> Є.І. </a:t>
            </a:r>
            <a:r>
              <a:rPr lang="ru-RU" dirty="0" err="1"/>
              <a:t>Гідрологічні</a:t>
            </a:r>
            <a:r>
              <a:rPr lang="ru-RU" dirty="0"/>
              <a:t> засади </a:t>
            </a:r>
            <a:r>
              <a:rPr lang="ru-RU" dirty="0" err="1"/>
              <a:t>поліпшення</a:t>
            </a:r>
            <a:r>
              <a:rPr lang="ru-RU" dirty="0"/>
              <a:t> стану </a:t>
            </a:r>
            <a:r>
              <a:rPr lang="ru-RU" dirty="0" err="1"/>
              <a:t>екосистеми</a:t>
            </a:r>
            <a:r>
              <a:rPr lang="ru-RU" dirty="0"/>
              <a:t> </a:t>
            </a:r>
            <a:r>
              <a:rPr lang="ru-RU" dirty="0" err="1"/>
              <a:t>пониззя</a:t>
            </a:r>
            <a:r>
              <a:rPr lang="ru-RU" dirty="0"/>
              <a:t> </a:t>
            </a:r>
            <a:r>
              <a:rPr lang="ru-RU" dirty="0" err="1"/>
              <a:t>Дніпра</a:t>
            </a:r>
            <a:r>
              <a:rPr lang="ru-RU" dirty="0"/>
              <a:t>//Современные проблемы гидробиологии. Перспективы, пути и методы решений: Материалы 3 Международной научной конференции. – Херсон, ПП </a:t>
            </a:r>
            <a:r>
              <a:rPr lang="ru-RU" dirty="0" err="1"/>
              <a:t>Вишемирський</a:t>
            </a:r>
            <a:r>
              <a:rPr lang="ru-RU" dirty="0"/>
              <a:t> В.С., 2012. – с. 9-12.</a:t>
            </a:r>
          </a:p>
        </p:txBody>
      </p:sp>
    </p:spTree>
    <p:extLst>
      <p:ext uri="{BB962C8B-B14F-4D97-AF65-F5344CB8AC3E}">
        <p14:creationId xmlns:p14="http://schemas.microsoft.com/office/powerpoint/2010/main" val="3659225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364</Words>
  <Application>Microsoft Office PowerPoint</Application>
  <PresentationFormat>Экран (4:3)</PresentationFormat>
  <Paragraphs>54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Біоіндикація Станіславського мілководдя за станом біоценозу Pontogammarus maeoticus у зв’язку із скороченням стоку Дніпра</vt:lpstr>
      <vt:lpstr>Презентация PowerPoint</vt:lpstr>
      <vt:lpstr>Актуальність</vt:lpstr>
      <vt:lpstr>Станіславське мілководдя біля села Софіївка</vt:lpstr>
      <vt:lpstr>Станіславське мілководдя біля  села Олександрівка</vt:lpstr>
      <vt:lpstr>Мета та Завдання дослідження</vt:lpstr>
      <vt:lpstr>Pontogammarus maeoticus (Sow.)</vt:lpstr>
      <vt:lpstr>Відбір проб біля с Софіївка</vt:lpstr>
      <vt:lpstr>Відбір проб біля села Олександрівка</vt:lpstr>
      <vt:lpstr>Презентация PowerPoint</vt:lpstr>
      <vt:lpstr>Характеристика біоценозу P.maeoticus на Станіславському мілководді</vt:lpstr>
      <vt:lpstr>Зважування та вимірювання у лабораторних умовах</vt:lpstr>
      <vt:lpstr>Висновки</vt:lpstr>
      <vt:lpstr>Список використаної літератури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Комп</cp:lastModifiedBy>
  <cp:revision>61</cp:revision>
  <dcterms:created xsi:type="dcterms:W3CDTF">2013-08-21T19:17:07Z</dcterms:created>
  <dcterms:modified xsi:type="dcterms:W3CDTF">2020-04-22T10:23:26Z</dcterms:modified>
</cp:coreProperties>
</file>