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6"/>
  </p:notesMasterIdLst>
  <p:sldIdLst>
    <p:sldId id="256" r:id="rId2"/>
    <p:sldId id="272" r:id="rId3"/>
    <p:sldId id="273" r:id="rId4"/>
    <p:sldId id="261" r:id="rId5"/>
    <p:sldId id="276" r:id="rId6"/>
    <p:sldId id="275" r:id="rId7"/>
    <p:sldId id="282" r:id="rId8"/>
    <p:sldId id="277" r:id="rId9"/>
    <p:sldId id="290" r:id="rId10"/>
    <p:sldId id="279" r:id="rId11"/>
    <p:sldId id="280" r:id="rId12"/>
    <p:sldId id="288" r:id="rId13"/>
    <p:sldId id="278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18" autoAdjust="0"/>
    <p:restoredTop sz="85880" autoAdjust="0"/>
  </p:normalViewPr>
  <p:slideViewPr>
    <p:cSldViewPr>
      <p:cViewPr>
        <p:scale>
          <a:sx n="75" d="100"/>
          <a:sy n="75" d="100"/>
        </p:scale>
        <p:origin x="-27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7EC047-A0F3-475D-B772-78F06AA5AF48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4A25E6-7544-459A-8427-9A80F4921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3179D0-421E-4146-9F0F-00F5061E67E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E8A1-E9D3-42DE-9FBB-9ED089B0B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661F-39B9-43F0-98C6-ABB9C9387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9763-8F3C-48E9-B236-A76E98F7A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90E9-3AD0-400C-9737-2830ACD60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1D19-E0A5-4E0A-8478-B63CCC3E4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9A09-49A4-4DCE-9C55-B278FF700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34C3-F593-441D-A6EB-D32F8BF5E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63E1-F93A-44EF-9B99-E60118D7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8946-EE93-4D38-B399-352862546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E7EA-0302-47E0-BDFF-429261FEF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D483-3AF0-4798-900D-A0E045370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A389-AF0C-49ED-85A9-57F501ED0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BFBA82-D21A-47CA-8B09-B84A1D611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8683099_6161334_51_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22017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260350"/>
            <a:ext cx="5616575" cy="1584325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FFFF99"/>
                </a:solidFill>
              </a:rPr>
              <a:t>БІОІНДИКАЦІЯ ПІДВИЩЕНОЇ МІНЕРАЛІЗАЦІЇ ВОДИ НА СТАН ЗООПЛАНКТОНУ ОЗЕР ОЛЕШШЯ</a:t>
            </a:r>
            <a:endParaRPr lang="ru-RU" sz="2800" b="1" smtClean="0">
              <a:solidFill>
                <a:srgbClr val="FFFF99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213100"/>
            <a:ext cx="7524750" cy="2997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Автори: 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Горященко Олександра Андріївна, </a:t>
            </a:r>
            <a:r>
              <a:rPr lang="ru-RU" sz="2000" b="1" smtClean="0">
                <a:solidFill>
                  <a:srgbClr val="FFFF00"/>
                </a:solidFill>
              </a:rPr>
              <a:t>учениця 8 класу ЗЗСО №46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Лященко Вікторія Дмитрівна, учениця 8 класу гімназії № 3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Чернікова Дар’я Андріївна, </a:t>
            </a:r>
            <a:r>
              <a:rPr lang="ru-RU" sz="2000" b="1" smtClean="0">
                <a:solidFill>
                  <a:srgbClr val="FFFF00"/>
                </a:solidFill>
              </a:rPr>
              <a:t>учениця 8 класу гімназії № 3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Всі вихованці секцій МАН ХЦДЮТ</a:t>
            </a:r>
            <a:r>
              <a:rPr lang="ru-RU" sz="2000" b="1" smtClean="0">
                <a:solidFill>
                  <a:srgbClr val="FFFF00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Наукові керівники: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FF00"/>
                </a:solidFill>
              </a:rPr>
              <a:t>Борткевич Л.В</a:t>
            </a:r>
            <a:r>
              <a:rPr lang="uk-UA" sz="2000" b="1" smtClean="0">
                <a:solidFill>
                  <a:srgbClr val="FFFF00"/>
                </a:solidFill>
              </a:rPr>
              <a:t>., к.б.н., доцент,  керівник секції МАН ХЦДЮТ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Бурлака Л.І., вчитель біології вищої категорії  ЗЗСО № 46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Гілевич Наталія Ігорівна, вчитель біології, ІІ категорії  гімназії № 3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FF00"/>
                </a:solidFill>
              </a:rPr>
              <a:t>Козуб Н.М., методист, керівник секції МАН ХЦДЮТ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5084763"/>
            <a:ext cx="1630363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" y="1196975"/>
            <a:ext cx="16176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88" y="3068638"/>
            <a:ext cx="16065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85"/>
          <p:cNvSpPr>
            <a:spLocks noGrp="1" noRot="1" noChangeArrowheads="1"/>
          </p:cNvSpPr>
          <p:nvPr>
            <p:ph type="title"/>
          </p:nvPr>
        </p:nvSpPr>
        <p:spPr>
          <a:xfrm>
            <a:off x="0" y="793750"/>
            <a:ext cx="9036050" cy="835025"/>
          </a:xfrm>
        </p:spPr>
        <p:txBody>
          <a:bodyPr/>
          <a:lstStyle/>
          <a:p>
            <a:pPr eaLnBrk="1" hangingPunct="1"/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Хімічний склад води озер м. Олешкі  Херсонської обл.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187450" y="1844675"/>
          <a:ext cx="7223125" cy="4389438"/>
        </p:xfrm>
        <a:graphic>
          <a:graphicData uri="http://schemas.openxmlformats.org/drawingml/2006/table">
            <a:tbl>
              <a:tblPr/>
              <a:tblGrid>
                <a:gridCol w="1806575"/>
                <a:gridCol w="1804988"/>
                <a:gridCol w="1804987"/>
                <a:gridCol w="1806575"/>
              </a:tblGrid>
              <a:tr h="10973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озера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йодид-іон, мг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</a:t>
                      </a:r>
                      <a:r>
                        <a:rPr kumimoji="0" lang="uk-U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хлорид-іон, мг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</a:t>
                      </a:r>
                      <a:r>
                        <a:rPr kumimoji="0" lang="uk-U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Прищукове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Соляне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Голубе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Лебедине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Любові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Грязьове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3" name="Прямоугольник 4"/>
          <p:cNvSpPr>
            <a:spLocks noChangeArrowheads="1"/>
          </p:cNvSpPr>
          <p:nvPr/>
        </p:nvSpPr>
        <p:spPr bwMode="auto">
          <a:xfrm>
            <a:off x="6948488" y="404813"/>
            <a:ext cx="1462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Таблиця 1</a:t>
            </a:r>
            <a:endParaRPr lang="ru-RU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351837" cy="576262"/>
          </a:xfrm>
        </p:spPr>
        <p:txBody>
          <a:bodyPr/>
          <a:lstStyle/>
          <a:p>
            <a:pPr eaLnBrk="1" hangingPunct="1"/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Показники зоопланктону озер м. Олешкі Херсонської обл.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164388" y="333375"/>
            <a:ext cx="14620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>
                <a:latin typeface="Times New Roman" pitchFamily="18" charset="0"/>
                <a:cs typeface="Times New Roman" pitchFamily="18" charset="0"/>
              </a:rPr>
              <a:t>Таблиця 2</a:t>
            </a:r>
            <a:endParaRPr lang="ru-RU" sz="2400" i="1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1042988" y="1268413"/>
          <a:ext cx="6618287" cy="5322887"/>
        </p:xfrm>
        <a:graphic>
          <a:graphicData uri="http://schemas.openxmlformats.org/drawingml/2006/table">
            <a:tbl>
              <a:tblPr/>
              <a:tblGrid>
                <a:gridCol w="1870075"/>
                <a:gridCol w="2541587"/>
                <a:gridCol w="2206625"/>
              </a:tblGrid>
              <a:tr h="1646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озера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Чисельність організмів, тис.екз.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uk-U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Біомаса організмів,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uk-U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Прищукове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Соляне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Голубе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Лебедине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Любові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Грязьове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04813"/>
            <a:ext cx="52974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725" y="1076325"/>
            <a:ext cx="60833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6678613" y="220663"/>
            <a:ext cx="1174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i="1">
                <a:latin typeface="Times New Roman" pitchFamily="18" charset="0"/>
                <a:cs typeface="Times New Roman" pitchFamily="18" charset="0"/>
              </a:rPr>
              <a:t>Таблиця 3</a:t>
            </a:r>
            <a:endParaRPr lang="ru-RU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Висновки</a:t>
            </a:r>
            <a:endParaRPr lang="ru-RU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uk-UA" smtClean="0"/>
              <a:t>Результати вивчення хімічного складу води показали, що озера “нейодовані”.</a:t>
            </a:r>
          </a:p>
          <a:p>
            <a:pPr marL="609600" indent="-609600" eaLnBrk="1" hangingPunct="1"/>
            <a:r>
              <a:rPr lang="uk-UA" smtClean="0"/>
              <a:t>Таким чином, згідно наукових розробок Хлебовича, всі вивчені нами озера входять в межі так званого “ парадоксу солонуватих вод ” при солоності 5-8</a:t>
            </a:r>
            <a:r>
              <a:rPr lang="uk-UA" smtClean="0">
                <a:cs typeface="Tahoma" pitchFamily="34" charset="0"/>
              </a:rPr>
              <a:t>‰, який характерний для південних регіонів України.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4175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 ВИКОРИСТАНИХ ДЖЕРЕЛ</a:t>
            </a: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81075"/>
            <a:ext cx="8291512" cy="5145088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Самойленко Л.М.,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Мокрицький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 зоопланктону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Соляному // Современные проблемы гидробиологии. Перспективы, пути и методы решений: материалы Ш Международной научной конференции,- Херсон: ПП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Вишемирський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В.С., 2012. -  С. 111- 113.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Самойленко Л.М.,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Мокрицький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зоопланктону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солонуватих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озерах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лівобережної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Современные проблемы гидробиологии. Перспективы, пути и методы решений: материалы Ш Международной научной конференции,- Херсон: ПП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Вишемирський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В.С., 2012. – С. 113 – 117.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Хлебович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В.В. Критическая соленость биологических процессов. – Л.: Наука. 1974. – 233с.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5888"/>
            <a:ext cx="4067175" cy="1009650"/>
          </a:xfrm>
        </p:spPr>
        <p:txBody>
          <a:bodyPr/>
          <a:lstStyle/>
          <a:p>
            <a:pPr eaLnBrk="1" hangingPunct="1"/>
            <a:r>
              <a:rPr lang="uk-UA" sz="3200" smtClean="0"/>
              <a:t>Актуальність роботи</a:t>
            </a:r>
            <a:endParaRPr lang="ru-RU" sz="3200" smtClean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Дані водойми на території Олешківських пісків являють собою унікальне природне утворення, що виникло в результаті бурхливих геологічних процесів льодовикового часу. В теперішній час населення Херсонщини використовує солонуватоводні озера для лікування різних захворювань. Водойми одержали серед людей назву “йодовані” за кольором води, але вони не були обстежені до останніх років. </a:t>
            </a:r>
            <a:endParaRPr lang="ru-RU" sz="2800" smtClean="0"/>
          </a:p>
        </p:txBody>
      </p:sp>
      <p:pic>
        <p:nvPicPr>
          <p:cNvPr id="61444" name="Рисунок 2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D:\мой д-дик\сайты\сайт 2015-16\лес питомник + озера\P1250474.JPG"/>
          <p:cNvPicPr>
            <a:picLocks noChangeAspect="1" noChangeArrowheads="1"/>
          </p:cNvPicPr>
          <p:nvPr/>
        </p:nvPicPr>
        <p:blipFill>
          <a:blip r:embed="rId3"/>
          <a:srcRect b="26880"/>
          <a:stretch>
            <a:fillRect/>
          </a:stretch>
        </p:blipFill>
        <p:spPr bwMode="auto">
          <a:xfrm>
            <a:off x="-71438" y="3789363"/>
            <a:ext cx="48085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1146175"/>
            <a:ext cx="47752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Прямоугольник 1"/>
          <p:cNvSpPr>
            <a:spLocks noChangeArrowheads="1"/>
          </p:cNvSpPr>
          <p:nvPr/>
        </p:nvSpPr>
        <p:spPr bwMode="auto">
          <a:xfrm>
            <a:off x="4067175" y="0"/>
            <a:ext cx="5076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Солонуватоводні 6 озер в Олешківських пісках Херсонської області протягом тривалого часу використовуються населенням  з метою лікування різних захворювань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274638"/>
            <a:ext cx="793115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u="sng" smtClean="0"/>
              <a:t>Мета наших досліджень</a:t>
            </a:r>
            <a:endParaRPr lang="ru-RU" b="1" u="sng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836613"/>
            <a:ext cx="8147050" cy="5289550"/>
          </a:xfrm>
        </p:spPr>
        <p:txBody>
          <a:bodyPr/>
          <a:lstStyle/>
          <a:p>
            <a:pPr eaLnBrk="1" hangingPunct="1"/>
            <a:r>
              <a:rPr lang="uk-UA" b="1" smtClean="0"/>
              <a:t>Виявити вплив гідрохімічного режиму</a:t>
            </a:r>
            <a:r>
              <a:rPr lang="en-US" b="1" smtClean="0"/>
              <a:t> </a:t>
            </a:r>
            <a:r>
              <a:rPr lang="uk-UA" b="1" smtClean="0"/>
              <a:t>так званих “йодованих” водойм на видовий склад та чисельність і біомасу організмів зоопланктону.</a:t>
            </a:r>
            <a:r>
              <a:rPr lang="ru-RU" sz="400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2900363"/>
            <a:ext cx="770413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b="1" u="sng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Об’єкти наших досліджень</a:t>
            </a:r>
            <a:r>
              <a:rPr lang="uk-UA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1692275" y="3860800"/>
            <a:ext cx="54721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Коловертки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Гіллястовусі ракоподібні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Веслоногі ракоподібні</a:t>
            </a: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5229225"/>
            <a:ext cx="3024187" cy="863600"/>
          </a:xfrm>
        </p:spPr>
        <p:txBody>
          <a:bodyPr/>
          <a:lstStyle/>
          <a:p>
            <a:pPr eaLnBrk="1" hangingPunct="1"/>
            <a:r>
              <a:rPr lang="uk-UA" smtClean="0"/>
              <a:t>Коловертки</a:t>
            </a:r>
            <a:endParaRPr lang="ru-RU" smtClean="0"/>
          </a:p>
        </p:txBody>
      </p:sp>
      <p:pic>
        <p:nvPicPr>
          <p:cNvPr id="6147" name="Рисунок 177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49275"/>
            <a:ext cx="29225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450" y="692150"/>
            <a:ext cx="569436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419475" y="4713288"/>
            <a:ext cx="5621338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Гіллястовусі</a:t>
            </a:r>
            <a:r>
              <a:rPr lang="uk-UA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  та   веслоногі ракоподібні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/>
            <a:r>
              <a:rPr lang="uk-UA" b="1" u="sng" smtClean="0"/>
              <a:t>Предмет досліджень</a:t>
            </a:r>
            <a:endParaRPr lang="ru-RU" b="1" u="sng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08050"/>
            <a:ext cx="8540750" cy="4498975"/>
          </a:xfrm>
        </p:spPr>
        <p:txBody>
          <a:bodyPr/>
          <a:lstStyle/>
          <a:p>
            <a:pPr eaLnBrk="1" hangingPunct="1"/>
            <a:r>
              <a:rPr lang="uk-UA" smtClean="0"/>
              <a:t> Чисельність та біомаса зоопланктону у 6-ти солонуватоводних озерах.</a:t>
            </a:r>
            <a:r>
              <a:rPr lang="ru-RU" smtClean="0"/>
              <a:t> </a:t>
            </a:r>
            <a:endParaRPr lang="uk-UA" smtClean="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556000" y="416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3" name="Рисунок 3" descr="C:\Documents and Settings\Admin\Рабочий стол\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83534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508625" y="4292600"/>
            <a:ext cx="2590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>
                <a:solidFill>
                  <a:srgbClr val="080808"/>
                </a:solidFill>
              </a:rPr>
              <a:t>1 – оз. Прищукове;</a:t>
            </a:r>
          </a:p>
          <a:p>
            <a:r>
              <a:rPr lang="uk-UA" sz="2000">
                <a:solidFill>
                  <a:srgbClr val="080808"/>
                </a:solidFill>
              </a:rPr>
              <a:t>2 – оз. Соляне;</a:t>
            </a:r>
          </a:p>
          <a:p>
            <a:r>
              <a:rPr lang="uk-UA" sz="2000">
                <a:solidFill>
                  <a:srgbClr val="080808"/>
                </a:solidFill>
              </a:rPr>
              <a:t>3 - оз.  Голубе;</a:t>
            </a:r>
          </a:p>
          <a:p>
            <a:r>
              <a:rPr lang="uk-UA" sz="2000">
                <a:solidFill>
                  <a:srgbClr val="080808"/>
                </a:solidFill>
              </a:rPr>
              <a:t>4 – оз. Лебедине;</a:t>
            </a:r>
          </a:p>
          <a:p>
            <a:r>
              <a:rPr lang="uk-UA" sz="2000">
                <a:solidFill>
                  <a:srgbClr val="080808"/>
                </a:solidFill>
              </a:rPr>
              <a:t>5 – оз. Любові;</a:t>
            </a:r>
          </a:p>
          <a:p>
            <a:r>
              <a:rPr lang="uk-UA" sz="2000">
                <a:solidFill>
                  <a:srgbClr val="080808"/>
                </a:solidFill>
              </a:rPr>
              <a:t>6 – оз. Грязьове.</a:t>
            </a:r>
            <a:endParaRPr lang="ru-RU" sz="200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u="sng" smtClean="0"/>
              <a:t>Завдання досліджень</a:t>
            </a:r>
            <a:endParaRPr lang="ru-RU" b="1" u="sng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eaLnBrk="1" hangingPunct="1"/>
            <a:r>
              <a:rPr lang="uk-UA" smtClean="0"/>
              <a:t>Ознайомитись з літературними  джерелами. </a:t>
            </a:r>
          </a:p>
          <a:p>
            <a:pPr marL="990600" lvl="1" indent="-533400" eaLnBrk="1" hangingPunct="1"/>
            <a:r>
              <a:rPr lang="uk-UA" smtClean="0"/>
              <a:t>З’ясувати фізико-хімічні параметри у озерах. </a:t>
            </a:r>
          </a:p>
          <a:p>
            <a:pPr marL="990600" lvl="1" indent="-533400" eaLnBrk="1" hangingPunct="1"/>
            <a:r>
              <a:rPr lang="uk-UA" smtClean="0"/>
              <a:t>Визначити особливості видового складу, чисельності та біомаси організмів зоопланктону.</a:t>
            </a:r>
          </a:p>
          <a:p>
            <a:pPr marL="990600" lvl="1" indent="-533400" eaLnBrk="1" hangingPunct="1"/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435975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u="sng" smtClean="0"/>
              <a:t>Методи наших досліджень</a:t>
            </a:r>
            <a:endParaRPr lang="ru-RU" u="sng" smtClean="0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981075"/>
            <a:ext cx="8424862" cy="3240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/>
              <a:t>Аналіз літературних джерел</a:t>
            </a:r>
            <a:r>
              <a:rPr lang="en-US" smtClean="0"/>
              <a:t>;</a:t>
            </a:r>
            <a:endParaRPr lang="uk-UA" smtClean="0"/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Відбір та обробка в лабораторних умовах гідрохімічних проб</a:t>
            </a:r>
            <a:r>
              <a:rPr lang="ru-RU" smtClean="0"/>
              <a:t>;</a:t>
            </a:r>
            <a:endParaRPr lang="uk-UA" smtClean="0"/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Відбір та обробка в лабораторних умовах проб зоопланктону</a:t>
            </a:r>
            <a:r>
              <a:rPr lang="ru-RU" smtClean="0"/>
              <a:t>;</a:t>
            </a:r>
            <a:endParaRPr lang="uk-UA" smtClean="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52888"/>
            <a:ext cx="3484562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113213"/>
            <a:ext cx="341153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Практичне значення </a:t>
            </a:r>
            <a:endParaRPr lang="ru-RU" smtClean="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Розраховані показники чисельності та біомаси зоопланктону у 6-ти озерах;</a:t>
            </a:r>
          </a:p>
          <a:p>
            <a:pPr eaLnBrk="1" hangingPunct="1"/>
            <a:r>
              <a:rPr lang="uk-UA" sz="3600" smtClean="0"/>
              <a:t>Виявлений взаємозв’язок мінералізації води та кількості видів і їх чисельності у різних водоймах.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075612" cy="719137"/>
          </a:xfrm>
        </p:spPr>
        <p:txBody>
          <a:bodyPr/>
          <a:lstStyle/>
          <a:p>
            <a:pPr eaLnBrk="1" hangingPunct="1"/>
            <a:r>
              <a:rPr lang="uk-UA" sz="25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Допустимі рівні 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uk-UA" sz="25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водних організмів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smtClean="0">
                <a:latin typeface="Times New Roman" pitchFamily="18" charset="0"/>
                <a:cs typeface="Times New Roman" pitchFamily="18" charset="0"/>
              </a:rPr>
            </a:br>
            <a:endParaRPr lang="ru-RU" sz="2500" smtClean="0"/>
          </a:p>
        </p:txBody>
      </p:sp>
      <p:pic>
        <p:nvPicPr>
          <p:cNvPr id="11267" name="Объект 3" descr="C:\Documents and Settings\Admin\Рабочий стол\5_2.jpg"/>
          <p:cNvPicPr>
            <a:picLocks noGrp="1"/>
          </p:cNvPicPr>
          <p:nvPr>
            <p:ph idx="1"/>
          </p:nvPr>
        </p:nvPicPr>
        <p:blipFill>
          <a:blip r:embed="rId2"/>
          <a:srcRect t="11859"/>
          <a:stretch>
            <a:fillRect/>
          </a:stretch>
        </p:blipFill>
        <p:spPr>
          <a:xfrm>
            <a:off x="323850" y="1243013"/>
            <a:ext cx="8229600" cy="3713162"/>
          </a:xfrm>
        </p:spPr>
      </p:pic>
      <p:pic>
        <p:nvPicPr>
          <p:cNvPr id="11268" name="Рисунок 4" descr="C:\Documents and Settings\Admin\Рабочий стол\Копия 5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013325"/>
            <a:ext cx="79914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592</Words>
  <Application>Microsoft Office PowerPoint</Application>
  <PresentationFormat>Экран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Tahoma</vt:lpstr>
      <vt:lpstr>Arial</vt:lpstr>
      <vt:lpstr>Calibri</vt:lpstr>
      <vt:lpstr>Times New Roman</vt:lpstr>
      <vt:lpstr>Тема Office</vt:lpstr>
      <vt:lpstr>БІОІНДИКАЦІЯ ПІДВИЩЕНОЇ МІНЕРАЛІЗАЦІЇ ВОДИ НА СТАН ЗООПЛАНКТОНУ ОЗЕР ОЛЕШШЯ</vt:lpstr>
      <vt:lpstr>Актуальність роботи</vt:lpstr>
      <vt:lpstr>Мета наших досліджень</vt:lpstr>
      <vt:lpstr>Коловертки</vt:lpstr>
      <vt:lpstr>Предмет досліджень</vt:lpstr>
      <vt:lpstr>Завдання досліджень</vt:lpstr>
      <vt:lpstr>Методи наших досліджень</vt:lpstr>
      <vt:lpstr>Практичне значення </vt:lpstr>
      <vt:lpstr>Допустимі рівні pH для водних організмів </vt:lpstr>
      <vt:lpstr>Хімічний склад води озер м. Олешкі  Херсонської обл. </vt:lpstr>
      <vt:lpstr>Показники зоопланктону озер м. Олешкі Херсонської обл.</vt:lpstr>
      <vt:lpstr>Слайд 12</vt:lpstr>
      <vt:lpstr>Висновки</vt:lpstr>
      <vt:lpstr>СПИСОК  ВИКОРИСТАНИХ ДЖЕРЕЛ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ЗАРОСТАННОСТІ ВИРОЩУВАЛЬНИХ СТАВІВ НА РЕЗУЛЬТАТИ ВИРОЩУВАННЯ ДВОЛІТКІВ КОРОПОВИХ РИБ В УМОВАХ НОВОКАХОВСЬКОГО РИБЗАВОДУ</dc:title>
  <dc:creator>User</dc:creator>
  <cp:lastModifiedBy>ИРА</cp:lastModifiedBy>
  <cp:revision>34</cp:revision>
  <dcterms:created xsi:type="dcterms:W3CDTF">2012-01-11T16:44:04Z</dcterms:created>
  <dcterms:modified xsi:type="dcterms:W3CDTF">2020-04-27T11:20:27Z</dcterms:modified>
</cp:coreProperties>
</file>