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8" r:id="rId1"/>
  </p:sldMasterIdLst>
  <p:notesMasterIdLst>
    <p:notesMasterId r:id="rId17"/>
  </p:notesMasterIdLst>
  <p:sldIdLst>
    <p:sldId id="328" r:id="rId2"/>
    <p:sldId id="344" r:id="rId3"/>
    <p:sldId id="348" r:id="rId4"/>
    <p:sldId id="330" r:id="rId5"/>
    <p:sldId id="349" r:id="rId6"/>
    <p:sldId id="347" r:id="rId7"/>
    <p:sldId id="331" r:id="rId8"/>
    <p:sldId id="333" r:id="rId9"/>
    <p:sldId id="334" r:id="rId10"/>
    <p:sldId id="345" r:id="rId11"/>
    <p:sldId id="336" r:id="rId12"/>
    <p:sldId id="350" r:id="rId13"/>
    <p:sldId id="351" r:id="rId14"/>
    <p:sldId id="342" r:id="rId15"/>
    <p:sldId id="346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D4E816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CC"/>
    <a:srgbClr val="FFFFFF"/>
    <a:srgbClr val="000099"/>
    <a:srgbClr val="E28700"/>
    <a:srgbClr val="FF9900"/>
    <a:srgbClr val="0066FF"/>
    <a:srgbClr val="00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85" autoAdjust="0"/>
    <p:restoredTop sz="94660" autoAdjust="0"/>
  </p:normalViewPr>
  <p:slideViewPr>
    <p:cSldViewPr>
      <p:cViewPr varScale="1">
        <p:scale>
          <a:sx n="68" d="100"/>
          <a:sy n="68" d="100"/>
        </p:scale>
        <p:origin x="-6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ABD0C93-ACF2-4344-A460-6085CA7FC811}" type="datetimeFigureOut">
              <a:rPr lang="ru-RU"/>
              <a:pPr>
                <a:defRPr/>
              </a:pPr>
              <a:t>14.04.2020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9D44E78-C4D1-43F3-9750-7CCCEA72BB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37554A-34E5-4C46-BFEF-3D149CD4C337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6122C-4910-4D78-8ABD-2F2B991136CB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22C4-6F95-4704-9DA8-50693D5512F1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44D2F-FE96-4198-B6DE-D8890D4F614E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B1973-5322-426B-98FE-A4B4564731CC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DE557-2DAF-4946-8FC2-EB757377B18B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5DDEB-177B-47C5-ACFB-AA35F49633EC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437C2-7DAA-4745-8A32-E7794E8E686F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E2A65-A3D4-4969-A4D3-231906ED334C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C3D97-BC6F-447D-B70F-DC3E8599626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C8E7A-E1AB-470D-B4B6-737D1B541812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DC236-54B0-415F-BC87-B155D94E096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20955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76288" y="1347788"/>
            <a:ext cx="3802062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776288" y="3881438"/>
            <a:ext cx="3802062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730750" y="1347788"/>
            <a:ext cx="3803650" cy="4914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6691D-C563-42E4-A75A-6CB431C8610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B3B392F8-8DFC-40B7-BDC7-CBE8E701148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07" r:id="rId2"/>
    <p:sldLayoutId id="2147484116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7" r:id="rId9"/>
    <p:sldLayoutId id="2147484113" r:id="rId10"/>
    <p:sldLayoutId id="2147484114" r:id="rId11"/>
    <p:sldLayoutId id="2147484118" r:id="rId12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4E75A3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4E75A3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4E75A3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4E75A3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4E75A3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4E75A3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4E75A3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4E75A3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4E75A3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4E75A3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6%D0%B5%D0%BB%D0%B0%D1%82%D0%B8%D0%BD" TargetMode="External"/><Relationship Id="rId2" Type="http://schemas.openxmlformats.org/officeDocument/2006/relationships/hyperlink" Target="http://gotovim-doma.soto4ki.ru/640-bagatosharove-zhele-recept-z-pokrokovim-fot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hkolyar.in.ua/zakon-arhimeda-umovy-plavannya-ti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3" name="Rectangle 5"/>
          <p:cNvSpPr>
            <a:spLocks noGrp="1" noChangeArrowheads="1"/>
          </p:cNvSpPr>
          <p:nvPr>
            <p:ph type="title"/>
          </p:nvPr>
        </p:nvSpPr>
        <p:spPr>
          <a:xfrm>
            <a:off x="900113" y="1484784"/>
            <a:ext cx="6769100" cy="864096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Номінація </a:t>
            </a: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“ Технік – Юніор ”</a:t>
            </a:r>
            <a:br>
              <a:rPr lang="uk-UA" sz="24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Тема: </a:t>
            </a:r>
            <a:r>
              <a:rPr lang="ru-RU" sz="24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Желейний</a:t>
            </a: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світлофор</a:t>
            </a:r>
            <a:endParaRPr lang="ru-RU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2771775" y="2420938"/>
            <a:ext cx="5392738" cy="37449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altLang="ru-RU" sz="600" smtClean="0"/>
          </a:p>
          <a:p>
            <a:pPr algn="just" eaLnBrk="1" hangingPunct="1">
              <a:lnSpc>
                <a:spcPct val="150000"/>
              </a:lnSpc>
              <a:spcAft>
                <a:spcPct val="0"/>
              </a:spcAft>
              <a:buFont typeface="Georgia" pitchFamily="18" charset="0"/>
              <a:buNone/>
            </a:pPr>
            <a:r>
              <a:rPr lang="uk-UA" altLang="ru-RU" sz="1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Виконавець:</a:t>
            </a:r>
            <a:r>
              <a:rPr lang="uk-UA" alt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1800" smtClean="0">
                <a:latin typeface="Times New Roman" pitchFamily="18" charset="0"/>
                <a:cs typeface="Times New Roman" pitchFamily="18" charset="0"/>
              </a:rPr>
              <a:t>Гнашко Діана, учениця 6 класу Добропільського навчально-виховного комплексу «Спеціалізована школа І-ІІІ ступенів №4 з поглибленим вивченням окремих предметів-дошкільний навчальний заклад» Добропільської міської ради</a:t>
            </a:r>
          </a:p>
          <a:p>
            <a:pPr algn="just" eaLnBrk="1" hangingPunct="1">
              <a:lnSpc>
                <a:spcPct val="150000"/>
              </a:lnSpc>
              <a:spcAft>
                <a:spcPct val="0"/>
              </a:spcAft>
              <a:buFont typeface="Georgia" pitchFamily="18" charset="0"/>
              <a:buNone/>
            </a:pPr>
            <a:r>
              <a:rPr lang="uk-UA" altLang="ru-RU" sz="1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uk-UA" altLang="ru-RU" sz="1800" b="1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uk-UA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  <a:spcAft>
                <a:spcPct val="0"/>
              </a:spcAft>
              <a:buFont typeface="Georgia" pitchFamily="18" charset="0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Гнашко Тамара Валентинівна, учитель фізики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3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2916238" y="4581525"/>
            <a:ext cx="35274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uk-UA" altLang="ru-RU" sz="28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1331913" y="461963"/>
            <a:ext cx="6337300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uk-UA" altLang="ru-RU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Всеукраїнський відкритий інтерактивний конкурс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uk-UA" altLang="ru-RU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“МАН – Юніор Дослідник ”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white">
          <a:xfrm>
            <a:off x="539750" y="4756150"/>
            <a:ext cx="2160588" cy="1733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1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478000" y="-10858500"/>
            <a:ext cx="4800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9" descr="C:\Users\Админ\Documents\изображение_viber_2020-04-12_10-30-48.jpg"/>
          <p:cNvPicPr>
            <a:picLocks noChangeAspect="1" noChangeArrowheads="1"/>
          </p:cNvPicPr>
          <p:nvPr/>
        </p:nvPicPr>
        <p:blipFill>
          <a:blip r:embed="rId4"/>
          <a:srcRect l="39445" t="16835" r="30556" b="57083"/>
          <a:stretch>
            <a:fillRect/>
          </a:stretch>
        </p:blipFill>
        <p:spPr bwMode="auto">
          <a:xfrm>
            <a:off x="611188" y="2335213"/>
            <a:ext cx="1903412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11188" y="260350"/>
            <a:ext cx="7899400" cy="5930900"/>
          </a:xfrm>
        </p:spPr>
        <p:txBody>
          <a:bodyPr rtlCol="0">
            <a:normAutofit fontScale="92500"/>
          </a:bodyPr>
          <a:lstStyle/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Мета роботи:</a:t>
            </a:r>
            <a:r>
              <a:rPr lang="uk-UA" altLang="ru-RU" sz="1100" dirty="0" smtClean="0">
                <a:solidFill>
                  <a:srgbClr val="666666"/>
                </a:solidFill>
                <a:latin typeface="Verdana" pitchFamily="34" charset="0"/>
                <a:cs typeface="Times New Roman" pitchFamily="18" charset="0"/>
              </a:rPr>
              <a:t> </a:t>
            </a:r>
            <a:endParaRPr lang="ru-RU" altLang="ru-RU" sz="19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тримати привабливий і смачний продукт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дотримуватися відповідної інструкції під час приготування желе;</a:t>
            </a:r>
            <a:endParaRPr lang="uk-UA" altLang="ru-RU" sz="18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формувати практичні навички роботи з речовинами різної температури;</a:t>
            </a:r>
            <a:endParaRPr lang="uk-UA" altLang="ru-RU" sz="19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розвивати дослідницькі уміння.</a:t>
            </a: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uk-UA" altLang="ru-RU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  <a:r>
              <a:rPr lang="uk-UA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9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вивчити закони фізики, які дозволять приготувати різнокольоровий продукт; </a:t>
            </a: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sz="1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ібрати  матеріали для приготування желейного світлофора;</a:t>
            </a:r>
            <a:endParaRPr lang="ru-RU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 eaLnBrk="1" fontAlgn="auto" hangingPunct="1">
              <a:lnSpc>
                <a:spcPct val="14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підготувати та провести дослід і проаналізувати його результати. </a:t>
            </a:r>
            <a:endParaRPr lang="ru-RU" altLang="ru-RU" sz="19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4"/>
          <p:cNvSpPr>
            <a:spLocks noChangeArrowheads="1"/>
          </p:cNvSpPr>
          <p:nvPr/>
        </p:nvSpPr>
        <p:spPr bwMode="auto">
          <a:xfrm>
            <a:off x="874713" y="1196975"/>
            <a:ext cx="72009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sz="2000" b="1">
                <a:solidFill>
                  <a:schemeClr val="tx1"/>
                </a:solidFill>
              </a:rPr>
              <a:t>Об'єкт дослідження:   </a:t>
            </a:r>
            <a:r>
              <a:rPr lang="uk-UA" altLang="ru-RU" sz="2000">
                <a:solidFill>
                  <a:schemeClr val="tx1"/>
                </a:solidFill>
              </a:rPr>
              <a:t>желе.</a:t>
            </a:r>
          </a:p>
          <a:p>
            <a:endParaRPr lang="uk-UA" altLang="ru-RU" sz="2000" b="1">
              <a:solidFill>
                <a:schemeClr val="tx1"/>
              </a:solidFill>
            </a:endParaRPr>
          </a:p>
          <a:p>
            <a:endParaRPr lang="uk-UA" altLang="ru-RU" sz="2000" b="1">
              <a:solidFill>
                <a:schemeClr val="tx1"/>
              </a:solidFill>
            </a:endParaRPr>
          </a:p>
          <a:p>
            <a:endParaRPr lang="uk-UA" altLang="ru-RU" sz="2000" b="1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uk-UA" altLang="ru-RU" sz="2000" b="1">
                <a:solidFill>
                  <a:schemeClr val="tx1"/>
                </a:solidFill>
              </a:rPr>
              <a:t>Предмет дослідження:  </a:t>
            </a:r>
            <a:r>
              <a:rPr lang="uk-UA" altLang="ru-RU" sz="2000">
                <a:solidFill>
                  <a:schemeClr val="tx1"/>
                </a:solidFill>
              </a:rPr>
              <a:t>залежність густини рідини від температури та залежність розташування прошарків желе в одній склянці від їх густини. </a:t>
            </a:r>
            <a:endParaRPr lang="uk-UA" altLang="ru-RU" sz="32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383338" cy="1143000"/>
          </a:xfrm>
        </p:spPr>
        <p:txBody>
          <a:bodyPr>
            <a:normAutofit fontScale="9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908050"/>
            <a:ext cx="8410575" cy="4970463"/>
          </a:xfrm>
        </p:spPr>
        <p:txBody>
          <a:bodyPr/>
          <a:lstStyle/>
          <a:p>
            <a:pPr marL="44450" indent="0" algn="just" eaLnBrk="1" hangingPunct="1">
              <a:lnSpc>
                <a:spcPct val="150000"/>
              </a:lnSpc>
              <a:buFont typeface="Georgia" pitchFamily="18" charset="0"/>
              <a:buNone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alt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Желе - привабливий і яскравий десерт, придуманий французькими кухарями.  Його готують зі свіжих і швидкозаморожених фруктів і ягід, з соків і сиропів, в які при варінні додають желатин. Драглисту консистенцією десерту забезпечують  гелеутворюючі</a:t>
            </a:r>
          </a:p>
          <a:p>
            <a:pPr marL="44450" indent="0" algn="just" eaLnBrk="1" hangingPunct="1">
              <a:lnSpc>
                <a:spcPct val="150000"/>
              </a:lnSpc>
              <a:buFont typeface="Georgia" pitchFamily="18" charset="0"/>
              <a:buNone/>
            </a:pPr>
            <a:r>
              <a:rPr lang="uk-UA" alt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властивості добавки  -  </a:t>
            </a:r>
          </a:p>
          <a:p>
            <a:pPr marL="44450" indent="0" algn="just" eaLnBrk="1" hangingPunct="1">
              <a:lnSpc>
                <a:spcPct val="150000"/>
              </a:lnSpc>
              <a:buFont typeface="Georgia" pitchFamily="18" charset="0"/>
              <a:buNone/>
            </a:pPr>
            <a:r>
              <a:rPr lang="uk-UA" alt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желатину, пектину, агару.</a:t>
            </a:r>
            <a:endParaRPr lang="ru-RU" alt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5" descr="G:\DCIM\111NIKON\DSCN5746.JPG"/>
          <p:cNvPicPr>
            <a:picLocks noChangeAspect="1" noChangeArrowheads="1"/>
          </p:cNvPicPr>
          <p:nvPr/>
        </p:nvPicPr>
        <p:blipFill>
          <a:blip r:embed="rId3"/>
          <a:srcRect l="11261" r="4659"/>
          <a:stretch>
            <a:fillRect/>
          </a:stretch>
        </p:blipFill>
        <p:spPr bwMode="auto">
          <a:xfrm>
            <a:off x="5022850" y="3284538"/>
            <a:ext cx="3652838" cy="325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368300" y="908050"/>
            <a:ext cx="84963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altLang="ru-RU">
                <a:solidFill>
                  <a:schemeClr val="tx1"/>
                </a:solidFill>
              </a:rPr>
              <a:t>     </a:t>
            </a:r>
            <a:r>
              <a:rPr lang="uk-UA" altLang="ru-RU">
                <a:solidFill>
                  <a:schemeClr val="tx1"/>
                </a:solidFill>
              </a:rPr>
              <a:t>Желатин являє собою безбарвний порошок, у якого немає ні смаку, ні запаху</a:t>
            </a:r>
            <a:r>
              <a:rPr lang="ru-RU" altLang="ru-RU">
                <a:solidFill>
                  <a:schemeClr val="tx1"/>
                </a:solidFill>
              </a:rPr>
              <a:t>.</a:t>
            </a:r>
            <a:r>
              <a:rPr lang="uk-UA" altLang="ru-RU">
                <a:solidFill>
                  <a:schemeClr val="tx1"/>
                </a:solidFill>
              </a:rPr>
              <a:t>  Він необхідний для того, щоб надавати в'язкість іншим продуктам, наприклад, желе.</a:t>
            </a:r>
          </a:p>
          <a:p>
            <a:pPr algn="just">
              <a:lnSpc>
                <a:spcPct val="150000"/>
              </a:lnSpc>
            </a:pPr>
            <a:r>
              <a:rPr lang="uk-UA" altLang="ru-RU">
                <a:solidFill>
                  <a:schemeClr val="tx1"/>
                </a:solidFill>
              </a:rPr>
              <a:t>    </a:t>
            </a:r>
            <a:r>
              <a:rPr lang="ru-RU" altLang="ru-RU">
                <a:cs typeface="Times New Roman" pitchFamily="18" charset="0"/>
              </a:rPr>
              <a:t> </a:t>
            </a:r>
            <a:r>
              <a:rPr lang="uk-UA" altLang="ru-RU">
                <a:solidFill>
                  <a:schemeClr val="tx1"/>
                </a:solidFill>
                <a:cs typeface="Times New Roman" pitchFamily="18" charset="0"/>
              </a:rPr>
              <a:t>Існує величезна кількість варіантів желе і способів смачно його приготувати</a:t>
            </a:r>
            <a:r>
              <a:rPr lang="ru-RU" altLang="ru-RU">
                <a:solidFill>
                  <a:schemeClr val="tx1"/>
                </a:solidFill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ru-RU" altLang="ru-RU">
                <a:solidFill>
                  <a:schemeClr val="tx1"/>
                </a:solidFill>
                <a:cs typeface="Times New Roman" pitchFamily="18" charset="0"/>
              </a:rPr>
              <a:t>     </a:t>
            </a:r>
            <a:r>
              <a:rPr lang="uk-UA" altLang="ru-RU">
                <a:solidFill>
                  <a:schemeClr val="tx1"/>
                </a:solidFill>
                <a:cs typeface="Times New Roman" pitchFamily="18" charset="0"/>
              </a:rPr>
              <a:t>Фруктове желе з пакетиків  готується швидко, виходить смачно. До його складу якраз і входить </a:t>
            </a:r>
            <a:r>
              <a:rPr lang="ru-RU" altLang="ru-RU">
                <a:solidFill>
                  <a:schemeClr val="tx1"/>
                </a:solidFill>
                <a:cs typeface="Times New Roman" pitchFamily="18" charset="0"/>
              </a:rPr>
              <a:t>желатин.</a:t>
            </a:r>
          </a:p>
          <a:p>
            <a:pPr algn="just">
              <a:lnSpc>
                <a:spcPct val="150000"/>
              </a:lnSpc>
            </a:pPr>
            <a:r>
              <a:rPr lang="uk-UA" altLang="ru-RU">
                <a:solidFill>
                  <a:schemeClr val="tx1"/>
                </a:solidFill>
              </a:rPr>
              <a:t>    </a:t>
            </a:r>
            <a:endParaRPr lang="ru-RU" alt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4213" y="569913"/>
            <a:ext cx="75025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uk-UA" altLang="ru-RU" dirty="0">
                <a:solidFill>
                  <a:prstClr val="black"/>
                </a:solidFill>
              </a:rPr>
              <a:t>Для приготування желейного світлофора взяла три пакетики  різнокольорового желе, гарячу воду, вінчик, ножиці, черпак,  склянки, посудину на 400 </a:t>
            </a:r>
            <a:r>
              <a:rPr lang="uk-UA" altLang="ru-RU" dirty="0" err="1">
                <a:solidFill>
                  <a:prstClr val="black"/>
                </a:solidFill>
              </a:rPr>
              <a:t>мл</a:t>
            </a:r>
            <a:r>
              <a:rPr lang="uk-UA" altLang="ru-RU" dirty="0">
                <a:solidFill>
                  <a:prstClr val="black"/>
                </a:solidFill>
              </a:rPr>
              <a:t>, годинник.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-14478000" y="-10858500"/>
            <a:ext cx="287972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white">
          <a:xfrm>
            <a:off x="-14478000" y="-10858500"/>
            <a:ext cx="287972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269" name="Picture 9" descr="G:\DCIM\111NIKON\DSCN5680.JPG"/>
          <p:cNvPicPr>
            <a:picLocks noChangeAspect="1" noChangeArrowheads="1"/>
          </p:cNvPicPr>
          <p:nvPr/>
        </p:nvPicPr>
        <p:blipFill>
          <a:blip r:embed="rId4"/>
          <a:srcRect l="10588" r="5774"/>
          <a:stretch>
            <a:fillRect/>
          </a:stretch>
        </p:blipFill>
        <p:spPr bwMode="auto">
          <a:xfrm>
            <a:off x="2857500" y="2420938"/>
            <a:ext cx="4486275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9"/>
          <p:cNvSpPr>
            <a:spLocks noChangeArrowheads="1"/>
          </p:cNvSpPr>
          <p:nvPr/>
        </p:nvSpPr>
        <p:spPr bwMode="auto">
          <a:xfrm>
            <a:off x="4140200" y="692150"/>
            <a:ext cx="4608513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uk-UA" altLang="ru-RU"/>
              <a:t>    </a:t>
            </a:r>
            <a:r>
              <a:rPr lang="uk-UA" altLang="ru-RU">
                <a:solidFill>
                  <a:schemeClr val="tx1"/>
                </a:solidFill>
              </a:rPr>
              <a:t>В посудину налила 400 мл окропу, ножицями розрізала пакет желе з ківі (зеленого кольору). Висипала вміст пакета в окріп, поступово помішуючи.</a:t>
            </a:r>
            <a:endParaRPr lang="ru-RU" altLang="ru-RU"/>
          </a:p>
        </p:txBody>
      </p:sp>
      <p:pic>
        <p:nvPicPr>
          <p:cNvPr id="12291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-14478000" y="-10858500"/>
            <a:ext cx="287972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292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-14478000" y="-10858500"/>
            <a:ext cx="287972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293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-14478000" y="-10858500"/>
            <a:ext cx="287972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294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-14478000" y="-10858500"/>
            <a:ext cx="287972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295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-14478000" y="-10858500"/>
            <a:ext cx="287972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296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-14478000" y="-10858500"/>
            <a:ext cx="2879725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297" name="Picture 13" descr="G:\DCIM\111NIKON\DSCN56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49275"/>
            <a:ext cx="335915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4" descr="G:\DCIM\111NIKON\DSCN568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2636838"/>
            <a:ext cx="336073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7" descr="G:\DCIM\111NIKON\DSCN5686.JPG"/>
          <p:cNvPicPr>
            <a:picLocks noChangeAspect="1" noChangeArrowheads="1"/>
          </p:cNvPicPr>
          <p:nvPr/>
        </p:nvPicPr>
        <p:blipFill>
          <a:blip r:embed="rId5"/>
          <a:srcRect l="18874"/>
          <a:stretch>
            <a:fillRect/>
          </a:stretch>
        </p:blipFill>
        <p:spPr bwMode="auto">
          <a:xfrm>
            <a:off x="3348038" y="3554413"/>
            <a:ext cx="272573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18" descr="G:\DCIM\111NIKON\DSCN56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51500" y="4005263"/>
            <a:ext cx="3360738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Текст 1"/>
          <p:cNvSpPr>
            <a:spLocks noGrp="1"/>
          </p:cNvSpPr>
          <p:nvPr>
            <p:ph type="body" sz="half" idx="3"/>
          </p:nvPr>
        </p:nvSpPr>
        <p:spPr>
          <a:xfrm>
            <a:off x="4575175" y="476250"/>
            <a:ext cx="3803650" cy="2674938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Georgia" pitchFamily="18" charset="0"/>
              <a:buNone/>
            </a:pPr>
            <a:r>
              <a:rPr lang="uk-UA" altLang="ru-RU" sz="2400" smtClean="0">
                <a:solidFill>
                  <a:srgbClr val="000000"/>
                </a:solidFill>
                <a:latin typeface="Times New Roman" pitchFamily="18" charset="0"/>
              </a:rPr>
              <a:t>Приготоване желе зеленого кольору налила за допомогою черпака у склянки.</a:t>
            </a:r>
          </a:p>
        </p:txBody>
      </p:sp>
      <p:pic>
        <p:nvPicPr>
          <p:cNvPr id="13315" name="Picture 6" descr="G:\DCIM\111NIKON\DSCN56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76250"/>
            <a:ext cx="33607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7" descr="G:\DCIM\111NIKON\DSCN5696.JPG"/>
          <p:cNvPicPr>
            <a:picLocks noChangeAspect="1" noChangeArrowheads="1"/>
          </p:cNvPicPr>
          <p:nvPr/>
        </p:nvPicPr>
        <p:blipFill>
          <a:blip r:embed="rId3"/>
          <a:srcRect l="10918"/>
          <a:stretch>
            <a:fillRect/>
          </a:stretch>
        </p:blipFill>
        <p:spPr bwMode="auto">
          <a:xfrm>
            <a:off x="1547813" y="3451225"/>
            <a:ext cx="29924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8" descr="G:\DCIM\111NIKON\DSCN569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3446463"/>
            <a:ext cx="3840162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ъект 2"/>
          <p:cNvSpPr>
            <a:spLocks noGrp="1"/>
          </p:cNvSpPr>
          <p:nvPr>
            <p:ph idx="4294967295"/>
          </p:nvPr>
        </p:nvSpPr>
        <p:spPr>
          <a:xfrm>
            <a:off x="3492500" y="211138"/>
            <a:ext cx="5111750" cy="2878137"/>
          </a:xfrm>
        </p:spPr>
        <p:txBody>
          <a:bodyPr/>
          <a:lstStyle/>
          <a:p>
            <a:pPr marL="44450" indent="0" algn="just" eaLnBrk="1" hangingPunct="1">
              <a:lnSpc>
                <a:spcPct val="150000"/>
              </a:lnSpc>
              <a:buFont typeface="Georgia" pitchFamily="18" charset="0"/>
              <a:buNone/>
            </a:pPr>
            <a:r>
              <a:rPr lang="uk-UA" altLang="ru-RU" sz="2400" smtClean="0">
                <a:latin typeface="Times New Roman" pitchFamily="18" charset="0"/>
                <a:cs typeface="Times New Roman" pitchFamily="18" charset="0"/>
              </a:rPr>
              <a:t>Поки желе в склянках холонуло, приготувала мангове желе (жовтого кольору). Для того, щоб пришвидшити охолодження,  склянки поставила у холодильник.</a:t>
            </a:r>
            <a:endParaRPr lang="ru-RU" altLang="ru-RU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5" descr="G:\DCIM\111NIKON\DSCN5701.JPG"/>
          <p:cNvPicPr>
            <a:picLocks noChangeAspect="1" noChangeArrowheads="1"/>
          </p:cNvPicPr>
          <p:nvPr/>
        </p:nvPicPr>
        <p:blipFill>
          <a:blip r:embed="rId2"/>
          <a:srcRect l="24371"/>
          <a:stretch>
            <a:fillRect/>
          </a:stretch>
        </p:blipFill>
        <p:spPr bwMode="auto">
          <a:xfrm>
            <a:off x="233363" y="188913"/>
            <a:ext cx="254158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6" descr="G:\DCIM\111NIKON\DSCN57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349500"/>
            <a:ext cx="3360738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G:\DCIM\111NIKON\DSCN57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946525"/>
            <a:ext cx="3360738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8" descr="G:\DCIM\111NIKON\DSCN57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2500" y="2997200"/>
            <a:ext cx="335915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9" descr="G:\DCIM\111NIKON\DSCN5714.JPG"/>
          <p:cNvPicPr>
            <a:picLocks noChangeAspect="1" noChangeArrowheads="1"/>
          </p:cNvPicPr>
          <p:nvPr/>
        </p:nvPicPr>
        <p:blipFill>
          <a:blip r:embed="rId6"/>
          <a:srcRect l="26888" r="5281"/>
          <a:stretch>
            <a:fillRect/>
          </a:stretch>
        </p:blipFill>
        <p:spPr bwMode="auto">
          <a:xfrm>
            <a:off x="6443663" y="3860800"/>
            <a:ext cx="22796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4"/>
          <p:cNvSpPr>
            <a:spLocks noGrp="1"/>
          </p:cNvSpPr>
          <p:nvPr>
            <p:ph idx="4294967295"/>
          </p:nvPr>
        </p:nvSpPr>
        <p:spPr>
          <a:xfrm>
            <a:off x="3652838" y="141288"/>
            <a:ext cx="5151437" cy="2736850"/>
          </a:xfrm>
        </p:spPr>
        <p:txBody>
          <a:bodyPr/>
          <a:lstStyle/>
          <a:p>
            <a:pPr marL="44450" indent="0" algn="just" eaLnBrk="1" hangingPunct="1">
              <a:lnSpc>
                <a:spcPct val="150000"/>
              </a:lnSpc>
              <a:buFont typeface="Georgia" pitchFamily="18" charset="0"/>
              <a:buNone/>
            </a:pPr>
            <a:r>
              <a:rPr lang="uk-UA" altLang="ru-RU" smtClean="0">
                <a:latin typeface="Times New Roman" pitchFamily="18" charset="0"/>
                <a:cs typeface="Times New Roman" pitchFamily="18" charset="0"/>
              </a:rPr>
              <a:t>Під час охолодження густина рідин збільшується,  у  </a:t>
            </a: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altLang="ru-RU" smtClean="0">
                <a:latin typeface="Times New Roman" pitchFamily="18" charset="0"/>
                <a:cs typeface="Times New Roman" pitchFamily="18" charset="0"/>
              </a:rPr>
              <a:t>розчині  желатину  також. Через півтори години склянки з холодильника дістала та налила в них желе жовтого кольору, відправила для подальшого охолодження.</a:t>
            </a:r>
          </a:p>
        </p:txBody>
      </p:sp>
      <p:pic>
        <p:nvPicPr>
          <p:cNvPr id="15363" name="Picture 3" descr="G:\DCIM\111NIKON\DSCN57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336073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G:\DCIM\111NIKON\DSCN57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2551113"/>
            <a:ext cx="336073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G:\DCIM\111NIKON\DSCN57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3811588"/>
            <a:ext cx="336073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G:\DCIM\111NIKON\DSCN5732.JPG"/>
          <p:cNvPicPr>
            <a:picLocks noChangeAspect="1" noChangeArrowheads="1"/>
          </p:cNvPicPr>
          <p:nvPr/>
        </p:nvPicPr>
        <p:blipFill>
          <a:blip r:embed="rId5"/>
          <a:srcRect l="30267"/>
          <a:stretch>
            <a:fillRect/>
          </a:stretch>
        </p:blipFill>
        <p:spPr bwMode="auto">
          <a:xfrm>
            <a:off x="6588125" y="4008438"/>
            <a:ext cx="234315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8" descr="G:\DCIM\111NIKON\DSCN5733.JPG"/>
          <p:cNvPicPr>
            <a:picLocks noChangeAspect="1" noChangeArrowheads="1"/>
          </p:cNvPicPr>
          <p:nvPr/>
        </p:nvPicPr>
        <p:blipFill>
          <a:blip r:embed="rId6"/>
          <a:srcRect l="29945" t="23401" r="35028" b="12692"/>
          <a:stretch>
            <a:fillRect/>
          </a:stretch>
        </p:blipFill>
        <p:spPr bwMode="auto">
          <a:xfrm>
            <a:off x="5556250" y="4005263"/>
            <a:ext cx="1176338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52425" y="496888"/>
            <a:ext cx="8351838" cy="5930900"/>
          </a:xfrm>
        </p:spPr>
        <p:txBody>
          <a:bodyPr/>
          <a:lstStyle/>
          <a:p>
            <a:pPr marL="44450" indent="0" algn="just" eaLnBrk="1" hangingPunct="1">
              <a:lnSpc>
                <a:spcPct val="150000"/>
              </a:lnSpc>
              <a:buFont typeface="Georgia" pitchFamily="18" charset="0"/>
              <a:buNone/>
            </a:pPr>
            <a:endParaRPr lang="ru-RU" altLang="ru-RU" sz="2400" baseline="-25000" smtClean="0">
              <a:solidFill>
                <a:srgbClr val="000000"/>
              </a:solidFill>
              <a:latin typeface="Times New Roman" pitchFamily="18" charset="0"/>
            </a:endParaRPr>
          </a:p>
          <a:p>
            <a:pPr marL="44450" indent="0" algn="just" eaLnBrk="1" hangingPunct="1">
              <a:lnSpc>
                <a:spcPct val="150000"/>
              </a:lnSpc>
              <a:buFont typeface="Georgia" pitchFamily="18" charset="0"/>
              <a:buNone/>
            </a:pPr>
            <a:endParaRPr lang="uk-UA" altLang="ru-RU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179388" y="404813"/>
            <a:ext cx="410527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altLang="ru-RU">
                <a:solidFill>
                  <a:schemeClr val="tx1"/>
                </a:solidFill>
              </a:rPr>
              <a:t>Оскільки розчин желатину жовтого кольору має більшу температуру, то й густина його менша, а зеленого меншу – густина більша. Саме через різну густину «ківі» осяде вниз, а «манго» підніметься вгору.</a:t>
            </a:r>
          </a:p>
          <a:p>
            <a:pPr>
              <a:lnSpc>
                <a:spcPct val="150000"/>
              </a:lnSpc>
            </a:pPr>
            <a:endParaRPr lang="ru-RU" altLang="ru-RU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ru-RU" altLang="ru-RU">
              <a:solidFill>
                <a:schemeClr val="tx1"/>
              </a:solidFill>
            </a:endParaRPr>
          </a:p>
        </p:txBody>
      </p:sp>
      <p:pic>
        <p:nvPicPr>
          <p:cNvPr id="16388" name="Picture 4" descr="G:\DCIM\111NIKON\DSCN5727.JPG"/>
          <p:cNvPicPr>
            <a:picLocks noChangeAspect="1" noChangeArrowheads="1"/>
          </p:cNvPicPr>
          <p:nvPr/>
        </p:nvPicPr>
        <p:blipFill>
          <a:blip r:embed="rId2"/>
          <a:srcRect l="29599" t="-9921" r="1202" b="9921"/>
          <a:stretch>
            <a:fillRect/>
          </a:stretch>
        </p:blipFill>
        <p:spPr bwMode="auto">
          <a:xfrm>
            <a:off x="4338638" y="1557338"/>
            <a:ext cx="451802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3683000" y="404813"/>
            <a:ext cx="51165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altLang="ru-RU">
                <a:solidFill>
                  <a:schemeClr val="tx1"/>
                </a:solidFill>
              </a:rPr>
              <a:t>Оскільки я хотіла приготувати желейний світлофор, залишилось зробити розчин желатину червоного кольору (вишневе).   </a:t>
            </a:r>
            <a:endParaRPr lang="ru-RU" altLang="ru-RU">
              <a:solidFill>
                <a:schemeClr val="tx1"/>
              </a:solidFill>
            </a:endParaRPr>
          </a:p>
        </p:txBody>
      </p:sp>
      <p:pic>
        <p:nvPicPr>
          <p:cNvPr id="17411" name="Picture 2" descr="G:\DCIM\111NIKON\DSCN57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00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" descr="G:\DCIM\111NIKON\DSCN57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" y="1268413"/>
            <a:ext cx="288131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4" descr="G:\DCIM\111NIKON\DSCN57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3141663"/>
            <a:ext cx="335915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5" descr="G:\DCIM\111NIKON\DSCN574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7038" y="4005263"/>
            <a:ext cx="335915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9" descr="G:\DCIM\111NIKON\DSCN5745.JPG"/>
          <p:cNvPicPr>
            <a:picLocks noChangeAspect="1" noChangeArrowheads="1"/>
          </p:cNvPicPr>
          <p:nvPr/>
        </p:nvPicPr>
        <p:blipFill>
          <a:blip r:embed="rId6"/>
          <a:srcRect l="20607" r="8717"/>
          <a:stretch>
            <a:fillRect/>
          </a:stretch>
        </p:blipFill>
        <p:spPr bwMode="auto">
          <a:xfrm>
            <a:off x="3132138" y="3621088"/>
            <a:ext cx="237490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 descr="G:\DCIM\111NIKON\DSCN5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4062413"/>
            <a:ext cx="3360738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7" descr="G:\DCIM\111NIKON\DSCN57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60350"/>
            <a:ext cx="33607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white">
          <a:xfrm>
            <a:off x="755650" y="2819400"/>
            <a:ext cx="3365500" cy="2517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8437" name="TextBox 3"/>
          <p:cNvSpPr txBox="1">
            <a:spLocks noChangeArrowheads="1"/>
          </p:cNvSpPr>
          <p:nvPr/>
        </p:nvSpPr>
        <p:spPr bwMode="auto">
          <a:xfrm>
            <a:off x="3779838" y="268288"/>
            <a:ext cx="5256212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uk-UA" altLang="ru-RU">
                <a:solidFill>
                  <a:schemeClr val="tx1"/>
                </a:solidFill>
              </a:rPr>
              <a:t>Розчин желатину червоного  кольору готувався останнім, тому має більшу температуру, густина його менша, ніж у інших. Завдяки цьому «вишневий» прошарок стає верхнім. Отримали желейний світлофор. Завдяки знанням можна готувати красиву та смачну їжу.</a:t>
            </a:r>
            <a:endParaRPr lang="ru-RU" alt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971550" y="765175"/>
            <a:ext cx="7319963" cy="4610100"/>
          </a:xfrm>
        </p:spPr>
        <p:txBody>
          <a:bodyPr rtlCol="0">
            <a:normAutofit fontScale="77500" lnSpcReduction="20000"/>
          </a:bodyPr>
          <a:lstStyle/>
          <a:p>
            <a:pPr marL="44450" indent="0" algn="ctr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alt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Даний дослід дозволяє</a:t>
            </a:r>
          </a:p>
          <a:p>
            <a:pPr marL="501650" indent="-457200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оволодіти дослідницькими уміннями;</a:t>
            </a:r>
          </a:p>
          <a:p>
            <a:pPr marL="501650" indent="-457200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ознайомитися з умовами плавання тіл;</a:t>
            </a:r>
          </a:p>
          <a:p>
            <a:pPr marL="501650" indent="-457200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дозволяє з</a:t>
            </a:r>
            <a:r>
              <a:rPr lang="en-US" alt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alt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ясувати залежність 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густини рідини від </a:t>
            </a:r>
            <a:r>
              <a:rPr lang="uk-UA" alt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температури; </a:t>
            </a:r>
            <a:endParaRPr lang="en-US" altLang="ru-RU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01650" indent="-457200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дозволяє на практиці побачити залежність 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розташування прошарків желе в одній склянці від їх </a:t>
            </a:r>
            <a:r>
              <a:rPr lang="uk-UA" alt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густини; </a:t>
            </a:r>
            <a:endParaRPr lang="uk-UA" altLang="ru-RU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01650" indent="-457200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зрозуміти фізичні 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закономірності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6512511" cy="5760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z="4800" dirty="0" smtClean="0">
                <a:effectLst/>
                <a:latin typeface="Times New Roman"/>
                <a:ea typeface="Times New Roman"/>
              </a:rPr>
              <a:t>Д</a:t>
            </a:r>
            <a:r>
              <a:rPr lang="ru-RU" sz="4800" dirty="0" err="1" smtClean="0">
                <a:effectLst/>
                <a:latin typeface="Times New Roman"/>
                <a:ea typeface="Times New Roman"/>
              </a:rPr>
              <a:t>жерела</a:t>
            </a:r>
            <a:r>
              <a:rPr lang="ru-RU" sz="4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4800" dirty="0">
                <a:effectLst/>
                <a:latin typeface="Times New Roman"/>
                <a:ea typeface="Times New Roman"/>
              </a:rPr>
              <a:t>інформації</a:t>
            </a:r>
            <a:r>
              <a:rPr lang="uk-UA" sz="4800" dirty="0">
                <a:effectLst/>
                <a:latin typeface="Times New Roman"/>
                <a:ea typeface="Times New Roman"/>
              </a:rPr>
              <a:t>:</a:t>
            </a:r>
            <a:r>
              <a:rPr lang="ru-RU" sz="4400" dirty="0">
                <a:effectLst/>
                <a:latin typeface="Times New Roman"/>
                <a:ea typeface="Times New Roman"/>
              </a:rPr>
              <a:t/>
            </a:r>
            <a:br>
              <a:rPr lang="ru-RU" sz="4400" dirty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18435" name="Объект 2"/>
          <p:cNvSpPr>
            <a:spLocks noGrp="1"/>
          </p:cNvSpPr>
          <p:nvPr>
            <p:ph sz="quarter" idx="13"/>
          </p:nvPr>
        </p:nvSpPr>
        <p:spPr>
          <a:xfrm>
            <a:off x="1143000" y="1773238"/>
            <a:ext cx="7029450" cy="4103687"/>
          </a:xfrm>
        </p:spPr>
        <p:txBody>
          <a:bodyPr rtlCol="0">
            <a:normAutofit lnSpcReduction="10000"/>
          </a:bodyPr>
          <a:lstStyle/>
          <a:p>
            <a:pPr marL="457200" indent="-457200" eaLnBrk="1" fontAlgn="auto" hangingPunct="1">
              <a:lnSpc>
                <a:spcPct val="15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gotovim-doma.soto4ki.ru/640-bagatosharove-zhele-recept-z-pokrokovim-foto.html</a:t>
            </a:r>
            <a:endParaRPr lang="uk-UA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auto" hangingPunct="1">
              <a:lnSpc>
                <a:spcPct val="15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https://uk.wikipedia.org/wiki/%</a:t>
            </a:r>
            <a:r>
              <a:rPr lang="en-US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D0%96%D0%B5%D0%BB%D0%B0%D1%82%D0%B8%D0%BD</a:t>
            </a:r>
            <a:endParaRPr lang="uk-UA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auto" hangingPunct="1">
              <a:lnSpc>
                <a:spcPct val="15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en-US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shkolyar.in.ua/zakon-arhimeda-umovy-plavannya-til</a:t>
            </a:r>
            <a:endParaRPr lang="uk-UA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auto" hangingPunct="1">
              <a:lnSpc>
                <a:spcPct val="15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ru-RU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Усі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уроки </a:t>
            </a:r>
            <a:r>
              <a:rPr lang="ru-RU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фізики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8 </a:t>
            </a:r>
            <a:r>
              <a:rPr lang="ru-RU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клас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./ </a:t>
            </a:r>
            <a:r>
              <a:rPr lang="ru-RU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Кирик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Л. А.— Х.: Вид. </a:t>
            </a:r>
            <a:r>
              <a:rPr lang="ru-RU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група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«Основа», 2008.— 352 с</a:t>
            </a:r>
            <a:endParaRPr lang="uk-UA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auto" hangingPunct="1">
              <a:lnSpc>
                <a:spcPct val="15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endParaRPr lang="uk-UA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auto" hangingPunct="1">
              <a:lnSpc>
                <a:spcPct val="15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endParaRPr lang="ru-RU" altLang="ru-RU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fontAlgn="auto" hangingPunct="1">
              <a:lnSpc>
                <a:spcPct val="150000"/>
              </a:lnSpc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Symbol" pitchFamily="18" charset="2"/>
              <a:buChar char=""/>
              <a:tabLst>
                <a:tab pos="228600" algn="l"/>
              </a:tabLst>
              <a:defRPr/>
            </a:pPr>
            <a:endParaRPr lang="ru-RU" altLang="ru-RU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1660</TotalTime>
  <Words>535</Words>
  <Application>Microsoft Office PowerPoint</Application>
  <PresentationFormat>Экран (4:3)</PresentationFormat>
  <Paragraphs>51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Times New Roman</vt:lpstr>
      <vt:lpstr>Arial</vt:lpstr>
      <vt:lpstr>Trebuchet MS</vt:lpstr>
      <vt:lpstr>Georgia</vt:lpstr>
      <vt:lpstr>Calibri</vt:lpstr>
      <vt:lpstr>Wingdings</vt:lpstr>
      <vt:lpstr>Verdana</vt:lpstr>
      <vt:lpstr>Symbol</vt:lpstr>
      <vt:lpstr>Воздушный поток</vt:lpstr>
      <vt:lpstr>Номінація “ Технік – Юніор ”  Тема: Желейний світлофор</vt:lpstr>
      <vt:lpstr>Слайд 2</vt:lpstr>
      <vt:lpstr>Слайд 3</vt:lpstr>
      <vt:lpstr>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Джерела інформації: </vt:lpstr>
    </vt:vector>
  </TitlesOfParts>
  <Company>АМОУ СОШ №21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развития АМОУ СОШ № 21 на 2011-2015 годы</dc:title>
  <dc:creator>user</dc:creator>
  <cp:lastModifiedBy>ИРА</cp:lastModifiedBy>
  <cp:revision>221</cp:revision>
  <dcterms:created xsi:type="dcterms:W3CDTF">2010-08-17T03:23:30Z</dcterms:created>
  <dcterms:modified xsi:type="dcterms:W3CDTF">2020-04-13T22:12:41Z</dcterms:modified>
</cp:coreProperties>
</file>