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6"/>
  </p:notesMasterIdLst>
  <p:sldIdLst>
    <p:sldId id="256" r:id="rId2"/>
    <p:sldId id="281" r:id="rId3"/>
    <p:sldId id="261" r:id="rId4"/>
    <p:sldId id="262" r:id="rId5"/>
    <p:sldId id="257" r:id="rId6"/>
    <p:sldId id="263" r:id="rId7"/>
    <p:sldId id="264" r:id="rId8"/>
    <p:sldId id="265" r:id="rId9"/>
    <p:sldId id="266" r:id="rId10"/>
    <p:sldId id="269" r:id="rId11"/>
    <p:sldId id="270" r:id="rId12"/>
    <p:sldId id="272" r:id="rId13"/>
    <p:sldId id="278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709"/>
    <a:srgbClr val="F9D8CC"/>
    <a:srgbClr val="FCECE7"/>
    <a:srgbClr val="2B89C3"/>
    <a:srgbClr val="00B0F0"/>
    <a:srgbClr val="E27508"/>
    <a:srgbClr val="F07F09"/>
    <a:srgbClr val="A8D0AD"/>
    <a:srgbClr val="3F7545"/>
    <a:srgbClr val="C2A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30" autoAdjust="0"/>
  </p:normalViewPr>
  <p:slideViewPr>
    <p:cSldViewPr snapToGrid="0">
      <p:cViewPr varScale="1">
        <p:scale>
          <a:sx n="53" d="100"/>
          <a:sy n="53" d="100"/>
        </p:scale>
        <p:origin x="-13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A7D6A-A73D-4441-8A5A-203E9ECD59C2}" type="datetimeFigureOut">
              <a:rPr lang="ru-RU" smtClean="0"/>
              <a:t>12.04.2020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4DE2-81CC-477B-8BC2-0827805518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2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Добрий день шановне журі та учасники МАН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Гаєвий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Антон, учень 10А класу Харківського Технічного Ліцею номер 173 хотів б представити вам мою роботу про розробку універсальної автономної системи контролю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пристроями у кухонному приміщенні.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uk-UA" sz="1200" b="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реалізації</a:t>
            </a:r>
            <a:r>
              <a:rPr lang="uk-UA" sz="1200" b="0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такої системи п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о-перше, треба вибрати компоненти.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основи під модулі я на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цьому етапі обрав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плату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ArduinoUNO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Через свою простоту у використанні, універсальність та зручну ціну за досить великий функціонал.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12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 модуль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NRF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 вибрав модуль NRF24L01, через його компактність та доволі велику дальність передачі сигналу.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0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Згідно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поставленим задачам роботи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Протокол зв’язку між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модулями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повинен містити рішення для таких ситуацій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Ситуація 1. При 2 модулях протокол вирішує хто з них стає сервером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Завдяки зрівнянню їх характеристик, а саме: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Зайнятість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Наявність Wi-Fi передатчика(обов’язково)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Наявність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Bluetooth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передатчика(не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обов'язково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Обчислювальна потужність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30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Перейдемо до практичної частини. </a:t>
            </a:r>
            <a:r>
              <a:rPr lang="uk-UA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uk-UA" sz="1200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результаті я зібрав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макети можливих модулів та з’єднав їх завдяки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NRF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Дві плати відіграють роль рядових модулів, а третя – сервера.</a:t>
            </a:r>
            <a:r>
              <a:rPr lang="uk-UA" sz="1200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столі та на слайдах представлені ці макети, у презентації ж є підписи кожної окремої частини модуля. Ардиуни, НРФ, стабілізатор для нього та Світодіод для приймачів, та кнопки для сервера.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Принцип роботи цього макету дуже простий, кожна кнопка відповідає своєму світлодіоду. Це демонструє можливість хоч 2 одночасних зв’язків, сервера й рядових модулів.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051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23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b="1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Висновок.</a:t>
            </a:r>
            <a:r>
              <a:rPr lang="uk-UA" sz="1200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чином, в результаті проведеної роботи було:</a:t>
            </a:r>
          </a:p>
          <a:p>
            <a:pPr>
              <a:lnSpc>
                <a:spcPct val="100000"/>
              </a:lnSpc>
            </a:pPr>
            <a:r>
              <a:rPr lang="uk-UA" dirty="0" smtClean="0"/>
              <a:t>Проаналізовано принцип роботи сучасних систем керування  віддаленими автономними модулями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uk-UA" dirty="0" smtClean="0"/>
              <a:t>Визначено особливості бездротового зв’язку між модулями -Wi-Fi, NRF та </a:t>
            </a:r>
            <a:r>
              <a:rPr lang="uk-UA" dirty="0" err="1" smtClean="0"/>
              <a:t>Bluetooth</a:t>
            </a:r>
            <a:r>
              <a:rPr lang="uk-UA" dirty="0" smtClean="0"/>
              <a:t>. </a:t>
            </a:r>
          </a:p>
          <a:p>
            <a:pPr>
              <a:lnSpc>
                <a:spcPct val="100000"/>
              </a:lnSpc>
            </a:pPr>
            <a:r>
              <a:rPr lang="uk-UA" dirty="0" smtClean="0"/>
              <a:t>Запропоновано узагальнений принцип роботи нової модульної системи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uk-UA" dirty="0" smtClean="0"/>
              <a:t>Обрано оптимальні варіанти компонентів для експериментальної перевірки системи </a:t>
            </a:r>
          </a:p>
          <a:p>
            <a:pPr>
              <a:lnSpc>
                <a:spcPct val="100000"/>
              </a:lnSpc>
            </a:pPr>
            <a:r>
              <a:rPr lang="uk-UA" dirty="0" smtClean="0"/>
              <a:t>Розроблено та перевірено протокол зв’язку для запропонованої мережі</a:t>
            </a:r>
          </a:p>
          <a:p>
            <a:pPr>
              <a:lnSpc>
                <a:spcPct val="100000"/>
              </a:lnSpc>
            </a:pPr>
            <a:r>
              <a:rPr lang="uk-UA" dirty="0" smtClean="0"/>
              <a:t>Запропоновано сфери використання розробленої системи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0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Системи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розмумного</a:t>
            </a:r>
            <a:r>
              <a:rPr lang="uk-UA" baseline="0" dirty="0" smtClean="0"/>
              <a:t> будинку стають однією з невід’ємних умов сучасного життя. І найбільш важливою, найбільш складною частиною такого будинку є кухонне приміщення. Його особливістю є наявність великої кількості приладів, які не тільки необхідні для зручності, але ще й можуть становити небезпеку, а іноді і навіть загрозу життю користувачів.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52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Основними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компаніями які займаються розробками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розуного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будинку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 «Яндекс»,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та «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Xiaomi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Принцип роботи систем від всіх 4 компаній майже не відрізняється.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Тобто, користувач голосом або ж мобільним додатком звертається до домашньої станції, та в свою чергу відправляє сигнал по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зовнішнього серверу, де відбуваються всі обчислення і зберігається інформація, і знову ж сервер відсилає команду до пристроїв підключених до нашої системи.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5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Але існує ряд проблем та незручностей у використанні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інтернет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речей, наприклад, окремі додатки в телефоні до кожного приладу, чи потреба в постійному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розумного будинку.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такій схемі роботи одразу можна виявити ряд проблем.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По-перше, система не може працювати без доступу до інтернету, бо модулі не зможуть отримувати команди від серверів.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По-друге, можуть з’являтися паузи між командою користувача та виконанням її модулями. Через пінг, та завантаженість серверів.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По-третє, сучасний ринок інтернет речей сильно обмежений, що приводить до малого функціоналу розумного будинку.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2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Тому, Метою даної роботи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стало розробити концепт зручної системи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отримання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передачі даних для великого скупчення приладів на прикладі кухонного приміщення,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цього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озглянути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найкращі способи зв’язку модулів у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мережі, підібрати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найкращі варіанти компонентів для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системи, розробити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макет для перевірки можливості реалізації цього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задуму.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вирішення поставлених задач я пропоную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замінити основний вид зв’язку між модулями.  Найоптимальнішими варіантами для передачі даних між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електро-компонентами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той ж Wi-Fi,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Bluetooth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двосторонній радіо зв’язок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NRF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Дротовий спосіб незручний для сильно розгалужених систем, оскільки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залежить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від довжини дроту. Тому я його не розглядав.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13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слайді та в роботі приведено порівняльну таблицю приведених бездротових видів зв’язку за найважливішими для нашої ситуації критеріями. Дальність передачі, швидкість передачі, складність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програмування</a:t>
            </a:r>
            <a:r>
              <a:rPr lang="uk-UA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uk-UA" sz="120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кількість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одночасних зв’язків та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інші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особливості.</a:t>
            </a:r>
            <a:endParaRPr lang="ru-RU" sz="1200" strike="sng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90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Це </a:t>
            </a:r>
            <a:r>
              <a:rPr lang="uk-UA" dirty="0" smtClean="0"/>
              <a:t>дозволило мені</a:t>
            </a:r>
            <a:r>
              <a:rPr lang="uk-UA" baseline="0" dirty="0" smtClean="0"/>
              <a:t> проаналізувати всі переваги та недоліки кожного з видів зв’язку відносно різних ситуацій</a:t>
            </a:r>
            <a:r>
              <a:rPr lang="uk-UA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цьому вирішення </a:t>
            </a:r>
            <a:r>
              <a:rPr lang="uk-UA" sz="1200" dirty="0" smtClean="0"/>
              <a:t>проблем </a:t>
            </a:r>
            <a:r>
              <a:rPr lang="uk-UA" dirty="0" err="1" smtClean="0"/>
              <a:t>пінгу</a:t>
            </a:r>
            <a:r>
              <a:rPr lang="uk-UA" dirty="0" smtClean="0"/>
              <a:t> (що це таке?)</a:t>
            </a:r>
            <a:r>
              <a:rPr lang="uk-UA" sz="1200" dirty="0" smtClean="0"/>
              <a:t> та малого функціоналу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запропоновано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вирішити за рахунок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використання внутрішнього сервера замість віддаленого. Таким чином зникне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пінг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непередбачені затримки системи. Також з’явиться змога швидкого додавання спеціалізованих модулів до загальної системи приладів.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4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Отже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NRF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великі переваги над іншими видами, як дальність передачі, можливість існування великої кількості модулів у мережі, та простота програмування.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незамінним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плюсом є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вихід до інтернету, велика швидкість та якісність передачі даних.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Bluetooth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 застосовуватися тільки для аварійного зв’язку з телефоном користувача при відсутності інтернету.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Отже кращим варіантом є комбінація усіх 3 варіантів, з основним опором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NRF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NRF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з’єднує модулі мережі і робить систему незалежну від постійного підключення до інтернету, 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дає змогу виходу до хмарових сховищ, та сайтів, в деяких термінових випадках до системи можна звернутися через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Blutooth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4DE2-81CC-477B-8BC2-0827805518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77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655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84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58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939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562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994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769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037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83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791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396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478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740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081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366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937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2574-B1A7-49CD-BB7A-C88A847772C1}" type="datetimeFigureOut">
              <a:rPr lang="uk-UA" smtClean="0"/>
              <a:t>12.04.2020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56C5-E61F-4F0B-A1EE-E6A665256A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5950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960" y="2888659"/>
            <a:ext cx="8144134" cy="1457865"/>
          </a:xfrm>
        </p:spPr>
        <p:txBody>
          <a:bodyPr/>
          <a:lstStyle/>
          <a:p>
            <a:r>
              <a:rPr lang="ru-RU" sz="3200" b="1" dirty="0"/>
              <a:t>СТВОРЕННЯ АВТОНОМНОЇ СИСТЕМИ КОНТРОЛЮ ТА УПРАВЛІННЯ ПОБУТОВИМИ ПРИЛАДАМИ КУХОННИХ ПРИМІЩЕНЬ</a:t>
            </a:r>
            <a:endParaRPr lang="uk-UA" sz="32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9642" y="4623110"/>
            <a:ext cx="7656697" cy="22348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altLang="ru-RU" dirty="0">
                <a:solidFill>
                  <a:schemeClr val="tx1">
                    <a:lumMod val="95000"/>
                  </a:schemeClr>
                </a:solidFill>
              </a:rPr>
              <a:t>Підготував</a:t>
            </a:r>
            <a:r>
              <a:rPr lang="ru-RU" altLang="ru-RU" dirty="0" smtClean="0">
                <a:solidFill>
                  <a:schemeClr val="tx1">
                    <a:lumMod val="95000"/>
                  </a:schemeClr>
                </a:solidFill>
              </a:rPr>
              <a:t>:</a:t>
            </a:r>
            <a:endParaRPr lang="en-US" alt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uk-UA" altLang="ru-RU" dirty="0" smtClean="0">
                <a:solidFill>
                  <a:schemeClr val="tx1">
                    <a:lumMod val="95000"/>
                  </a:schemeClr>
                </a:solidFill>
              </a:rPr>
              <a:t>Учень</a:t>
            </a:r>
            <a:r>
              <a:rPr lang="ru-RU" alt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tx1">
                    <a:lumMod val="95000"/>
                  </a:schemeClr>
                </a:solidFill>
              </a:rPr>
              <a:t>10</a:t>
            </a:r>
            <a:r>
              <a:rPr lang="ru-RU" alt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altLang="ru-RU" dirty="0">
                <a:solidFill>
                  <a:schemeClr val="tx1">
                    <a:lumMod val="95000"/>
                  </a:schemeClr>
                </a:solidFill>
              </a:rPr>
              <a:t>класу </a:t>
            </a:r>
            <a:r>
              <a:rPr lang="uk-UA" altLang="ru-RU" dirty="0" smtClean="0">
                <a:solidFill>
                  <a:schemeClr val="tx1">
                    <a:lumMod val="95000"/>
                  </a:schemeClr>
                </a:solidFill>
              </a:rPr>
              <a:t>Харківського </a:t>
            </a:r>
            <a:r>
              <a:rPr lang="uk-UA" altLang="ru-RU" dirty="0">
                <a:solidFill>
                  <a:schemeClr val="tx1">
                    <a:lumMod val="95000"/>
                  </a:schemeClr>
                </a:solidFill>
              </a:rPr>
              <a:t>технічного ліцею </a:t>
            </a:r>
            <a:r>
              <a:rPr lang="ru-RU" altLang="ru-RU" dirty="0">
                <a:solidFill>
                  <a:schemeClr val="tx1">
                    <a:lumMod val="95000"/>
                  </a:schemeClr>
                </a:solidFill>
              </a:rPr>
              <a:t>№173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tx1">
                    <a:lumMod val="95000"/>
                  </a:schemeClr>
                </a:solidFill>
              </a:rPr>
              <a:t>Гаєвий Антон </a:t>
            </a:r>
            <a:r>
              <a:rPr lang="uk-UA" altLang="ru-RU" dirty="0" smtClean="0">
                <a:solidFill>
                  <a:schemeClr val="tx1">
                    <a:lumMod val="95000"/>
                  </a:schemeClr>
                </a:solidFill>
              </a:rPr>
              <a:t>Олександрович</a:t>
            </a:r>
          </a:p>
          <a:p>
            <a:pPr>
              <a:lnSpc>
                <a:spcPct val="80000"/>
              </a:lnSpc>
            </a:pPr>
            <a:r>
              <a:rPr lang="uk-UA" altLang="ru-RU" dirty="0" smtClean="0">
                <a:solidFill>
                  <a:schemeClr val="tx1">
                    <a:lumMod val="95000"/>
                  </a:schemeClr>
                </a:solidFill>
              </a:rPr>
              <a:t>Науковий </a:t>
            </a:r>
            <a:r>
              <a:rPr lang="uk-UA" altLang="ru-RU" dirty="0">
                <a:solidFill>
                  <a:schemeClr val="tx1">
                    <a:lumMod val="95000"/>
                  </a:schemeClr>
                </a:solidFill>
              </a:rPr>
              <a:t>керівник</a:t>
            </a:r>
            <a:r>
              <a:rPr lang="ru-RU" altLang="ru-RU" dirty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uk-UA" altLang="en-US" dirty="0">
                <a:solidFill>
                  <a:schemeClr val="tx1">
                    <a:lumMod val="95000"/>
                  </a:schemeClr>
                </a:solidFill>
              </a:rPr>
              <a:t>Козуб Світлана </a:t>
            </a:r>
            <a:r>
              <a:rPr lang="uk-UA" altLang="en-US" dirty="0" smtClean="0">
                <a:solidFill>
                  <a:schemeClr val="tx1">
                    <a:lumMod val="95000"/>
                  </a:schemeClr>
                </a:solidFill>
              </a:rPr>
              <a:t>Миколаївна</a:t>
            </a:r>
            <a:endParaRPr lang="ru-RU" alt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Вибір компонентів. Основа модуля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6768" y="646176"/>
            <a:ext cx="130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bg1"/>
                </a:solidFill>
              </a:rPr>
              <a:t>9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4948" y="5685377"/>
            <a:ext cx="2930161" cy="658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en-US" sz="2800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Arduino</a:t>
            </a:r>
            <a:r>
              <a:rPr lang="uk-UA" sz="2800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UNO</a:t>
            </a:r>
            <a:endParaRPr lang="ru-RU" sz="2800" b="1" dirty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564" y="1846505"/>
            <a:ext cx="655781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Характеристики: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Мікроконтролер </a:t>
            </a:r>
            <a:r>
              <a:rPr lang="uk-UA" sz="2000" dirty="0"/>
              <a:t>ATmega328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Робоча напруга 5 У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Вхідна напруга (рекомендований) 7-12 В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Вхідна напруга (граничне) 6-20 В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Цифрові Входи/Виходи 14 (6 з яких можуть використовуватися як виходи ШІМ)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Аналогові входи 6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Постійний струм через вхід/вихід 40 </a:t>
            </a:r>
            <a:r>
              <a:rPr lang="uk-UA" sz="2000" dirty="0" err="1"/>
              <a:t>мА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Постійний струм для виведення 3.3 В 50 </a:t>
            </a:r>
            <a:r>
              <a:rPr lang="uk-UA" sz="2000" dirty="0" err="1"/>
              <a:t>мА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Флеш пам’ять 32 </a:t>
            </a:r>
            <a:r>
              <a:rPr lang="uk-UA" sz="2000" dirty="0" err="1"/>
              <a:t>Кб</a:t>
            </a:r>
            <a:r>
              <a:rPr lang="uk-UA" sz="2000" dirty="0"/>
              <a:t> (ATmega328), з яких 0.5 КБ використовуються для завантажувача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ОЗУ 2 КБ (ATmega328)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EEPROM 1 </a:t>
            </a:r>
            <a:r>
              <a:rPr lang="uk-UA" sz="2000" dirty="0" err="1"/>
              <a:t>Кб</a:t>
            </a:r>
            <a:r>
              <a:rPr lang="uk-UA" sz="2000" dirty="0"/>
              <a:t> (ATmega328)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000" dirty="0"/>
              <a:t>Тактова частота 16 МГц</a:t>
            </a:r>
            <a:endParaRPr lang="ru-RU" sz="2000" dirty="0"/>
          </a:p>
        </p:txBody>
      </p:sp>
      <p:pic>
        <p:nvPicPr>
          <p:cNvPr id="3075" name="Picture 3" descr="Картинки по запросу &quot;Arduino uno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 b="12436"/>
          <a:stretch>
            <a:fillRect/>
          </a:stretch>
        </p:blipFill>
        <p:spPr bwMode="auto">
          <a:xfrm>
            <a:off x="854811" y="2235199"/>
            <a:ext cx="4202885" cy="3264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Вибір </a:t>
            </a:r>
            <a:r>
              <a:rPr lang="uk-UA" dirty="0" smtClean="0"/>
              <a:t>компонентів. </a:t>
            </a:r>
            <a:r>
              <a:rPr lang="uk-UA" dirty="0" smtClean="0"/>
              <a:t>М</a:t>
            </a:r>
            <a:r>
              <a:rPr lang="ru-RU" dirty="0" err="1" smtClean="0"/>
              <a:t>одулі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endParaRPr lang="uk-UA" dirty="0"/>
          </a:p>
        </p:txBody>
      </p:sp>
      <p:pic>
        <p:nvPicPr>
          <p:cNvPr id="2050" name="Picture 2" descr="Картинки по запросу Радио модуль NRF24L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4" y="2428785"/>
            <a:ext cx="3432473" cy="3129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6695" y="5876835"/>
            <a:ext cx="2354492" cy="658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NRF</a:t>
            </a:r>
            <a:r>
              <a:rPr lang="uk-UA" sz="2800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24L01</a:t>
            </a:r>
            <a:endParaRPr lang="ru-RU" sz="2800" b="1" dirty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6768" y="646176"/>
            <a:ext cx="130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1</a:t>
            </a:r>
            <a:r>
              <a:rPr lang="ru-RU" sz="7200" b="1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76" y="2411846"/>
            <a:ext cx="3112413" cy="3112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68833" y="5832335"/>
            <a:ext cx="1625766" cy="658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ESP8266</a:t>
            </a:r>
            <a:endParaRPr lang="ru-RU" sz="2800" b="1" dirty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21375" y="5826502"/>
            <a:ext cx="2815194" cy="659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/>
              <a:t>Bluetooth HC-05</a:t>
            </a:r>
            <a:endParaRPr lang="ru-RU" sz="2800" b="1" dirty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 descr="Картинки по запросу &quot;bluetooth hc-05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72" y="2411847"/>
            <a:ext cx="3146800" cy="314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Схема роботи</a:t>
            </a:r>
            <a:r>
              <a:rPr lang="uk-UA" dirty="0"/>
              <a:t>.</a:t>
            </a:r>
            <a:r>
              <a:rPr lang="uk-UA" dirty="0" smtClean="0"/>
              <a:t> </a:t>
            </a:r>
            <a:r>
              <a:rPr lang="uk-UA" dirty="0" smtClean="0"/>
              <a:t>Протоколи </a:t>
            </a:r>
            <a:r>
              <a:rPr lang="uk-UA" dirty="0" smtClean="0"/>
              <a:t>зв’язку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3527"/>
            <a:ext cx="4076174" cy="182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95877" y="5152239"/>
            <a:ext cx="5895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Ситуація №1</a:t>
            </a:r>
          </a:p>
          <a:p>
            <a:pPr algn="ctr"/>
            <a:r>
              <a:rPr lang="uk-UA" sz="2000" b="1" dirty="0" smtClean="0"/>
              <a:t>Порівняння параметрів,</a:t>
            </a:r>
          </a:p>
          <a:p>
            <a:pPr algn="ctr"/>
            <a:r>
              <a:rPr lang="uk-UA" sz="2000" b="1" dirty="0" smtClean="0"/>
              <a:t>Призначення сервера</a:t>
            </a:r>
            <a:endParaRPr lang="uk-U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6768" y="646176"/>
            <a:ext cx="130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1</a:t>
            </a:r>
            <a:r>
              <a:rPr lang="uk-UA" sz="7200" b="1" dirty="0" smtClean="0">
                <a:solidFill>
                  <a:schemeClr val="bg1"/>
                </a:solidFill>
              </a:rPr>
              <a:t>1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68" y="3335896"/>
            <a:ext cx="3777579" cy="2146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2307" y="2092705"/>
            <a:ext cx="45007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Ситуація №2</a:t>
            </a:r>
          </a:p>
          <a:p>
            <a:pPr algn="ctr"/>
            <a:r>
              <a:rPr lang="uk-UA" sz="2000" b="1" dirty="0" smtClean="0"/>
              <a:t>Порівняння параметрів,</a:t>
            </a:r>
          </a:p>
          <a:p>
            <a:pPr algn="ctr"/>
            <a:r>
              <a:rPr lang="uk-UA" sz="2000" b="1" dirty="0" smtClean="0"/>
              <a:t>Можливе перепризначення сервера</a:t>
            </a:r>
          </a:p>
          <a:p>
            <a:endParaRPr lang="uk-UA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65" y="2039670"/>
            <a:ext cx="3737947" cy="23693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65617" y="4634380"/>
            <a:ext cx="46468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Ситуація №3</a:t>
            </a:r>
          </a:p>
          <a:p>
            <a:pPr algn="ctr"/>
            <a:r>
              <a:rPr lang="uk-UA" sz="2000" b="1" dirty="0" smtClean="0"/>
              <a:t>Додавання сервера,</a:t>
            </a:r>
          </a:p>
          <a:p>
            <a:pPr algn="ctr"/>
            <a:r>
              <a:rPr lang="uk-UA" sz="2000" b="1" dirty="0" smtClean="0"/>
              <a:t>Розподіл завдань між ними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2777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3041" y="585816"/>
            <a:ext cx="9613861" cy="1080938"/>
          </a:xfrm>
        </p:spPr>
        <p:txBody>
          <a:bodyPr/>
          <a:lstStyle/>
          <a:p>
            <a:pPr algn="ctr"/>
            <a:r>
              <a:rPr lang="uk-UA" dirty="0" smtClean="0"/>
              <a:t>Модулі </a:t>
            </a:r>
            <a:r>
              <a:rPr lang="en-US" dirty="0" smtClean="0"/>
              <a:t>“</a:t>
            </a:r>
            <a:r>
              <a:rPr lang="uk-UA" dirty="0" smtClean="0"/>
              <a:t>Приймачі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748" r="44950" b="25919"/>
          <a:stretch/>
        </p:blipFill>
        <p:spPr>
          <a:xfrm>
            <a:off x="1073861" y="1666754"/>
            <a:ext cx="4022492" cy="3025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3861" y="481935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Arduino UNO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NRF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Батарейка-Крона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Стабілізатор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AMS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1117-3.3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Світлодіод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6768" y="646176"/>
            <a:ext cx="130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1</a:t>
            </a:r>
            <a:r>
              <a:rPr lang="uk-UA" sz="7200" b="1" dirty="0">
                <a:solidFill>
                  <a:schemeClr val="bg1"/>
                </a:solidFill>
              </a:rPr>
              <a:t>2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484" r="38954" b="19212"/>
          <a:stretch/>
        </p:blipFill>
        <p:spPr>
          <a:xfrm>
            <a:off x="6063255" y="1645529"/>
            <a:ext cx="4061089" cy="3020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063255" y="477029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Arduino UNO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NRF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Блок живлення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Стабілізатор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AMS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1117-3.3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Кнопки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83889" y="5382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mtClean="0"/>
              <a:t>Модуль </a:t>
            </a:r>
            <a:r>
              <a:rPr lang="en-US" smtClean="0"/>
              <a:t>“</a:t>
            </a:r>
            <a:r>
              <a:rPr lang="uk-UA" smtClean="0"/>
              <a:t>Сервер</a:t>
            </a:r>
            <a:r>
              <a:rPr lang="en-US" smtClean="0"/>
              <a:t>”</a:t>
            </a:r>
            <a:r>
              <a:rPr lang="uk-UA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4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Висновок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22098"/>
            <a:ext cx="10473634" cy="4563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dirty="0"/>
              <a:t>П</a:t>
            </a:r>
            <a:r>
              <a:rPr lang="uk-UA" dirty="0" smtClean="0"/>
              <a:t>роаналізовано принцип роботи сучасних систем </a:t>
            </a:r>
            <a:r>
              <a:rPr lang="uk-UA" dirty="0"/>
              <a:t>керування  віддаленими </a:t>
            </a:r>
            <a:r>
              <a:rPr lang="uk-UA" dirty="0" smtClean="0"/>
              <a:t>автономними модулями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uk-UA" dirty="0" smtClean="0"/>
              <a:t>Визначено особливості </a:t>
            </a:r>
            <a:r>
              <a:rPr lang="uk-UA" dirty="0"/>
              <a:t>бездротового зв’язку між </a:t>
            </a:r>
            <a:r>
              <a:rPr lang="uk-UA" dirty="0" smtClean="0"/>
              <a:t>модулями -Wi-Fi</a:t>
            </a:r>
            <a:r>
              <a:rPr lang="uk-UA" dirty="0"/>
              <a:t>, NRF та Bluetooth. </a:t>
            </a:r>
            <a:endParaRPr lang="uk-UA" dirty="0" smtClean="0"/>
          </a:p>
          <a:p>
            <a:pPr>
              <a:lnSpc>
                <a:spcPct val="100000"/>
              </a:lnSpc>
            </a:pPr>
            <a:r>
              <a:rPr lang="uk-UA" dirty="0"/>
              <a:t>З</a:t>
            </a:r>
            <a:r>
              <a:rPr lang="uk-UA" dirty="0" smtClean="0"/>
              <a:t>апропоновано </a:t>
            </a:r>
            <a:r>
              <a:rPr lang="uk-UA" dirty="0"/>
              <a:t>узагальнений принцип роботи нової модульної </a:t>
            </a:r>
            <a:r>
              <a:rPr lang="uk-UA" dirty="0" smtClean="0"/>
              <a:t>системи 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uk-UA" dirty="0" smtClean="0"/>
              <a:t>Обрано оптимальні варіанти </a:t>
            </a:r>
            <a:r>
              <a:rPr lang="uk-UA" dirty="0"/>
              <a:t>компонентів для </a:t>
            </a:r>
            <a:r>
              <a:rPr lang="uk-UA" dirty="0" smtClean="0"/>
              <a:t>експериментальної перевірки системи </a:t>
            </a:r>
          </a:p>
          <a:p>
            <a:pPr>
              <a:lnSpc>
                <a:spcPct val="100000"/>
              </a:lnSpc>
            </a:pPr>
            <a:r>
              <a:rPr lang="uk-UA" dirty="0" smtClean="0"/>
              <a:t>Розроблено та перевірено протокол </a:t>
            </a:r>
            <a:r>
              <a:rPr lang="uk-UA" dirty="0"/>
              <a:t>зв’язку </a:t>
            </a:r>
            <a:r>
              <a:rPr lang="uk-UA" dirty="0" smtClean="0"/>
              <a:t>для запропонованої </a:t>
            </a:r>
            <a:r>
              <a:rPr lang="uk-UA" dirty="0" smtClean="0"/>
              <a:t>мережі</a:t>
            </a: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16768" y="646176"/>
            <a:ext cx="130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smtClean="0">
                <a:solidFill>
                  <a:schemeClr val="bg1"/>
                </a:solidFill>
              </a:rPr>
              <a:t>13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Точки контролю та управління у кухонному приміщенні</a:t>
            </a:r>
            <a:endParaRPr lang="ru-RU" dirty="0"/>
          </a:p>
        </p:txBody>
      </p:sp>
      <p:pic>
        <p:nvPicPr>
          <p:cNvPr id="2054" name="Picture 6" descr="Internet of things iot smart house kitchen retro compositi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64" y="2835414"/>
            <a:ext cx="4911354" cy="36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835414"/>
            <a:ext cx="4709837" cy="36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1129" y="2307522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Для зручності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072794" y="230752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Для безпеки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997184" y="646176"/>
            <a:ext cx="10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bg1"/>
                </a:solidFill>
              </a:rPr>
              <a:t>1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Принципи роботи більшості систем </a:t>
            </a:r>
            <a:r>
              <a:rPr lang="uk-UA" dirty="0" err="1" smtClean="0"/>
              <a:t>ІоТ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8" r="34588"/>
          <a:stretch/>
        </p:blipFill>
        <p:spPr>
          <a:xfrm>
            <a:off x="1353311" y="3851564"/>
            <a:ext cx="6045016" cy="3380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97184" y="646176"/>
            <a:ext cx="10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bg1"/>
                </a:solidFill>
              </a:rPr>
              <a:t>2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Картинки по запросу Googl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95" y="2271467"/>
            <a:ext cx="2419077" cy="100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amazon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t="23393" r="15925" b="34942"/>
          <a:stretch/>
        </p:blipFill>
        <p:spPr bwMode="auto">
          <a:xfrm>
            <a:off x="4447533" y="2109513"/>
            <a:ext cx="2531695" cy="116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Картинки по запросу Xiaomi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6" y="2191141"/>
            <a:ext cx="1168599" cy="11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Яндек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89" y="2213267"/>
            <a:ext cx="1747158" cy="9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2"/>
          <a:stretch/>
        </p:blipFill>
        <p:spPr>
          <a:xfrm>
            <a:off x="7408271" y="2033302"/>
            <a:ext cx="3214992" cy="51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Проблеми сучасних систем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3" y="3828284"/>
            <a:ext cx="3643360" cy="2220609"/>
          </a:xfrm>
          <a:prstGeom prst="rect">
            <a:avLst/>
          </a:prstGeom>
        </p:spPr>
      </p:pic>
      <p:pic>
        <p:nvPicPr>
          <p:cNvPr id="1028" name="Picture 4" descr="Картинки по запросу умный д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08" y="3749903"/>
            <a:ext cx="3839052" cy="2467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2607" y="2747346"/>
            <a:ext cx="398402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/>
              <a:t>Постійне підключення до інтернету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136628" y="2587515"/>
            <a:ext cx="3717285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/>
              <a:t>Затримки у роботі</a:t>
            </a:r>
            <a:endParaRPr lang="ru-RU" sz="2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127708" y="2587515"/>
            <a:ext cx="3717285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dirty="0" smtClean="0"/>
              <a:t>Малий функціонал</a:t>
            </a:r>
            <a:endParaRPr lang="ru-RU" sz="2800" dirty="0"/>
          </a:p>
        </p:txBody>
      </p:sp>
      <p:pic>
        <p:nvPicPr>
          <p:cNvPr id="1030" name="Picture 6" descr="Картинки по запросу подключение к интернет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6" y="3862196"/>
            <a:ext cx="3748624" cy="2186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997184" y="646176"/>
            <a:ext cx="10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bg1"/>
                </a:solidFill>
              </a:rPr>
              <a:t>3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944" y="2312893"/>
            <a:ext cx="10343240" cy="41237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200" b="1" dirty="0"/>
              <a:t>	</a:t>
            </a:r>
            <a:r>
              <a:rPr lang="uk-UA" sz="3200" b="1" dirty="0" smtClean="0"/>
              <a:t>Мета роботи:</a:t>
            </a:r>
          </a:p>
          <a:p>
            <a:r>
              <a:rPr lang="uk-UA" sz="3200" b="1" dirty="0" smtClean="0"/>
              <a:t>розробка концепту </a:t>
            </a:r>
            <a:r>
              <a:rPr lang="uk-UA" sz="3200" b="1" dirty="0" smtClean="0"/>
              <a:t>зручної, простої та доступної </a:t>
            </a:r>
            <a:r>
              <a:rPr lang="uk-UA" sz="3200" b="1" dirty="0"/>
              <a:t>системи </a:t>
            </a:r>
            <a:r>
              <a:rPr lang="uk-UA" sz="3200" b="1" dirty="0" smtClean="0"/>
              <a:t>керування всіма пристроями кухонного приміщення</a:t>
            </a:r>
            <a:endParaRPr lang="uk-UA" sz="3200" b="1" dirty="0" smtClean="0"/>
          </a:p>
          <a:p>
            <a:pPr marL="0" indent="0">
              <a:buNone/>
            </a:pPr>
            <a:endParaRPr lang="uk-UA" sz="3200" b="1" dirty="0" smtClean="0"/>
          </a:p>
          <a:p>
            <a:pPr marL="0" indent="0">
              <a:buNone/>
            </a:pPr>
            <a:r>
              <a:rPr lang="uk-UA" sz="3200" b="1" dirty="0" smtClean="0"/>
              <a:t>	Завдання: </a:t>
            </a:r>
            <a:endParaRPr lang="uk-UA" sz="3200" b="1" dirty="0"/>
          </a:p>
          <a:p>
            <a:r>
              <a:rPr lang="uk-UA" sz="3200" b="1" dirty="0" smtClean="0"/>
              <a:t>розглянути </a:t>
            </a:r>
            <a:r>
              <a:rPr lang="uk-UA" sz="3200" b="1" dirty="0"/>
              <a:t>найкращі способи зв’язку модулів у </a:t>
            </a:r>
            <a:r>
              <a:rPr lang="uk-UA" sz="3200" b="1" dirty="0" smtClean="0"/>
              <a:t>мережі</a:t>
            </a:r>
          </a:p>
          <a:p>
            <a:r>
              <a:rPr lang="uk-UA" sz="3200" b="1" dirty="0" smtClean="0"/>
              <a:t>підібрати </a:t>
            </a:r>
            <a:r>
              <a:rPr lang="uk-UA" sz="3200" b="1" dirty="0"/>
              <a:t>найкращі варіанти компонентів для </a:t>
            </a:r>
            <a:r>
              <a:rPr lang="uk-UA" sz="3200" b="1" dirty="0" smtClean="0"/>
              <a:t>системи</a:t>
            </a:r>
          </a:p>
          <a:p>
            <a:r>
              <a:rPr lang="uk-UA" sz="3200" b="1" dirty="0"/>
              <a:t>р</a:t>
            </a:r>
            <a:r>
              <a:rPr lang="uk-UA" sz="3200" b="1" dirty="0" smtClean="0"/>
              <a:t>озробити </a:t>
            </a:r>
            <a:r>
              <a:rPr lang="uk-UA" sz="3200" b="1" dirty="0"/>
              <a:t>макет для перевірки можливості реалізації цього </a:t>
            </a:r>
            <a:r>
              <a:rPr lang="uk-UA" sz="3200" b="1" dirty="0" smtClean="0"/>
              <a:t>задуму</a:t>
            </a:r>
          </a:p>
          <a:p>
            <a:r>
              <a:rPr lang="uk-UA" sz="3200" b="1" dirty="0" smtClean="0"/>
              <a:t>визначити </a:t>
            </a:r>
            <a:r>
              <a:rPr lang="uk-UA" sz="3200" b="1" dirty="0"/>
              <a:t>ймовірні сфери використання такої системи модулів</a:t>
            </a:r>
            <a:r>
              <a:rPr lang="uk-UA" sz="3200" b="1" dirty="0" smtClean="0"/>
              <a:t>.</a:t>
            </a:r>
            <a:endParaRPr lang="ru-RU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997184" y="646176"/>
            <a:ext cx="10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bg1"/>
                </a:solidFill>
              </a:rPr>
              <a:t>4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Види зв’язку між модулями</a:t>
            </a:r>
            <a:endParaRPr lang="ru-RU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65" y="4145525"/>
            <a:ext cx="3264071" cy="159433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523265" y="3075583"/>
            <a:ext cx="3810000" cy="3810000"/>
            <a:chOff x="2517771" y="2774144"/>
            <a:chExt cx="3810000" cy="3810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020435" y="3676352"/>
              <a:ext cx="402336" cy="6827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20435" y="3844086"/>
              <a:ext cx="402336" cy="6827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172835" y="3545194"/>
              <a:ext cx="347472" cy="853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8" name="Picture 10" descr="Картинки по запросу bluetooth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771" y="2774144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utoShape 12" descr="Картинки по запросу радиосвязь 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78" y="3075583"/>
            <a:ext cx="2653348" cy="34130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97184" y="646176"/>
            <a:ext cx="10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bg1"/>
                </a:solidFill>
              </a:rPr>
              <a:t>5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7746" r="71826" b="9257"/>
          <a:stretch/>
        </p:blipFill>
        <p:spPr>
          <a:xfrm>
            <a:off x="10045535" y="3332968"/>
            <a:ext cx="1456801" cy="2406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2895" y="2044609"/>
            <a:ext cx="506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Бездротові способи </a:t>
            </a:r>
            <a:endParaRPr lang="ru-RU" sz="2800" b="1" dirty="0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4311095" y="-1306276"/>
            <a:ext cx="1123297" cy="9129535"/>
          </a:xfrm>
          <a:prstGeom prst="rightBrace">
            <a:avLst>
              <a:gd name="adj1" fmla="val 8333"/>
              <a:gd name="adj2" fmla="val 48515"/>
            </a:avLst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188488" y="2237679"/>
            <a:ext cx="317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Дротовий спосіб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242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42256"/>
              </p:ext>
            </p:extLst>
          </p:nvPr>
        </p:nvGraphicFramePr>
        <p:xfrm>
          <a:off x="6198846" y="2288096"/>
          <a:ext cx="5822466" cy="820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5180">
                  <a:extLst>
                    <a:ext uri="{9D8B030D-6E8A-4147-A177-3AD203B41FA5}">
                      <a16:colId xmlns="" xmlns:a16="http://schemas.microsoft.com/office/drawing/2014/main" val="733829340"/>
                    </a:ext>
                  </a:extLst>
                </a:gridCol>
                <a:gridCol w="1455762">
                  <a:extLst>
                    <a:ext uri="{9D8B030D-6E8A-4147-A177-3AD203B41FA5}">
                      <a16:colId xmlns="" xmlns:a16="http://schemas.microsoft.com/office/drawing/2014/main" val="499902348"/>
                    </a:ext>
                  </a:extLst>
                </a:gridCol>
                <a:gridCol w="1455762">
                  <a:extLst>
                    <a:ext uri="{9D8B030D-6E8A-4147-A177-3AD203B41FA5}">
                      <a16:colId xmlns="" xmlns:a16="http://schemas.microsoft.com/office/drawing/2014/main" val="2165834796"/>
                    </a:ext>
                  </a:extLst>
                </a:gridCol>
                <a:gridCol w="1455762">
                  <a:extLst>
                    <a:ext uri="{9D8B030D-6E8A-4147-A177-3AD203B41FA5}">
                      <a16:colId xmlns="" xmlns:a16="http://schemas.microsoft.com/office/drawing/2014/main" val="3972005630"/>
                    </a:ext>
                  </a:extLst>
                </a:gridCol>
              </a:tblGrid>
              <a:tr h="820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 smtClean="0">
                          <a:effectLst/>
                        </a:rPr>
                        <a:t>          </a:t>
                      </a:r>
                      <a:r>
                        <a:rPr lang="uk-UA" sz="1300" dirty="0" smtClean="0">
                          <a:effectLst/>
                        </a:rPr>
                        <a:t>Види </a:t>
                      </a:r>
                      <a:endParaRPr lang="uk-UA" sz="1300" baseline="0" dirty="0" smtClean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зв’язку 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Критерії</a:t>
                      </a:r>
                      <a:r>
                        <a:rPr lang="ru-RU" sz="1300" dirty="0">
                          <a:effectLst/>
                        </a:rPr>
                        <a:t>            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Wi-Fi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Bluetooth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NRF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952915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Порівняльна таблиця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10859"/>
              </p:ext>
            </p:extLst>
          </p:nvPr>
        </p:nvGraphicFramePr>
        <p:xfrm>
          <a:off x="297918" y="2288096"/>
          <a:ext cx="5822466" cy="421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5180">
                  <a:extLst>
                    <a:ext uri="{9D8B030D-6E8A-4147-A177-3AD203B41FA5}">
                      <a16:colId xmlns="" xmlns:a16="http://schemas.microsoft.com/office/drawing/2014/main" val="1565557233"/>
                    </a:ext>
                  </a:extLst>
                </a:gridCol>
                <a:gridCol w="1455762">
                  <a:extLst>
                    <a:ext uri="{9D8B030D-6E8A-4147-A177-3AD203B41FA5}">
                      <a16:colId xmlns="" xmlns:a16="http://schemas.microsoft.com/office/drawing/2014/main" val="975363988"/>
                    </a:ext>
                  </a:extLst>
                </a:gridCol>
                <a:gridCol w="1455762">
                  <a:extLst>
                    <a:ext uri="{9D8B030D-6E8A-4147-A177-3AD203B41FA5}">
                      <a16:colId xmlns="" xmlns:a16="http://schemas.microsoft.com/office/drawing/2014/main" val="456448403"/>
                    </a:ext>
                  </a:extLst>
                </a:gridCol>
                <a:gridCol w="1455762">
                  <a:extLst>
                    <a:ext uri="{9D8B030D-6E8A-4147-A177-3AD203B41FA5}">
                      <a16:colId xmlns="" xmlns:a16="http://schemas.microsoft.com/office/drawing/2014/main" val="1766994161"/>
                    </a:ext>
                  </a:extLst>
                </a:gridCol>
              </a:tblGrid>
              <a:tr h="820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 smtClean="0">
                          <a:effectLst/>
                        </a:rPr>
                        <a:t>          </a:t>
                      </a:r>
                      <a:r>
                        <a:rPr lang="uk-UA" sz="1300" dirty="0" smtClean="0">
                          <a:effectLst/>
                        </a:rPr>
                        <a:t>Види </a:t>
                      </a:r>
                      <a:endParaRPr lang="uk-UA" sz="1300" baseline="0" dirty="0" smtClean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зв’язку 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Критерії</a:t>
                      </a:r>
                      <a:r>
                        <a:rPr lang="ru-RU" sz="1300" dirty="0">
                          <a:effectLst/>
                        </a:rPr>
                        <a:t>            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Wi-Fi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Bluetooth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NRF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0333909"/>
                  </a:ext>
                </a:extLst>
              </a:tr>
              <a:tr h="12302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Можлива відстань передачі даних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~50 </a:t>
                      </a:r>
                      <a:r>
                        <a:rPr lang="uk-UA" sz="1300" dirty="0">
                          <a:effectLst/>
                        </a:rPr>
                        <a:t>метрів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~40 </a:t>
                      </a:r>
                      <a:r>
                        <a:rPr lang="uk-UA" sz="1300" dirty="0">
                          <a:effectLst/>
                        </a:rPr>
                        <a:t>метрів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(Bluetooth 4.0.)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30-100 метрів без антени, 100-1000 метрів з антеною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extLst>
                  <a:ext uri="{0D108BD9-81ED-4DB2-BD59-A6C34878D82A}">
                    <a16:rowId xmlns="" xmlns:a16="http://schemas.microsoft.com/office/drawing/2014/main" val="3567548687"/>
                  </a:ext>
                </a:extLst>
              </a:tr>
              <a:tr h="2159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Кількість одночасних зв'язків, без перепрошивки модуля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Є можливість створення серверу, Отже безліч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Завжди тільки 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Безліч, бо на одній тій ж самій частоті можуть переймати інформацію декілька приймачів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85597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65720"/>
              </p:ext>
            </p:extLst>
          </p:nvPr>
        </p:nvGraphicFramePr>
        <p:xfrm>
          <a:off x="6198846" y="3108285"/>
          <a:ext cx="5808560" cy="343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705">
                  <a:extLst>
                    <a:ext uri="{9D8B030D-6E8A-4147-A177-3AD203B41FA5}">
                      <a16:colId xmlns="" xmlns:a16="http://schemas.microsoft.com/office/drawing/2014/main" val="4028260878"/>
                    </a:ext>
                  </a:extLst>
                </a:gridCol>
                <a:gridCol w="1452285">
                  <a:extLst>
                    <a:ext uri="{9D8B030D-6E8A-4147-A177-3AD203B41FA5}">
                      <a16:colId xmlns="" xmlns:a16="http://schemas.microsoft.com/office/drawing/2014/main" val="561973016"/>
                    </a:ext>
                  </a:extLst>
                </a:gridCol>
                <a:gridCol w="1452285">
                  <a:extLst>
                    <a:ext uri="{9D8B030D-6E8A-4147-A177-3AD203B41FA5}">
                      <a16:colId xmlns="" xmlns:a16="http://schemas.microsoft.com/office/drawing/2014/main" val="2038829649"/>
                    </a:ext>
                  </a:extLst>
                </a:gridCol>
                <a:gridCol w="1452285">
                  <a:extLst>
                    <a:ext uri="{9D8B030D-6E8A-4147-A177-3AD203B41FA5}">
                      <a16:colId xmlns="" xmlns:a16="http://schemas.microsoft.com/office/drawing/2014/main" val="4068818130"/>
                    </a:ext>
                  </a:extLst>
                </a:gridCol>
              </a:tblGrid>
              <a:tr h="6794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Можливість застосування однорангової системи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</a:t>
                      </a: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097187"/>
                  </a:ext>
                </a:extLst>
              </a:tr>
              <a:tr h="2249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Можливість застосування серверної системи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Так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Так, але с постійною внутрішньою перепрошивкою модуля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Так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extLst>
                  <a:ext uri="{0D108BD9-81ED-4DB2-BD59-A6C34878D82A}">
                    <a16:rowId xmlns="" xmlns:a16="http://schemas.microsoft.com/office/drawing/2014/main" val="270644357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997184" y="646176"/>
            <a:ext cx="10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bg1"/>
                </a:solidFill>
              </a:rPr>
              <a:t>6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6768" y="646176"/>
            <a:ext cx="130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>
                <a:solidFill>
                  <a:schemeClr val="bg1"/>
                </a:solidFill>
              </a:rPr>
              <a:t>7</a:t>
            </a:r>
            <a:endParaRPr lang="ru-RU" sz="72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29138"/>
              </p:ext>
            </p:extLst>
          </p:nvPr>
        </p:nvGraphicFramePr>
        <p:xfrm>
          <a:off x="277983" y="3075052"/>
          <a:ext cx="6208160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575">
                  <a:extLst>
                    <a:ext uri="{9D8B030D-6E8A-4147-A177-3AD203B41FA5}">
                      <a16:colId xmlns="" xmlns:a16="http://schemas.microsoft.com/office/drawing/2014/main" val="3668817387"/>
                    </a:ext>
                  </a:extLst>
                </a:gridCol>
                <a:gridCol w="1552195">
                  <a:extLst>
                    <a:ext uri="{9D8B030D-6E8A-4147-A177-3AD203B41FA5}">
                      <a16:colId xmlns="" xmlns:a16="http://schemas.microsoft.com/office/drawing/2014/main" val="1557875996"/>
                    </a:ext>
                  </a:extLst>
                </a:gridCol>
                <a:gridCol w="1552195">
                  <a:extLst>
                    <a:ext uri="{9D8B030D-6E8A-4147-A177-3AD203B41FA5}">
                      <a16:colId xmlns="" xmlns:a16="http://schemas.microsoft.com/office/drawing/2014/main" val="906560908"/>
                    </a:ext>
                  </a:extLst>
                </a:gridCol>
                <a:gridCol w="1552195">
                  <a:extLst>
                    <a:ext uri="{9D8B030D-6E8A-4147-A177-3AD203B41FA5}">
                      <a16:colId xmlns="" xmlns:a16="http://schemas.microsoft.com/office/drawing/2014/main" val="2837679501"/>
                    </a:ext>
                  </a:extLst>
                </a:gridCol>
              </a:tblGrid>
              <a:tr h="512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Можливість додання нових модулів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solidFill>
                            <a:schemeClr val="bg1"/>
                          </a:solidFill>
                          <a:effectLst/>
                        </a:rPr>
                        <a:t>Так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solidFill>
                            <a:schemeClr val="bg1"/>
                          </a:solidFill>
                          <a:effectLst/>
                        </a:rPr>
                        <a:t>Ні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solidFill>
                            <a:schemeClr val="bg1"/>
                          </a:solidFill>
                          <a:effectLst/>
                        </a:rPr>
                        <a:t>Так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5769132"/>
                  </a:ext>
                </a:extLst>
              </a:tr>
              <a:tr h="683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Можливість з’єднання модуля з телефоном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Так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Так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Ні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376041"/>
                  </a:ext>
                </a:extLst>
              </a:tr>
              <a:tr h="512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Якість сигналу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Висока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Висока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Можливі перешкоди в ефірі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7032734"/>
                  </a:ext>
                </a:extLst>
              </a:tr>
              <a:tr h="854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Швидкість передачі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Залежить від роутера, але загальна оцінка Висока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До 24 МБіт/сек,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Залежить від версії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Bluetooth</a:t>
                      </a:r>
                      <a:r>
                        <a:rPr lang="uk-UA" sz="1300" dirty="0">
                          <a:effectLst/>
                        </a:rPr>
                        <a:t>,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Середня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5кБіт/сек-5Мбіт/сек</a:t>
                      </a:r>
                      <a:r>
                        <a:rPr lang="ru-RU" sz="130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Низька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extLst>
                  <a:ext uri="{0D108BD9-81ED-4DB2-BD59-A6C34878D82A}">
                    <a16:rowId xmlns="" xmlns:a16="http://schemas.microsoft.com/office/drawing/2014/main" val="350600001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31001"/>
              </p:ext>
            </p:extLst>
          </p:nvPr>
        </p:nvGraphicFramePr>
        <p:xfrm>
          <a:off x="6703886" y="3087390"/>
          <a:ext cx="5317426" cy="3553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959">
                  <a:extLst>
                    <a:ext uri="{9D8B030D-6E8A-4147-A177-3AD203B41FA5}">
                      <a16:colId xmlns="" xmlns:a16="http://schemas.microsoft.com/office/drawing/2014/main" val="2892005400"/>
                    </a:ext>
                  </a:extLst>
                </a:gridCol>
                <a:gridCol w="1329489">
                  <a:extLst>
                    <a:ext uri="{9D8B030D-6E8A-4147-A177-3AD203B41FA5}">
                      <a16:colId xmlns="" xmlns:a16="http://schemas.microsoft.com/office/drawing/2014/main" val="3726199764"/>
                    </a:ext>
                  </a:extLst>
                </a:gridCol>
                <a:gridCol w="1329489">
                  <a:extLst>
                    <a:ext uri="{9D8B030D-6E8A-4147-A177-3AD203B41FA5}">
                      <a16:colId xmlns="" xmlns:a16="http://schemas.microsoft.com/office/drawing/2014/main" val="851149109"/>
                    </a:ext>
                  </a:extLst>
                </a:gridCol>
                <a:gridCol w="1329489">
                  <a:extLst>
                    <a:ext uri="{9D8B030D-6E8A-4147-A177-3AD203B41FA5}">
                      <a16:colId xmlns="" xmlns:a16="http://schemas.microsoft.com/office/drawing/2014/main" val="54352051"/>
                    </a:ext>
                  </a:extLst>
                </a:gridCol>
              </a:tblGrid>
              <a:tr h="1048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Складність програмування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solidFill>
                            <a:schemeClr val="bg1"/>
                          </a:solidFill>
                          <a:effectLst/>
                        </a:rPr>
                        <a:t>Складно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solidFill>
                            <a:schemeClr val="bg1"/>
                          </a:solidFill>
                          <a:effectLst/>
                        </a:rPr>
                        <a:t>Легко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>
                          <a:solidFill>
                            <a:schemeClr val="bg1"/>
                          </a:solidFill>
                          <a:effectLst/>
                        </a:rPr>
                        <a:t>Легко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4537174"/>
                  </a:ext>
                </a:extLst>
              </a:tr>
              <a:tr h="25051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Кількість модулів, дуже приблизна, залежить від розгалуженості мережі системи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10-20 макс.  Сильно обмежено внутрішньою пам’яттю процесора модуля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10-20 макс.  Сильно обмежено внутрішньою пам’яттю процесора модуля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100 так точно, через легке програмування і малу затрату внутрішньої пам’яті процесора.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/>
                </a:tc>
                <a:extLst>
                  <a:ext uri="{0D108BD9-81ED-4DB2-BD59-A6C34878D82A}">
                    <a16:rowId xmlns="" xmlns:a16="http://schemas.microsoft.com/office/drawing/2014/main" val="97606109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68631"/>
              </p:ext>
            </p:extLst>
          </p:nvPr>
        </p:nvGraphicFramePr>
        <p:xfrm>
          <a:off x="277983" y="2254863"/>
          <a:ext cx="6208160" cy="820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575">
                  <a:extLst>
                    <a:ext uri="{9D8B030D-6E8A-4147-A177-3AD203B41FA5}">
                      <a16:colId xmlns="" xmlns:a16="http://schemas.microsoft.com/office/drawing/2014/main" val="733829340"/>
                    </a:ext>
                  </a:extLst>
                </a:gridCol>
                <a:gridCol w="1552195">
                  <a:extLst>
                    <a:ext uri="{9D8B030D-6E8A-4147-A177-3AD203B41FA5}">
                      <a16:colId xmlns="" xmlns:a16="http://schemas.microsoft.com/office/drawing/2014/main" val="499902348"/>
                    </a:ext>
                  </a:extLst>
                </a:gridCol>
                <a:gridCol w="1552195">
                  <a:extLst>
                    <a:ext uri="{9D8B030D-6E8A-4147-A177-3AD203B41FA5}">
                      <a16:colId xmlns="" xmlns:a16="http://schemas.microsoft.com/office/drawing/2014/main" val="2165834796"/>
                    </a:ext>
                  </a:extLst>
                </a:gridCol>
                <a:gridCol w="1552195">
                  <a:extLst>
                    <a:ext uri="{9D8B030D-6E8A-4147-A177-3AD203B41FA5}">
                      <a16:colId xmlns="" xmlns:a16="http://schemas.microsoft.com/office/drawing/2014/main" val="3972005630"/>
                    </a:ext>
                  </a:extLst>
                </a:gridCol>
              </a:tblGrid>
              <a:tr h="820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 smtClean="0">
                          <a:effectLst/>
                        </a:rPr>
                        <a:t>          </a:t>
                      </a:r>
                      <a:r>
                        <a:rPr lang="uk-UA" sz="1300" dirty="0" smtClean="0">
                          <a:effectLst/>
                        </a:rPr>
                        <a:t>Види </a:t>
                      </a:r>
                      <a:endParaRPr lang="uk-UA" sz="1300" baseline="0" dirty="0" smtClean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зв’язку 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Критерії</a:t>
                      </a:r>
                      <a:r>
                        <a:rPr lang="ru-RU" sz="1300" dirty="0">
                          <a:effectLst/>
                        </a:rPr>
                        <a:t>            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Wi-Fi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Bluetooth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NRF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9529155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34000"/>
              </p:ext>
            </p:extLst>
          </p:nvPr>
        </p:nvGraphicFramePr>
        <p:xfrm>
          <a:off x="6703886" y="2254863"/>
          <a:ext cx="5317425" cy="820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958">
                  <a:extLst>
                    <a:ext uri="{9D8B030D-6E8A-4147-A177-3AD203B41FA5}">
                      <a16:colId xmlns="" xmlns:a16="http://schemas.microsoft.com/office/drawing/2014/main" val="733829340"/>
                    </a:ext>
                  </a:extLst>
                </a:gridCol>
                <a:gridCol w="1329489">
                  <a:extLst>
                    <a:ext uri="{9D8B030D-6E8A-4147-A177-3AD203B41FA5}">
                      <a16:colId xmlns="" xmlns:a16="http://schemas.microsoft.com/office/drawing/2014/main" val="499902348"/>
                    </a:ext>
                  </a:extLst>
                </a:gridCol>
                <a:gridCol w="1329489">
                  <a:extLst>
                    <a:ext uri="{9D8B030D-6E8A-4147-A177-3AD203B41FA5}">
                      <a16:colId xmlns="" xmlns:a16="http://schemas.microsoft.com/office/drawing/2014/main" val="2165834796"/>
                    </a:ext>
                  </a:extLst>
                </a:gridCol>
                <a:gridCol w="1329489">
                  <a:extLst>
                    <a:ext uri="{9D8B030D-6E8A-4147-A177-3AD203B41FA5}">
                      <a16:colId xmlns="" xmlns:a16="http://schemas.microsoft.com/office/drawing/2014/main" val="3972005630"/>
                    </a:ext>
                  </a:extLst>
                </a:gridCol>
              </a:tblGrid>
              <a:tr h="8201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 smtClean="0">
                          <a:effectLst/>
                        </a:rPr>
                        <a:t>          </a:t>
                      </a:r>
                      <a:r>
                        <a:rPr lang="uk-UA" sz="1300" dirty="0" smtClean="0">
                          <a:effectLst/>
                        </a:rPr>
                        <a:t>Види </a:t>
                      </a:r>
                      <a:endParaRPr lang="uk-UA" sz="1300" baseline="0" dirty="0" smtClean="0"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зв’язку 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Критерії</a:t>
                      </a:r>
                      <a:r>
                        <a:rPr lang="ru-RU" sz="1300" dirty="0">
                          <a:effectLst/>
                        </a:rPr>
                        <a:t>            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Wi-Fi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Bluetooth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NRF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280" marR="19280" marT="0" marB="0">
                    <a:solidFill>
                      <a:srgbClr val="E5670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9529155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pPr algn="ctr"/>
            <a:r>
              <a:rPr lang="uk-UA" b="1" dirty="0" smtClean="0"/>
              <a:t>Порівняльна таблиця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89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Висновки стосовно видів зв’язку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543" y="1834167"/>
            <a:ext cx="1476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NRF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681" y="2849830"/>
            <a:ext cx="45622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альність передачі.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Можливість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існування великої кількості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модулів у мережі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ростота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програмування.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93920" y="1834166"/>
            <a:ext cx="20233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</a:t>
            </a:r>
            <a:r>
              <a:rPr lang="ru-RU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 </a:t>
            </a:r>
            <a:endParaRPr lang="ru-RU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5467" y="2848567"/>
            <a:ext cx="4181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ихід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інтернету.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Швидкість передачі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Якісність передачі даних.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4200" y="1835427"/>
            <a:ext cx="33666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Bluetooth</a:t>
            </a:r>
            <a:endParaRPr lang="ru-RU" sz="6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78870" y="2849828"/>
            <a:ext cx="4013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Аварійний зв’язок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телефоном користувача при відсутності інтернету.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5162" y="5790412"/>
            <a:ext cx="9859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Отже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кращим варіантом є комбінація усіх 3 варіантів, з основним опором на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NRF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6768" y="646176"/>
            <a:ext cx="130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bg1"/>
                </a:solidFill>
              </a:rPr>
              <a:t>8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2077</TotalTime>
  <Words>1409</Words>
  <Application>Microsoft Office PowerPoint</Application>
  <PresentationFormat>Произвольный</PresentationFormat>
  <Paragraphs>220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Берлин</vt:lpstr>
      <vt:lpstr>СТВОРЕННЯ АВТОНОМНОЇ СИСТЕМИ КОНТРОЛЮ ТА УПРАВЛІННЯ ПОБУТОВИМИ ПРИЛАДАМИ КУХОННИХ ПРИМІЩЕНЬ</vt:lpstr>
      <vt:lpstr>Точки контролю та управління у кухонному приміщенні</vt:lpstr>
      <vt:lpstr>Принципи роботи більшості систем ІоТ</vt:lpstr>
      <vt:lpstr>Проблеми сучасних систем</vt:lpstr>
      <vt:lpstr>Презентация PowerPoint</vt:lpstr>
      <vt:lpstr>Види зв’язку між модулями</vt:lpstr>
      <vt:lpstr>Порівняльна таблиця</vt:lpstr>
      <vt:lpstr>Порівняльна таблиця</vt:lpstr>
      <vt:lpstr>Висновки стосовно видів зв’язку</vt:lpstr>
      <vt:lpstr>Вибір компонентів. Основа модуля</vt:lpstr>
      <vt:lpstr>Вибір компонентів. Модулі зв’язку</vt:lpstr>
      <vt:lpstr>Схема роботи. Протоколи зв’язку</vt:lpstr>
      <vt:lpstr>Модулі “Приймачі”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РОЗРОБКА УНІВЕРСАЛЬНОЇ АВТОНОМНОЇ СИСТЕМИ КОНТРОЛЮ НЕЗАЛЕЖНИМИ ПРИСТРОЯМИ</dc:title>
  <dc:creator>anton gaevoy</dc:creator>
  <cp:lastModifiedBy>Козуб</cp:lastModifiedBy>
  <cp:revision>64</cp:revision>
  <dcterms:created xsi:type="dcterms:W3CDTF">2019-11-26T20:05:58Z</dcterms:created>
  <dcterms:modified xsi:type="dcterms:W3CDTF">2020-04-12T12:22:05Z</dcterms:modified>
</cp:coreProperties>
</file>