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0" r:id="rId2"/>
    <p:sldId id="261" r:id="rId3"/>
    <p:sldId id="262" r:id="rId4"/>
    <p:sldId id="263" r:id="rId5"/>
    <p:sldId id="276" r:id="rId6"/>
    <p:sldId id="273" r:id="rId7"/>
    <p:sldId id="259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7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70" autoAdjust="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BB368-DD43-4923-9CD3-6D466C4606C6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039A5-AB91-447A-ACE7-AD655DD1D4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643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039A5-AB91-447A-ACE7-AD655DD1D49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039A5-AB91-447A-ACE7-AD655DD1D49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C82F-5F6B-42EA-A51B-11C8D6A4ED73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2FEA3-C4D2-49D7-AAD7-0E2476415F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C82F-5F6B-42EA-A51B-11C8D6A4ED73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2FEA3-C4D2-49D7-AAD7-0E2476415F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C82F-5F6B-42EA-A51B-11C8D6A4ED73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2FEA3-C4D2-49D7-AAD7-0E2476415F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C82F-5F6B-42EA-A51B-11C8D6A4ED73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2FEA3-C4D2-49D7-AAD7-0E2476415F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C82F-5F6B-42EA-A51B-11C8D6A4ED73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2FEA3-C4D2-49D7-AAD7-0E2476415F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C82F-5F6B-42EA-A51B-11C8D6A4ED73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2FEA3-C4D2-49D7-AAD7-0E2476415F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C82F-5F6B-42EA-A51B-11C8D6A4ED73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2FEA3-C4D2-49D7-AAD7-0E2476415F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C82F-5F6B-42EA-A51B-11C8D6A4ED73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2FEA3-C4D2-49D7-AAD7-0E2476415F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C82F-5F6B-42EA-A51B-11C8D6A4ED73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2FEA3-C4D2-49D7-AAD7-0E2476415F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C82F-5F6B-42EA-A51B-11C8D6A4ED73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2FEA3-C4D2-49D7-AAD7-0E2476415F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C82F-5F6B-42EA-A51B-11C8D6A4ED73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2FEA3-C4D2-49D7-AAD7-0E2476415F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5C82F-5F6B-42EA-A51B-11C8D6A4ED73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2FEA3-C4D2-49D7-AAD7-0E2476415F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8" r="7481"/>
          <a:stretch/>
        </p:blipFill>
        <p:spPr bwMode="auto">
          <a:xfrm>
            <a:off x="-221673" y="0"/>
            <a:ext cx="9490364" cy="686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67544" y="1669449"/>
            <a:ext cx="86764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Видове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різноманіття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небезпека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рослин-полинозоутворювачів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умовах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селітебної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зони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с.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Новосілки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Києво-Святошинського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району</a:t>
            </a:r>
            <a:endParaRPr kumimoji="0" lang="uk-UA" sz="2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000396" y="3136071"/>
            <a:ext cx="6143604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Роботу виконав: </a:t>
            </a: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17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Гамузинський</a:t>
            </a:r>
            <a:r>
              <a:rPr kumimoji="0" lang="uk-UA" sz="1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7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Василь  </a:t>
            </a:r>
            <a:r>
              <a:rPr lang="uk-UA" sz="17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Олександрович, вихованець </a:t>
            </a:r>
            <a:r>
              <a:rPr lang="uk-UA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«Еколого-біологічного» гуртка </a:t>
            </a:r>
            <a:r>
              <a:rPr lang="uk-UA" sz="17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Вишнівського</a:t>
            </a:r>
            <a:r>
              <a:rPr lang="uk-UA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центру творчості дітей та юнацтва, </a:t>
            </a:r>
            <a:r>
              <a:rPr kumimoji="0" lang="uk-UA" sz="1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учень </a:t>
            </a:r>
            <a:r>
              <a:rPr kumimoji="0" lang="uk-UA" sz="1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9А класу </a:t>
            </a:r>
            <a:r>
              <a:rPr lang="uk-UA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Новосілківського академічного ліцею «Ерудит</a:t>
            </a:r>
            <a:r>
              <a:rPr lang="uk-UA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»,</a:t>
            </a:r>
            <a:endParaRPr kumimoji="0" lang="uk-UA" sz="17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Науковий керівник:</a:t>
            </a: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Москалець Тетяна Захарівна, керівник</a:t>
            </a:r>
            <a:r>
              <a:rPr kumimoji="0" lang="en-US" sz="1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</a:t>
            </a:r>
            <a:r>
              <a:rPr kumimoji="0" lang="uk-UA" sz="17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Еколого-біологічного</a:t>
            </a:r>
            <a:r>
              <a:rPr kumimoji="0" lang="uk-UA" sz="1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гуртка </a:t>
            </a:r>
            <a:r>
              <a:rPr kumimoji="0" lang="uk-UA" sz="17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Вишнівського</a:t>
            </a:r>
            <a:r>
              <a:rPr kumimoji="0" lang="uk-UA" sz="1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центру творчості дітей та юнацтва, доктор біологічних наук, доцент, </a:t>
            </a: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завідуюча лабораторією селекції та технології вирощування ягідних культур Інституту садівництва Національної академії аграрних наук України</a:t>
            </a:r>
            <a:endParaRPr kumimoji="0" lang="uk-UA" sz="17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643042" y="0"/>
            <a:ext cx="542841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Міністерство освіти і науки України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Департамент освіти і науки Київської облдержадміністрації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Київське обласне територіальне відділення МАН України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286512" y="1071546"/>
            <a:ext cx="28574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 Номінація «Екологія»</a:t>
            </a:r>
            <a:endParaRPr kumimoji="0" lang="uk-UA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00798" y="6498530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Вишневе, 2020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9" descr="C:\Documents and Settings\User\Рабочий стол\258px-UitstaandeMeldeSorinnesDSCN45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57166"/>
            <a:ext cx="2037933" cy="2714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42910" y="3071810"/>
            <a:ext cx="1687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Лутига розлога</a:t>
            </a:r>
            <a:endParaRPr lang="ru-RU" dirty="0"/>
          </a:p>
        </p:txBody>
      </p:sp>
      <p:pic>
        <p:nvPicPr>
          <p:cNvPr id="23555" name="Рисунок 10" descr="C:\Documents and Settings\User\Рабочий стол\images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357166"/>
            <a:ext cx="289877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928926" y="2571744"/>
            <a:ext cx="2821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Злинка багатопелюсткова</a:t>
            </a:r>
            <a:r>
              <a:rPr lang="uk-UA" i="1" dirty="0"/>
              <a:t> </a:t>
            </a:r>
            <a:endParaRPr lang="ru-RU" dirty="0"/>
          </a:p>
        </p:txBody>
      </p:sp>
      <p:pic>
        <p:nvPicPr>
          <p:cNvPr id="23556" name="Рисунок 12" descr="C:\Documents and Settings\User\Рабочий стол\erigeron-canadensis-l._-conyza-canadensi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3143248"/>
            <a:ext cx="2411033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214678" y="6488668"/>
            <a:ext cx="1981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Злинка канадська</a:t>
            </a:r>
            <a:endParaRPr lang="ru-RU" dirty="0"/>
          </a:p>
        </p:txBody>
      </p:sp>
      <p:pic>
        <p:nvPicPr>
          <p:cNvPr id="23557" name="Рисунок 14" descr="C:\Documents and Settings\User\Рабочий стол\200px-Starr_010222-9001_Ambrosia_artemisiifoli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428604"/>
            <a:ext cx="1714512" cy="5167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143636" y="5857892"/>
            <a:ext cx="2525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/>
              <a:t>Амбро́зія</a:t>
            </a:r>
            <a:r>
              <a:rPr lang="uk-UA" b="1" dirty="0"/>
              <a:t> </a:t>
            </a:r>
            <a:r>
              <a:rPr lang="uk-UA" b="1" dirty="0" err="1"/>
              <a:t>полиноли́ста</a:t>
            </a:r>
            <a:r>
              <a:rPr lang="ru-RU" dirty="0"/>
              <a:t> </a:t>
            </a:r>
          </a:p>
        </p:txBody>
      </p:sp>
      <p:pic>
        <p:nvPicPr>
          <p:cNvPr id="23558" name="Рисунок 15" descr="C:\Documents and Settings\User\Рабочий стол\ArtemisiaVulgari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10" y="3500438"/>
            <a:ext cx="1823949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571472" y="6286520"/>
            <a:ext cx="2010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/>
              <a:t>Поли́н</a:t>
            </a:r>
            <a:r>
              <a:rPr lang="uk-UA" b="1" dirty="0"/>
              <a:t> </a:t>
            </a:r>
            <a:r>
              <a:rPr lang="uk-UA" b="1" dirty="0" err="1"/>
              <a:t>звича́йний</a:t>
            </a:r>
            <a:r>
              <a:rPr lang="uk-UA" dirty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16" descr="C:\Documents and Settings\User\Рабочий стол\258px-Melganzenvoet_bloeiwijze_Chenopodium_alb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21240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28662" y="3571876"/>
            <a:ext cx="1464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Лобода біла</a:t>
            </a:r>
            <a:r>
              <a:rPr lang="uk-UA" dirty="0"/>
              <a:t> </a:t>
            </a:r>
            <a:endParaRPr lang="ru-RU" dirty="0"/>
          </a:p>
        </p:txBody>
      </p:sp>
      <p:pic>
        <p:nvPicPr>
          <p:cNvPr id="24579" name="Рисунок 53" descr="C:\Documents and Settings\User\Рабочий стол\Rode_ganzenvoet_bloeiwijze_(Chenopodium_rubrum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43235" y="214291"/>
            <a:ext cx="230506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428992" y="3571876"/>
            <a:ext cx="1879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Лобода́ </a:t>
            </a:r>
            <a:r>
              <a:rPr lang="ru-RU" b="1" dirty="0" err="1"/>
              <a:t>черво́на</a:t>
            </a:r>
            <a:r>
              <a:rPr lang="ru-RU" b="1" dirty="0"/>
              <a:t> </a:t>
            </a:r>
            <a:endParaRPr lang="ru-RU" dirty="0"/>
          </a:p>
        </p:txBody>
      </p:sp>
      <p:pic>
        <p:nvPicPr>
          <p:cNvPr id="24580" name="Рисунок 54" descr="C:\Documents and Settings\User\Рабочий стол\240px-Brennnessel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214290"/>
            <a:ext cx="30480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143636" y="3000372"/>
            <a:ext cx="2173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/>
              <a:t>Кропива́</a:t>
            </a:r>
            <a:r>
              <a:rPr lang="uk-UA" b="1" dirty="0"/>
              <a:t> </a:t>
            </a:r>
            <a:r>
              <a:rPr lang="uk-UA" b="1" dirty="0" err="1"/>
              <a:t>дводо́мна</a:t>
            </a:r>
            <a:r>
              <a:rPr lang="uk-UA" dirty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979086"/>
              </p:ext>
            </p:extLst>
          </p:nvPr>
        </p:nvGraphicFramePr>
        <p:xfrm>
          <a:off x="500034" y="785794"/>
          <a:ext cx="8215369" cy="5803391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828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8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8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91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12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6935"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700" dirty="0"/>
                        <a:t>Назва родини та виду трав’янистих рослин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9" marR="6550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54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700" dirty="0"/>
                        <a:t>Складноцвіті </a:t>
                      </a:r>
                      <a:r>
                        <a:rPr lang="ru-RU" sz="1700" dirty="0"/>
                        <a:t>(</a:t>
                      </a:r>
                      <a:r>
                        <a:rPr lang="ru-RU" sz="1700" dirty="0" err="1"/>
                        <a:t>Asteraceae</a:t>
                      </a:r>
                      <a:r>
                        <a:rPr lang="ru-RU" sz="1700" dirty="0"/>
                        <a:t>)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9" marR="65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/>
                        <a:t>Капустяні (Brassicaceae)</a:t>
                      </a:r>
                      <a:endParaRPr lang="ru-RU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9" marR="65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700"/>
                        <a:t>Маренові (Rubiaceae)</a:t>
                      </a:r>
                      <a:endParaRPr lang="ru-RU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9" marR="65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700"/>
                        <a:t>Амарантові</a:t>
                      </a:r>
                      <a:endParaRPr lang="ru-RU" sz="1700"/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6175" algn="l"/>
                        </a:tabLst>
                      </a:pPr>
                      <a:r>
                        <a:rPr lang="uk-UA" sz="1700"/>
                        <a:t>(Amaranthaceae)</a:t>
                      </a:r>
                      <a:endParaRPr lang="ru-RU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9" marR="655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700"/>
                        <a:t>Кропивові </a:t>
                      </a:r>
                      <a:r>
                        <a:rPr lang="ru-RU" sz="1700"/>
                        <a:t>(Urticaceae)</a:t>
                      </a:r>
                      <a:endParaRPr lang="ru-RU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9" marR="65509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61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700"/>
                        <a:t>Золотарник канадський</a:t>
                      </a:r>
                      <a:endParaRPr lang="ru-RU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9" marR="655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/>
                        <a:t>Хрінниця смердюча</a:t>
                      </a:r>
                      <a:endParaRPr lang="ru-RU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9" marR="655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700"/>
                        <a:t>Підмаренник справжній</a:t>
                      </a:r>
                      <a:endParaRPr lang="ru-RU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9" marR="655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700"/>
                        <a:t>Лутига розлога</a:t>
                      </a:r>
                      <a:endParaRPr lang="ru-RU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9" marR="655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700"/>
                        <a:t>Кропива дводомна</a:t>
                      </a:r>
                      <a:endParaRPr lang="ru-RU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9" marR="6550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54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700"/>
                        <a:t>Злинка багатопелюсткова</a:t>
                      </a:r>
                      <a:endParaRPr lang="ru-RU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9" marR="655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700"/>
                        <a:t>Гикавка сіра</a:t>
                      </a:r>
                      <a:endParaRPr lang="ru-RU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9" marR="655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7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5509" marR="655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700"/>
                        <a:t>Лобода біла</a:t>
                      </a:r>
                      <a:endParaRPr lang="ru-RU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9" marR="655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7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5509" marR="6550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61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700"/>
                        <a:t>Злинка канадська</a:t>
                      </a:r>
                      <a:endParaRPr lang="ru-RU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9" marR="655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7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5509" marR="655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7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5509" marR="655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700"/>
                        <a:t>Лобода червона</a:t>
                      </a:r>
                      <a:endParaRPr lang="ru-RU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9" marR="655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7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5509" marR="6550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25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700"/>
                        <a:t>Амброзія полиноли́ста</a:t>
                      </a:r>
                      <a:endParaRPr lang="ru-RU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9" marR="655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7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5509" marR="655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7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5509" marR="655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7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5509" marR="655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7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5509" marR="65509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61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700"/>
                        <a:t>Полин звичайний</a:t>
                      </a:r>
                      <a:endParaRPr lang="ru-RU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9" marR="655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7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5509" marR="655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7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5509" marR="655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7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5509" marR="655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7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5509" marR="65509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428728" y="0"/>
            <a:ext cx="6572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/>
              <a:t>Групування</a:t>
            </a:r>
            <a:r>
              <a:rPr lang="ru-RU" b="1" dirty="0"/>
              <a:t> </a:t>
            </a:r>
            <a:r>
              <a:rPr lang="ru-RU" b="1" dirty="0" err="1"/>
              <a:t>видів</a:t>
            </a:r>
            <a:r>
              <a:rPr lang="ru-RU" b="1" dirty="0"/>
              <a:t> </a:t>
            </a:r>
            <a:r>
              <a:rPr lang="ru-RU" b="1" dirty="0" err="1"/>
              <a:t>рослин-полинозоутворювачів</a:t>
            </a:r>
            <a:r>
              <a:rPr lang="ru-RU" b="1" dirty="0"/>
              <a:t> за </a:t>
            </a:r>
            <a:r>
              <a:rPr lang="ru-RU" b="1" dirty="0" err="1"/>
              <a:t>відношенням</a:t>
            </a:r>
            <a:r>
              <a:rPr lang="ru-RU" b="1" dirty="0"/>
              <a:t> до родин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2"/>
          <p:cNvPicPr>
            <a:picLocks noChangeAspect="1" noChangeArrowheads="1"/>
          </p:cNvPicPr>
          <p:nvPr/>
        </p:nvPicPr>
        <p:blipFill>
          <a:blip r:embed="rId2"/>
          <a:srcRect l="13179" t="22887" r="14577" b="2118"/>
          <a:stretch>
            <a:fillRect/>
          </a:stretch>
        </p:blipFill>
        <p:spPr bwMode="auto">
          <a:xfrm>
            <a:off x="714348" y="214290"/>
            <a:ext cx="7858148" cy="5341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85852" y="5500702"/>
            <a:ext cx="70009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/>
              <a:t>Популяційні характеристики видового різноманіття </a:t>
            </a:r>
            <a:r>
              <a:rPr lang="uk-UA" b="1" dirty="0" err="1"/>
              <a:t>полинозоутворюючої</a:t>
            </a:r>
            <a:r>
              <a:rPr lang="uk-UA" b="1" dirty="0"/>
              <a:t> </a:t>
            </a:r>
            <a:r>
              <a:rPr lang="uk-UA" b="1" dirty="0" smtClean="0"/>
              <a:t> </a:t>
            </a:r>
            <a:r>
              <a:rPr lang="uk-UA" b="1" dirty="0"/>
              <a:t>флори в рекреаційній зоні населеного пункту Новосілки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3"/>
          <p:cNvPicPr>
            <a:picLocks noChangeAspect="1" noChangeArrowheads="1"/>
          </p:cNvPicPr>
          <p:nvPr/>
        </p:nvPicPr>
        <p:blipFill>
          <a:blip r:embed="rId2"/>
          <a:srcRect l="15619" t="1555" r="757" b="15793"/>
          <a:stretch>
            <a:fillRect/>
          </a:stretch>
        </p:blipFill>
        <p:spPr bwMode="auto">
          <a:xfrm>
            <a:off x="714348" y="214290"/>
            <a:ext cx="7865390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428860" y="52863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err="1"/>
              <a:t>Чисельність</a:t>
            </a:r>
            <a:r>
              <a:rPr lang="ru-RU" b="1" dirty="0"/>
              <a:t> </a:t>
            </a:r>
            <a:r>
              <a:rPr lang="ru-RU" b="1" dirty="0" err="1"/>
              <a:t>амброзії</a:t>
            </a:r>
            <a:r>
              <a:rPr lang="ru-RU" b="1" dirty="0"/>
              <a:t> </a:t>
            </a:r>
            <a:r>
              <a:rPr lang="ru-RU" b="1" dirty="0" err="1"/>
              <a:t>полинолистої</a:t>
            </a:r>
            <a:r>
              <a:rPr lang="ru-RU" b="1" dirty="0"/>
              <a:t> в </a:t>
            </a:r>
            <a:r>
              <a:rPr lang="ru-RU" b="1" dirty="0" err="1"/>
              <a:t>різних</a:t>
            </a:r>
            <a:r>
              <a:rPr lang="ru-RU" b="1" dirty="0"/>
              <a:t> </a:t>
            </a:r>
            <a:r>
              <a:rPr lang="ru-RU" b="1" dirty="0" err="1"/>
              <a:t>структурних</a:t>
            </a:r>
            <a:r>
              <a:rPr lang="ru-RU" b="1" dirty="0"/>
              <a:t> </a:t>
            </a:r>
            <a:r>
              <a:rPr lang="ru-RU" b="1" dirty="0" err="1"/>
              <a:t>частинах</a:t>
            </a:r>
            <a:r>
              <a:rPr lang="ru-RU" b="1" dirty="0"/>
              <a:t> </a:t>
            </a:r>
            <a:r>
              <a:rPr lang="ru-RU" b="1" dirty="0" err="1"/>
              <a:t>екосистеми</a:t>
            </a:r>
            <a:r>
              <a:rPr lang="ru-RU" b="1" dirty="0"/>
              <a:t> </a:t>
            </a:r>
            <a:r>
              <a:rPr lang="ru-RU" b="1" dirty="0" err="1"/>
              <a:t>Новосілок</a:t>
            </a:r>
            <a:r>
              <a:rPr lang="ru-RU" dirty="0"/>
              <a:t>, 2019 р.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979712" y="0"/>
            <a:ext cx="487114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Календар цвітіння осінніх і ранньовесняних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рослин-полинозоутворювачів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2019-2020 рр.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659259"/>
              </p:ext>
            </p:extLst>
          </p:nvPr>
        </p:nvGraphicFramePr>
        <p:xfrm>
          <a:off x="143006" y="836712"/>
          <a:ext cx="9000994" cy="5756656"/>
        </p:xfrm>
        <a:graphic>
          <a:graphicData uri="http://schemas.openxmlformats.org/drawingml/2006/table">
            <a:tbl>
              <a:tblPr/>
              <a:tblGrid>
                <a:gridCol w="3058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9809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4438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Назва виду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Вересень/декада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Жовтень/декада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Листопад/декада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Березень/ декада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Квітень /декада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Золотарник канадський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І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ІІ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ІІІ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Злинка багатопелюсткова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І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ІІ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ІІІ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І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ІІ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Злинка канадська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І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ІІ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ІІІ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І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ІІ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Амброзія полиноли́ста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І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ІІ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Полин звичайний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І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ІІ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Хрінниця смердюча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І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ІІ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Гикавка сіра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І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ІІ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ІІІ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І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ІІ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ІІІ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І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ІІ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Підмаренник справжній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І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Лутига розлога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І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Лобода біла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І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ІІ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Лобода червона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І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ІІ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Кропива дводомна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І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Береза повисла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ІІ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ІІ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І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І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Верба  </a:t>
                      </a:r>
                      <a:r>
                        <a:rPr lang="ru-RU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двох</a:t>
                      </a: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тичинкова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І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ІІ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І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</a:t>
                      </a:r>
                      <a:r>
                        <a:rPr lang="ru-RU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ерболоз</a:t>
                      </a: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чорний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І</a:t>
                      </a: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І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лен </a:t>
                      </a:r>
                      <a:r>
                        <a:rPr lang="ru-RU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американський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80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І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ІІ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ІІ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074336"/>
              </p:ext>
            </p:extLst>
          </p:nvPr>
        </p:nvGraphicFramePr>
        <p:xfrm>
          <a:off x="357158" y="1000108"/>
          <a:ext cx="8429683" cy="5475097"/>
        </p:xfrm>
        <a:graphic>
          <a:graphicData uri="http://schemas.openxmlformats.org/drawingml/2006/table">
            <a:tbl>
              <a:tblPr/>
              <a:tblGrid>
                <a:gridCol w="16225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46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03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39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latin typeface="Times New Roman"/>
                          <a:ea typeface="MS Mincho"/>
                          <a:cs typeface="Times New Roman"/>
                        </a:rPr>
                        <a:t>№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b="1">
                          <a:latin typeface="Times New Roman"/>
                          <a:ea typeface="MS Mincho"/>
                          <a:cs typeface="Times New Roman"/>
                        </a:rPr>
                        <a:t>Групи видів рослин з різним терміном цвітіння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latin typeface="Times New Roman"/>
                          <a:ea typeface="MS Mincho"/>
                          <a:cs typeface="Times New Roman"/>
                        </a:rPr>
                        <a:t>1 група – короткого терміну цвітіння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latin typeface="Times New Roman"/>
                          <a:ea typeface="MS Mincho"/>
                          <a:cs typeface="Times New Roman"/>
                        </a:rPr>
                        <a:t>2 група – середнього терміну цвітіння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latin typeface="Times New Roman"/>
                          <a:ea typeface="MS Mincho"/>
                          <a:cs typeface="Times New Roman"/>
                        </a:rPr>
                        <a:t>3 група – тривалого терміну цвітіння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latin typeface="Times New Roman"/>
                          <a:ea typeface="MS Mincho"/>
                          <a:cs typeface="Times New Roman"/>
                        </a:rPr>
                        <a:t>4 група – довготривалого терміну цвітіння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latin typeface="Times New Roman"/>
                          <a:ea typeface="MS Mincho"/>
                          <a:cs typeface="Times New Roman"/>
                        </a:rPr>
                        <a:t>1.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latin typeface="Times New Roman"/>
                          <a:ea typeface="MS Mincho"/>
                          <a:cs typeface="Times New Roman"/>
                        </a:rPr>
                        <a:t>Підмаренник справжній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latin typeface="Times New Roman"/>
                          <a:ea typeface="MS Mincho"/>
                          <a:cs typeface="Times New Roman"/>
                        </a:rPr>
                        <a:t>Амброзія полиноли́ста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latin typeface="Times New Roman"/>
                          <a:ea typeface="MS Mincho"/>
                          <a:cs typeface="Times New Roman"/>
                        </a:rPr>
                        <a:t>Злинка багатопелюсткова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latin typeface="Times New Roman"/>
                          <a:ea typeface="MS Mincho"/>
                          <a:cs typeface="Times New Roman"/>
                        </a:rPr>
                        <a:t>Гикавка сіра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latin typeface="Times New Roman"/>
                          <a:ea typeface="MS Mincho"/>
                          <a:cs typeface="Times New Roman"/>
                        </a:rPr>
                        <a:t>2.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latin typeface="Times New Roman"/>
                          <a:ea typeface="MS Mincho"/>
                          <a:cs typeface="Times New Roman"/>
                        </a:rPr>
                        <a:t>Кропива дводомна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latin typeface="Times New Roman"/>
                          <a:ea typeface="MS Mincho"/>
                          <a:cs typeface="Times New Roman"/>
                        </a:rPr>
                        <a:t>Полин звичайний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latin typeface="Times New Roman"/>
                          <a:ea typeface="MS Mincho"/>
                          <a:cs typeface="Times New Roman"/>
                        </a:rPr>
                        <a:t>Злинка канадська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uk-UA" sz="18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latin typeface="Times New Roman"/>
                          <a:ea typeface="MS Mincho"/>
                          <a:cs typeface="Times New Roman"/>
                        </a:rPr>
                        <a:t>3.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latin typeface="Times New Roman"/>
                          <a:ea typeface="MS Mincho"/>
                          <a:cs typeface="Times New Roman"/>
                        </a:rPr>
                        <a:t>Лутига розлога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latin typeface="Times New Roman"/>
                          <a:ea typeface="MS Mincho"/>
                          <a:cs typeface="Times New Roman"/>
                        </a:rPr>
                        <a:t>Хрінниця смердюча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uk-UA" sz="18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uk-UA" sz="18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latin typeface="Times New Roman"/>
                          <a:ea typeface="MS Mincho"/>
                          <a:cs typeface="Times New Roman"/>
                        </a:rPr>
                        <a:t>4.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uk-UA" sz="18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latin typeface="Times New Roman"/>
                          <a:ea typeface="MS Mincho"/>
                          <a:cs typeface="Times New Roman"/>
                        </a:rPr>
                        <a:t>Лобода біла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uk-UA" sz="18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uk-UA" sz="18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latin typeface="Times New Roman"/>
                          <a:ea typeface="MS Mincho"/>
                          <a:cs typeface="Times New Roman"/>
                        </a:rPr>
                        <a:t>5.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uk-UA" sz="18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latin typeface="Times New Roman"/>
                          <a:ea typeface="MS Mincho"/>
                          <a:cs typeface="Times New Roman"/>
                        </a:rPr>
                        <a:t>Лобода червона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uk-UA" sz="18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uk-UA" sz="18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latin typeface="Times New Roman"/>
                          <a:ea typeface="MS Mincho"/>
                          <a:cs typeface="Times New Roman"/>
                        </a:rPr>
                        <a:t>6.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 smtClean="0">
                          <a:latin typeface="Times New Roman"/>
                          <a:ea typeface="MS Mincho"/>
                          <a:cs typeface="Times New Roman"/>
                        </a:rPr>
                        <a:t>Береза, клен американський</a:t>
                      </a:r>
                      <a:endParaRPr lang="uk-UA" sz="18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latin typeface="Times New Roman"/>
                          <a:ea typeface="MS Mincho"/>
                          <a:cs typeface="Times New Roman"/>
                        </a:rPr>
                        <a:t>Золотарник </a:t>
                      </a:r>
                      <a:r>
                        <a:rPr lang="uk-UA" sz="1800" dirty="0" smtClean="0">
                          <a:latin typeface="Times New Roman"/>
                          <a:ea typeface="MS Mincho"/>
                          <a:cs typeface="Times New Roman"/>
                        </a:rPr>
                        <a:t>канадський, </a:t>
                      </a:r>
                      <a:r>
                        <a:rPr lang="uk-UA" sz="1800" dirty="0" err="1" smtClean="0">
                          <a:latin typeface="Times New Roman"/>
                          <a:ea typeface="MS Mincho"/>
                          <a:cs typeface="Times New Roman"/>
                        </a:rPr>
                        <a:t>Верболоз</a:t>
                      </a:r>
                      <a:r>
                        <a:rPr lang="uk-UA" sz="1800" dirty="0" smtClean="0">
                          <a:latin typeface="Times New Roman"/>
                          <a:ea typeface="MS Mincho"/>
                          <a:cs typeface="Times New Roman"/>
                        </a:rPr>
                        <a:t> чорний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uk-UA" sz="18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uk-UA" sz="18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/>
                          <a:ea typeface="MS Mincho"/>
                          <a:cs typeface="Times New Roman"/>
                        </a:rPr>
                        <a:t>Всього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/>
                          <a:ea typeface="MS Mincho"/>
                          <a:cs typeface="Times New Roman"/>
                        </a:rPr>
                        <a:t>видів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1">
                          <a:latin typeface="Times New Roman"/>
                          <a:ea typeface="MS Mincho"/>
                          <a:cs typeface="Times New Roman"/>
                        </a:rPr>
                        <a:t>3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1">
                          <a:latin typeface="Times New Roman"/>
                          <a:ea typeface="MS Mincho"/>
                          <a:cs typeface="Times New Roman"/>
                        </a:rPr>
                        <a:t>6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1">
                          <a:latin typeface="Times New Roman"/>
                          <a:ea typeface="MS Mincho"/>
                          <a:cs typeface="Times New Roman"/>
                        </a:rPr>
                        <a:t>2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1" dirty="0">
                          <a:latin typeface="Times New Roman"/>
                          <a:ea typeface="MS Mincho"/>
                          <a:cs typeface="Times New Roman"/>
                        </a:rPr>
                        <a:t>1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000100" y="0"/>
            <a:ext cx="701589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Диференціація видів рослин полинозоутворювачів за тривалістю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цвітіння впродовж осіннього періоду в умовах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с. Новосілки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2019-2020 рр.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-1152"/>
            <a:ext cx="8929718" cy="689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68938" algn="l"/>
              </a:tabLst>
            </a:pPr>
            <a:r>
              <a:rPr kumimoji="0" lang="uk-UA" sz="1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ВИСНОВКИ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68938" algn="l"/>
              </a:tabLst>
            </a:pPr>
            <a:r>
              <a:rPr kumimoji="0" lang="uk-UA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1. В результаті обстеження модельних структурних частин екосистеми села Новосілки в</a:t>
            </a:r>
            <a:r>
              <a:rPr kumimoji="0" lang="uk-UA" sz="17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осінній і ранньовесняний період</a:t>
            </a:r>
            <a:r>
              <a:rPr kumimoji="0" lang="uk-UA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виявлено 16 видів рослин-полинозоутворювачів, які входять до шести родин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68938" algn="l"/>
              </a:tabLst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</a:t>
            </a:r>
            <a:r>
              <a:rPr kumimoji="0" lang="uk-UA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 рекреаційній зоні населеного пункту в осінній період квітучими виявлено найбільш чисельніше і видове різноманіття рослин, зокрема такі види: підмаренник справжній, гикавка сива, кропива дводомна, золотарник канадський, злинка багатопелюсткова, полин звичайний, лобода червона і лобода біла, які несуть</a:t>
            </a:r>
            <a:r>
              <a:rPr kumimoji="0" lang="uk-UA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екологічні ризики для  населення, </a:t>
            </a:r>
            <a:r>
              <a:rPr lang="uk-UA" sz="17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що</a:t>
            </a:r>
            <a:r>
              <a:rPr kumimoji="0" lang="uk-UA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перебуває в цій зоні в осінній період.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468938" algn="l"/>
              </a:tabLst>
            </a:pPr>
            <a:r>
              <a:rPr lang="uk-UA" sz="1700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uk-UA" sz="17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Серед осінніх </a:t>
            </a:r>
            <a:r>
              <a:rPr lang="uk-UA" sz="1700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рослин-полинозоутворювачів</a:t>
            </a:r>
            <a:r>
              <a:rPr lang="uk-UA" sz="17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найменшу чисельність і щільність у фазі цвітіння виявлено в житловій та </a:t>
            </a:r>
            <a:r>
              <a:rPr lang="uk-UA" sz="1700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сільбищній</a:t>
            </a:r>
            <a:r>
              <a:rPr lang="uk-UA" sz="17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зоні населеного пункту Новосілки.</a:t>
            </a:r>
            <a:endParaRPr lang="ru-RU" sz="1700" dirty="0">
              <a:latin typeface="Arial" pitchFamily="34" charset="0"/>
              <a:cs typeface="Arial" pitchFamily="34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468938" algn="l"/>
              </a:tabLst>
            </a:pPr>
            <a:r>
              <a:rPr lang="uk-UA" sz="17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4. У </a:t>
            </a:r>
            <a:r>
              <a:rPr lang="uk-UA" sz="17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селітебній</a:t>
            </a:r>
            <a:r>
              <a:rPr lang="uk-UA" sz="17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і особливо рекреаційній зоні населеного пункту в ранньовесняний період виявлені такі найбільш чисельні види рослин-алергенів: </a:t>
            </a:r>
            <a:r>
              <a:rPr lang="ru-RU" sz="17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береза, клен </a:t>
            </a:r>
            <a:r>
              <a:rPr lang="ru-RU" sz="17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американський</a:t>
            </a:r>
            <a:r>
              <a:rPr lang="ru-RU" sz="17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верба </a:t>
            </a:r>
            <a:r>
              <a:rPr lang="ru-RU" sz="1700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двох</a:t>
            </a:r>
            <a:r>
              <a:rPr lang="ru-RU" sz="17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7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тичинкова</a:t>
            </a:r>
            <a:r>
              <a:rPr lang="ru-RU" sz="17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17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верболоз</a:t>
            </a:r>
            <a:r>
              <a:rPr lang="ru-RU" sz="17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ru-RU" sz="17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Проте</a:t>
            </a:r>
            <a:r>
              <a:rPr lang="ru-RU" sz="17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за </a:t>
            </a:r>
            <a:r>
              <a:rPr lang="ru-RU" sz="17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щільністю</a:t>
            </a:r>
            <a:r>
              <a:rPr lang="ru-RU" sz="17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7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насаджень</a:t>
            </a:r>
            <a:r>
              <a:rPr lang="ru-RU" sz="17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і </a:t>
            </a:r>
            <a:r>
              <a:rPr lang="ru-RU" sz="17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кількості</a:t>
            </a:r>
            <a:r>
              <a:rPr lang="ru-RU" sz="17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7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утворюваного</a:t>
            </a:r>
            <a:r>
              <a:rPr lang="ru-RU" sz="17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пилку </a:t>
            </a:r>
            <a:r>
              <a:rPr lang="ru-RU" sz="17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ці</a:t>
            </a:r>
            <a:r>
              <a:rPr lang="ru-RU" sz="17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7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види</a:t>
            </a:r>
            <a:r>
              <a:rPr lang="ru-RU" sz="17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не </a:t>
            </a:r>
            <a:r>
              <a:rPr lang="ru-RU" sz="17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несуть</a:t>
            </a:r>
            <a:r>
              <a:rPr lang="ru-RU" sz="17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7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небезпеку</a:t>
            </a:r>
            <a:r>
              <a:rPr lang="ru-RU" sz="17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для </a:t>
            </a:r>
            <a:r>
              <a:rPr lang="ru-RU" sz="17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населення</a:t>
            </a:r>
            <a:r>
              <a:rPr lang="ru-RU" sz="17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468938" algn="l"/>
              </a:tabLst>
            </a:pPr>
            <a:r>
              <a:rPr lang="uk-UA" sz="17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5. Нами з</a:t>
            </a:r>
            <a:r>
              <a:rPr kumimoji="0" lang="uk-UA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’ясовано, що найнебезпечніші види, зокрема амброзія </a:t>
            </a:r>
            <a:r>
              <a:rPr kumimoji="0" lang="uk-UA" sz="17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полинолииста</a:t>
            </a:r>
            <a:r>
              <a:rPr kumimoji="0" lang="uk-UA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і золотушник звичайний</a:t>
            </a:r>
            <a:r>
              <a:rPr lang="uk-UA" sz="17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sz="17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 частотою </a:t>
            </a:r>
            <a:r>
              <a:rPr lang="uk-UA" sz="17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трапляння</a:t>
            </a:r>
            <a:r>
              <a:rPr kumimoji="0" lang="uk-UA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проростають в транспортній та промисловій зонах досліджуваного населеного пункту.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68938" algn="l"/>
              </a:tabLst>
            </a:pPr>
            <a:r>
              <a:rPr lang="uk-UA" sz="1700" dirty="0">
                <a:latin typeface="Arial" pitchFamily="34" charset="0"/>
                <a:ea typeface="MS Mincho" pitchFamily="49" charset="-128"/>
                <a:cs typeface="Arial" pitchFamily="34" charset="0"/>
              </a:rPr>
              <a:t>6</a:t>
            </a:r>
            <a:r>
              <a:rPr kumimoji="0" lang="uk-UA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. Складено гербарій і розроблено календар, що відображає терміни цвітіння різних видів рослин впродовж осіннього і ранньовесняного періоду, здатних спровокувати алергію. Узагальнена інформація допоможе заздалегідь вжити необхідних заходів для того, щоб успішно боротися з </a:t>
            </a:r>
            <a:r>
              <a:rPr kumimoji="0" lang="uk-UA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полинозами</a:t>
            </a:r>
            <a:r>
              <a:rPr kumimoji="0" lang="uk-UA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68938" algn="l"/>
              </a:tabLst>
            </a:pPr>
            <a:r>
              <a:rPr lang="uk-UA" sz="1700" dirty="0">
                <a:latin typeface="Arial" pitchFamily="34" charset="0"/>
                <a:ea typeface="Calibri" pitchFamily="34" charset="0"/>
                <a:cs typeface="Arial" pitchFamily="34" charset="0"/>
              </a:rPr>
              <a:t>7</a:t>
            </a:r>
            <a:r>
              <a:rPr kumimoji="0" lang="uk-UA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На прикладі структурних частин екосистеми села Новосілки Києво-Святошинського р-ну виявлені види рослин-алергенів ранжовано на 4 групи за тривалістю цвітіння протягом осіннього  і ранньовесняного періоду (короткого, середнього, тривалого і довготривалого термінів цвітіння восени).</a:t>
            </a:r>
            <a:endParaRPr kumimoji="0" lang="uk-UA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071538" y="571480"/>
            <a:ext cx="728667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Пропозиції для населення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сприяти підсиленню імунітету під час осіннього періоду;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намагатися більше відпочивати в ранішні і вечірні години доби, оскільки пилок менш інтенсивніше поширюється повітряними шляхами;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при можливості проводити регулярне скошування рослин-полинозоутворювачів до цвітіння.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2857496"/>
            <a:ext cx="557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/>
              <a:t>ДЯКУЮ ЗА УВАГУ!</a:t>
            </a:r>
            <a:endParaRPr lang="ru-RU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85720" y="654025"/>
            <a:ext cx="8858280" cy="558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Актуальність теми. </a:t>
            </a:r>
            <a:r>
              <a:rPr kumimoji="0" lang="uk-UA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Алергенні рослини, пилок яких є одним з основних джерел алергійних хвороб, усе більше привертають увагу вчених – ботаніків, алергологів, екологів тощо. В останні десятиліття алергія є глобальною медико-біологічною й соціальною проблему. Нині 30–40 % населення земної кулі страждає алергійними захворюваннями, у тому числі викликаними рослинами (у різних регіонах від 5 до 30 % загальної кількості хворих алергією). Установлено, що кожні 10 років кількість хворих в усьому світі подвоюється. Згідно із прогнозом учених в 2020 р. понад 50 % населення Землі буде піддане </a:t>
            </a:r>
            <a:r>
              <a:rPr kumimoji="0" lang="uk-UA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полинозам</a:t>
            </a:r>
            <a:r>
              <a:rPr kumimoji="0" lang="uk-UA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Основною причиною росту алергійних хвороб є погіршення екологічних умов. 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Проблема полинозів, тобто алергійних хвороб, викликаних пилком рослин, має яскраво виражений регіональний характер. Поширеність реакції на рослини зумовлена екологічними умовами регіону, розмаїтістю флори, строками цвітіння рослин, ступенем алергенності їхнього пилку. У зв'язку із цим виникає гостра необхідність розробки в кожному регіоні науково обґрунтованої уяви про алергенні рослини і їх пилкових комплексах для проведення профілактичних робіт і лікування хворих полинозом. 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Алергенні рослини і їх полинокомплекси, незважаючи на величезне значення їх для профілактики полинозів, є недостатньо вивченими в багатьох населених пунктах України, у тому числі й с. Новосілки Києво-Святошинського району Київської області. Вивчення й поповнення</a:t>
            </a:r>
            <a:r>
              <a:rPr kumimoji="0" lang="uk-UA" sz="17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бази даних </a:t>
            </a:r>
            <a:r>
              <a:rPr kumimoji="0" lang="uk-UA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алергенної флори, а також відомостями про характер поширення й екологію найпоширеніших алергенних рослин країни, допомагатиме розв'язанню проблеми </a:t>
            </a:r>
            <a:r>
              <a:rPr kumimoji="0" lang="uk-UA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полинозів</a:t>
            </a:r>
            <a:r>
              <a:rPr kumimoji="0" lang="uk-UA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діагностики</a:t>
            </a:r>
            <a:r>
              <a:rPr kumimoji="0" lang="uk-UA" sz="17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 проведення лікувально-профілактичної роботи в країні. Це визначило напрямок і зміст нашого дослідження.</a:t>
            </a:r>
            <a:endParaRPr kumimoji="0" lang="uk-UA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69265" y="127666"/>
            <a:ext cx="750095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Мета роботи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вивчити видове різноманіття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рослин-полинозоутворювачів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й </a:t>
            </a:r>
            <a:r>
              <a:rPr lang="uk-UA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розкрити їх </a:t>
            </a: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</a:t>
            </a:r>
            <a:r>
              <a:rPr lang="uk-UA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кологічні особливості й потенційну небезпеку в умовах </a:t>
            </a:r>
            <a:r>
              <a:rPr lang="uk-UA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селітебної</a:t>
            </a:r>
            <a:r>
              <a:rPr lang="uk-UA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території</a:t>
            </a:r>
            <a:r>
              <a:rPr lang="uk-UA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прикладі с. Новосілки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Києво-Святошинського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р-ну.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Завдання дослідження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виявити рослини-полинозоутворювачі, які становлять екологічні ризики для населення в осінній та ранньовесняний період;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надати морфологічні характеристики, біологічні та екологічні особливості рослин-полинозоутворювачів, що квітнуть  восени і навесні;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скласти календар цвітіння осінніх і ранньовесняних рослин-полинозоутворювачів на прикладі с. Новосілки Києво-Святошинського р-ну;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підготувати гербарій найбільш поширених і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шкодочинних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рослин-полинозоутворювачів</a:t>
            </a:r>
            <a:r>
              <a:rPr lang="uk-UA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uk-UA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lang="uk-UA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адати пропозиції щодо </a:t>
            </a:r>
            <a:r>
              <a:rPr lang="uk-UA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запабігання</a:t>
            </a:r>
            <a:r>
              <a:rPr lang="uk-UA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поширення алергенних рослин </a:t>
            </a:r>
            <a:r>
              <a:rPr lang="uk-UA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умовах </a:t>
            </a:r>
            <a:r>
              <a:rPr lang="uk-UA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селітебної</a:t>
            </a:r>
            <a:r>
              <a:rPr lang="uk-UA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території</a:t>
            </a:r>
            <a:r>
              <a:rPr lang="uk-UA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lang="uk-UA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Новосілки Києво-Святошинського р-ну</a:t>
            </a:r>
            <a:r>
              <a:rPr lang="uk-UA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857224" y="1274848"/>
            <a:ext cx="8286776" cy="31700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Об’єкт дослідження: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рослини полинозоутворювачі.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Предмет дослідження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екологічні і морфологічні </a:t>
            </a:r>
            <a:r>
              <a:rPr lang="uk-UA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особливості </a:t>
            </a:r>
            <a:r>
              <a:rPr lang="uk-UA" sz="2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рослини </a:t>
            </a:r>
            <a:r>
              <a:rPr lang="uk-UA" sz="20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полинозоутворювачів</a:t>
            </a:r>
            <a:r>
              <a:rPr lang="uk-UA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прояви їх небезпечного впливу для населення.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 досліджень: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маршрутний;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спостереження;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аналізу;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біометричний;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екосистемного підходу;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математично-статистичний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48" y="126454"/>
            <a:ext cx="8143932" cy="366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Практичне значення і новизна отриманих результатів. </a:t>
            </a:r>
            <a:r>
              <a:rPr lang="uk-UA" dirty="0" smtClean="0">
                <a:latin typeface="Times New Roman"/>
                <a:ea typeface="Calibri"/>
                <a:cs typeface="Times New Roman"/>
              </a:rPr>
              <a:t>Виявлення осінніх, літніх та весняних рослин-полинозоутворювачів. Проведення їх морфологічного опису та біологічних особливостей на предмет термінів цвітіння впродовж </a:t>
            </a:r>
            <a:r>
              <a:rPr lang="uk-UA" dirty="0" err="1" smtClean="0">
                <a:latin typeface="Times New Roman"/>
                <a:ea typeface="Calibri"/>
                <a:cs typeface="Times New Roman"/>
              </a:rPr>
              <a:t>осінньо-весняного</a:t>
            </a:r>
            <a:r>
              <a:rPr lang="uk-UA" dirty="0" smtClean="0">
                <a:latin typeface="Times New Roman"/>
                <a:ea typeface="Calibri"/>
                <a:cs typeface="Times New Roman"/>
              </a:rPr>
              <a:t> періоду для розробки пропозицій щодо уникнення захворювань на алергічні хвороби та регулювання чисельності рослин-полинозоутворювачів.</a:t>
            </a:r>
            <a:endParaRPr lang="ru-RU" dirty="0" smtClean="0">
              <a:ea typeface="Calibri"/>
              <a:cs typeface="Times New Roman"/>
            </a:endParaRPr>
          </a:p>
          <a:p>
            <a:pPr indent="3603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Результати наших досліджень можуть бути використані на уроках біології та на заняттях екологічних гуртків. Отримані нові відомості щодо видового складу і біолого-екологічних особливостей рослин – полинозоутворювачів на прикладі с. Новосілки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Києво-Святошинського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району є важливим інформаційним елементом в стратегії контролю чисельності цих небезпечних об’єктів і розробки заходів щодо уникнення негативного впливу їх пилку на населення. 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55" descr="C:\Documents and Settings\User\Рабочий стол\DDNDNN_DND_DDDD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290"/>
            <a:ext cx="7732465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1428728" y="428604"/>
            <a:ext cx="5786477" cy="5112764"/>
            <a:chOff x="1428728" y="571480"/>
            <a:chExt cx="6357981" cy="5827144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28728" y="571480"/>
              <a:ext cx="6357981" cy="5827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3" name="Группа 2"/>
            <p:cNvGrpSpPr/>
            <p:nvPr/>
          </p:nvGrpSpPr>
          <p:grpSpPr>
            <a:xfrm>
              <a:off x="4000496" y="3429000"/>
              <a:ext cx="444562" cy="557210"/>
              <a:chOff x="1857356" y="3000372"/>
              <a:chExt cx="444562" cy="557210"/>
            </a:xfrm>
          </p:grpSpPr>
          <p:sp>
            <p:nvSpPr>
              <p:cNvPr id="4" name="Молния 3"/>
              <p:cNvSpPr/>
              <p:nvPr/>
            </p:nvSpPr>
            <p:spPr>
              <a:xfrm>
                <a:off x="1857356" y="3143248"/>
                <a:ext cx="200020" cy="414334"/>
              </a:xfrm>
              <a:prstGeom prst="lightningBol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2000232" y="3000372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endParaRPr lang="ru-RU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" name="Группа 5"/>
            <p:cNvGrpSpPr/>
            <p:nvPr/>
          </p:nvGrpSpPr>
          <p:grpSpPr>
            <a:xfrm>
              <a:off x="2928926" y="2928934"/>
              <a:ext cx="444562" cy="628648"/>
              <a:chOff x="1928794" y="3929066"/>
              <a:chExt cx="444562" cy="628648"/>
            </a:xfrm>
          </p:grpSpPr>
          <p:sp>
            <p:nvSpPr>
              <p:cNvPr id="7" name="Молния 6"/>
              <p:cNvSpPr/>
              <p:nvPr/>
            </p:nvSpPr>
            <p:spPr>
              <a:xfrm>
                <a:off x="1928794" y="4143380"/>
                <a:ext cx="200020" cy="414334"/>
              </a:xfrm>
              <a:prstGeom prst="lightningBol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071670" y="392906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endParaRPr lang="ru-RU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9" name="Группа 8"/>
            <p:cNvGrpSpPr/>
            <p:nvPr/>
          </p:nvGrpSpPr>
          <p:grpSpPr>
            <a:xfrm>
              <a:off x="2786050" y="3643314"/>
              <a:ext cx="301686" cy="771524"/>
              <a:chOff x="2786050" y="3643314"/>
              <a:chExt cx="301686" cy="771524"/>
            </a:xfrm>
          </p:grpSpPr>
          <p:sp>
            <p:nvSpPr>
              <p:cNvPr id="10" name="Молния 9"/>
              <p:cNvSpPr/>
              <p:nvPr/>
            </p:nvSpPr>
            <p:spPr>
              <a:xfrm>
                <a:off x="2857488" y="4000504"/>
                <a:ext cx="200020" cy="414334"/>
              </a:xfrm>
              <a:prstGeom prst="lightningBol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786050" y="3643314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endParaRPr lang="ru-RU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2" name="Группа 11"/>
            <p:cNvGrpSpPr/>
            <p:nvPr/>
          </p:nvGrpSpPr>
          <p:grpSpPr>
            <a:xfrm>
              <a:off x="3786182" y="1785926"/>
              <a:ext cx="444562" cy="485772"/>
              <a:chOff x="3714744" y="3857628"/>
              <a:chExt cx="444562" cy="485772"/>
            </a:xfrm>
          </p:grpSpPr>
          <p:sp>
            <p:nvSpPr>
              <p:cNvPr id="13" name="Молния 12"/>
              <p:cNvSpPr/>
              <p:nvPr/>
            </p:nvSpPr>
            <p:spPr>
              <a:xfrm>
                <a:off x="3714744" y="3929066"/>
                <a:ext cx="200020" cy="414334"/>
              </a:xfrm>
              <a:prstGeom prst="lightningBol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857620" y="385762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  <a:endParaRPr lang="ru-RU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5" name="Группа 14"/>
            <p:cNvGrpSpPr/>
            <p:nvPr/>
          </p:nvGrpSpPr>
          <p:grpSpPr>
            <a:xfrm>
              <a:off x="5143504" y="2571744"/>
              <a:ext cx="587438" cy="440770"/>
              <a:chOff x="4214810" y="4000504"/>
              <a:chExt cx="587438" cy="440770"/>
            </a:xfrm>
          </p:grpSpPr>
          <p:sp>
            <p:nvSpPr>
              <p:cNvPr id="16" name="Молния 15"/>
              <p:cNvSpPr/>
              <p:nvPr/>
            </p:nvSpPr>
            <p:spPr>
              <a:xfrm>
                <a:off x="4214810" y="4000504"/>
                <a:ext cx="200020" cy="414334"/>
              </a:xfrm>
              <a:prstGeom prst="lightningBol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500562" y="4071942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  <a:endParaRPr lang="ru-RU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19" name="Прямоугольник 18"/>
          <p:cNvSpPr/>
          <p:nvPr/>
        </p:nvSpPr>
        <p:spPr>
          <a:xfrm>
            <a:off x="1428728" y="5357826"/>
            <a:ext cx="64294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Карта-схема </a:t>
            </a:r>
            <a:r>
              <a:rPr lang="ru-RU" b="1" dirty="0" err="1"/>
              <a:t>проведення</a:t>
            </a:r>
            <a:r>
              <a:rPr lang="ru-RU" b="1" dirty="0"/>
              <a:t> </a:t>
            </a:r>
            <a:r>
              <a:rPr lang="ru-RU" b="1" dirty="0" err="1"/>
              <a:t>досліджень</a:t>
            </a:r>
            <a:r>
              <a:rPr lang="ru-RU" b="1" dirty="0"/>
              <a:t> в </a:t>
            </a:r>
            <a:r>
              <a:rPr lang="ru-RU" b="1" dirty="0" err="1"/>
              <a:t>структурних</a:t>
            </a:r>
            <a:r>
              <a:rPr lang="ru-RU" b="1" dirty="0"/>
              <a:t> компонентах с. </a:t>
            </a:r>
            <a:r>
              <a:rPr lang="ru-RU" b="1" dirty="0" err="1"/>
              <a:t>Новосілки</a:t>
            </a:r>
            <a:r>
              <a:rPr lang="ru-RU" dirty="0"/>
              <a:t>: </a:t>
            </a:r>
            <a:r>
              <a:rPr lang="uk-UA" dirty="0"/>
              <a:t>1 – рекреаційна зона; 2 – промислова зона; 3 – житлова зона; 4 – </a:t>
            </a:r>
            <a:r>
              <a:rPr lang="uk-UA" dirty="0" err="1"/>
              <a:t>сільбищна</a:t>
            </a:r>
            <a:r>
              <a:rPr lang="uk-UA" dirty="0"/>
              <a:t> зона; 5 – транспортна зона</a:t>
            </a:r>
            <a:r>
              <a:rPr lang="ru-RU" dirty="0"/>
              <a:t>, </a:t>
            </a:r>
            <a:r>
              <a:rPr lang="ru-RU" dirty="0" smtClean="0"/>
              <a:t>2019-2020 </a:t>
            </a:r>
            <a:r>
              <a:rPr lang="ru-RU" dirty="0" err="1" smtClean="0"/>
              <a:t>рр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130710"/>
            <a:ext cx="850109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Обстеження було проведено в </a:t>
            </a:r>
            <a:r>
              <a:rPr lang="uk-UA" sz="2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7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етапів: </a:t>
            </a:r>
          </a:p>
          <a:p>
            <a:pPr marL="0" marR="0" lvl="0" indent="3603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І декада вересня; </a:t>
            </a:r>
          </a:p>
          <a:p>
            <a:pPr marL="0" marR="0" lvl="0" indent="3603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ІІ-ІІІ декади вересня; </a:t>
            </a:r>
          </a:p>
          <a:p>
            <a:pPr marL="0" marR="0" lvl="0" indent="3603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І-ІІ декади жовтня; </a:t>
            </a:r>
          </a:p>
          <a:p>
            <a:pPr marL="0" marR="0" lvl="0" indent="3603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ІІІ декада жовтня</a:t>
            </a:r>
          </a:p>
          <a:p>
            <a:pPr marL="0" marR="0" lvl="0" indent="3603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І декада листопада.</a:t>
            </a:r>
          </a:p>
          <a:p>
            <a:pPr marL="0" marR="0" lvl="0" indent="3603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400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І-ІІІ декада березня</a:t>
            </a:r>
          </a:p>
          <a:p>
            <a:pPr marL="0" marR="0" lvl="0" indent="3603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Times New Roman" pitchFamily="18" charset="0"/>
              </a:rPr>
              <a:t>І-ІІІ</a:t>
            </a:r>
            <a:r>
              <a:rPr kumimoji="0" lang="uk-UA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Times New Roman" pitchFamily="18" charset="0"/>
              </a:rPr>
              <a:t> декада квітня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2143116"/>
            <a:ext cx="5214942" cy="391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710" y="3071810"/>
            <a:ext cx="3849043" cy="288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3" descr="C:\Documents and Settings\User\Рабочий стол\f75f45065e491a3adc61e72a384867bb_L.jpg"/>
          <p:cNvPicPr>
            <a:picLocks noChangeAspect="1" noChangeArrowheads="1"/>
          </p:cNvPicPr>
          <p:nvPr/>
        </p:nvPicPr>
        <p:blipFill>
          <a:blip r:embed="rId2"/>
          <a:srcRect b="4099"/>
          <a:stretch>
            <a:fillRect/>
          </a:stretch>
        </p:blipFill>
        <p:spPr bwMode="auto">
          <a:xfrm>
            <a:off x="0" y="0"/>
            <a:ext cx="3867150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00034" y="2857496"/>
            <a:ext cx="2638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Золотарник канадський</a:t>
            </a:r>
            <a:r>
              <a:rPr lang="uk-UA" dirty="0"/>
              <a:t> </a:t>
            </a:r>
            <a:endParaRPr lang="ru-RU" dirty="0"/>
          </a:p>
        </p:txBody>
      </p:sp>
      <p:pic>
        <p:nvPicPr>
          <p:cNvPr id="22531" name="Рисунок 4" descr="C:\Documents and Settings\User\Рабочий стол\Хрінниця_смердюча.jpg"/>
          <p:cNvPicPr>
            <a:picLocks noChangeAspect="1" noChangeArrowheads="1"/>
          </p:cNvPicPr>
          <p:nvPr/>
        </p:nvPicPr>
        <p:blipFill>
          <a:blip r:embed="rId3"/>
          <a:srcRect b="6094"/>
          <a:stretch>
            <a:fillRect/>
          </a:stretch>
        </p:blipFill>
        <p:spPr bwMode="auto">
          <a:xfrm>
            <a:off x="4214810" y="0"/>
            <a:ext cx="39243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214942" y="2928934"/>
            <a:ext cx="2253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/>
              <a:t>Хрінниця</a:t>
            </a:r>
            <a:r>
              <a:rPr lang="ru-RU" b="1" dirty="0"/>
              <a:t> </a:t>
            </a:r>
            <a:r>
              <a:rPr lang="ru-RU" b="1" dirty="0" err="1"/>
              <a:t>смердюча</a:t>
            </a:r>
            <a:r>
              <a:rPr lang="ru-RU" b="1" dirty="0"/>
              <a:t> </a:t>
            </a:r>
            <a:endParaRPr lang="ru-RU" dirty="0"/>
          </a:p>
        </p:txBody>
      </p:sp>
      <p:pic>
        <p:nvPicPr>
          <p:cNvPr id="22532" name="Рисунок 5" descr="C:\Documents and Settings\User\Рабочий стол\Galium_verum_var_asiaticu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86123"/>
            <a:ext cx="3786182" cy="283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71472" y="6286520"/>
            <a:ext cx="2690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Підмаренник справжній</a:t>
            </a:r>
            <a:r>
              <a:rPr lang="uk-UA" dirty="0"/>
              <a:t> </a:t>
            </a:r>
            <a:endParaRPr lang="ru-RU" dirty="0"/>
          </a:p>
        </p:txBody>
      </p:sp>
      <p:pic>
        <p:nvPicPr>
          <p:cNvPr id="22533" name="Рисунок 6" descr="Гикавка сива (Berteroa incana)"/>
          <p:cNvPicPr>
            <a:picLocks noChangeAspect="1" noChangeArrowheads="1"/>
          </p:cNvPicPr>
          <p:nvPr/>
        </p:nvPicPr>
        <p:blipFill>
          <a:blip r:embed="rId5"/>
          <a:srcRect b="12308"/>
          <a:stretch>
            <a:fillRect/>
          </a:stretch>
        </p:blipFill>
        <p:spPr bwMode="auto">
          <a:xfrm>
            <a:off x="4214810" y="3357561"/>
            <a:ext cx="4000528" cy="271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500694" y="6215082"/>
            <a:ext cx="1458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Гикавка сіра</a:t>
            </a:r>
            <a:r>
              <a:rPr lang="uk-UA" dirty="0"/>
              <a:t> 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937</TotalTime>
  <Words>1291</Words>
  <Application>Microsoft Office PowerPoint</Application>
  <PresentationFormat>Экран (4:3)</PresentationFormat>
  <Paragraphs>317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MS Mincho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RePack by Diakov</cp:lastModifiedBy>
  <cp:revision>23</cp:revision>
  <dcterms:created xsi:type="dcterms:W3CDTF">2019-12-10T05:29:23Z</dcterms:created>
  <dcterms:modified xsi:type="dcterms:W3CDTF">2020-04-11T09:53:38Z</dcterms:modified>
</cp:coreProperties>
</file>