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8"/>
  </p:notesMasterIdLst>
  <p:handoutMasterIdLst>
    <p:handoutMasterId r:id="rId19"/>
  </p:handoutMasterIdLst>
  <p:sldIdLst>
    <p:sldId id="286" r:id="rId2"/>
    <p:sldId id="267" r:id="rId3"/>
    <p:sldId id="257" r:id="rId4"/>
    <p:sldId id="272" r:id="rId5"/>
    <p:sldId id="279" r:id="rId6"/>
    <p:sldId id="282" r:id="rId7"/>
    <p:sldId id="283" r:id="rId8"/>
    <p:sldId id="284" r:id="rId9"/>
    <p:sldId id="285" r:id="rId10"/>
    <p:sldId id="258" r:id="rId11"/>
    <p:sldId id="288" r:id="rId12"/>
    <p:sldId id="289" r:id="rId13"/>
    <p:sldId id="295" r:id="rId14"/>
    <p:sldId id="290" r:id="rId15"/>
    <p:sldId id="273" r:id="rId16"/>
    <p:sldId id="287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13034D"/>
    <a:srgbClr val="5F5F5F"/>
    <a:srgbClr val="FFFF66"/>
    <a:srgbClr val="FFCC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 autoAdjust="0"/>
    <p:restoredTop sz="94700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BAAC6458-4082-4D99-91E2-1CC62E3C72CC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noProof="0" smtClean="0"/>
              <a:t>Зразок тексту</a:t>
            </a:r>
          </a:p>
          <a:p>
            <a:pPr lvl="1"/>
            <a:r>
              <a:rPr lang="uk-UA" altLang="ru-RU" noProof="0" smtClean="0"/>
              <a:t>Другий рівень</a:t>
            </a:r>
          </a:p>
          <a:p>
            <a:pPr lvl="2"/>
            <a:r>
              <a:rPr lang="uk-UA" altLang="ru-RU" noProof="0" smtClean="0"/>
              <a:t>Третій рівень</a:t>
            </a:r>
          </a:p>
          <a:p>
            <a:pPr lvl="3"/>
            <a:r>
              <a:rPr lang="uk-UA" altLang="ru-RU" noProof="0" smtClean="0"/>
              <a:t>Четвертий рівень</a:t>
            </a:r>
          </a:p>
          <a:p>
            <a:pPr lvl="4"/>
            <a:r>
              <a:rPr lang="uk-UA" altLang="ru-RU" noProof="0" smtClean="0"/>
              <a:t>П'ятий рівень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CA99F215-48C1-4FBA-AA86-216B28DF4242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6876FBCF-2048-403E-BD6B-E56C6F872129}" type="slidenum">
              <a:rPr lang="uk-UA" altLang="ru-RU"/>
              <a:pPr/>
              <a:t>10</a:t>
            </a:fld>
            <a:endParaRPr lang="uk-UA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cifair_fro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685800"/>
            <a:ext cx="6477000" cy="1752600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uk-UA" altLang="ru-RU" noProof="0" smtClean="0"/>
              <a:t>Зразок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133600"/>
            <a:ext cx="6477000" cy="1981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i="1"/>
            </a:lvl1pPr>
          </a:lstStyle>
          <a:p>
            <a:pPr lvl="0"/>
            <a:r>
              <a:rPr lang="uk-UA" altLang="ru-RU" noProof="0" smtClean="0"/>
              <a:t>Зразок підзаголовка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95C5D1A2-8F69-4195-B0E8-2109085086A9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22275-AA6A-4407-98CF-C10B0807F680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838200"/>
            <a:ext cx="22860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838200"/>
            <a:ext cx="6705600" cy="518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89A2B-63F8-4BE7-B042-762C7637D5E0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40FB2-D597-491A-A31C-5940652C96EE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EE3D5-A246-4073-A675-7CB28D9945DE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FD2E4-46DE-44A6-82F0-71306B84284A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7E8B6-5794-4DA3-9005-9B3190AC46F4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2421B-2C79-4D45-A84D-09700D042F27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3B8BE-8F07-485F-B903-975A13D892C5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D81EC7-46D9-4F6F-AF7A-4A98E8DDB03C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5E2A1-4647-4239-A28C-A4237F6443E4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scifair_INSID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667000"/>
            <a:ext cx="8991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BC3A23D2-F08E-40BE-80BF-FFB875D46386}" type="slidenum">
              <a:rPr lang="uk-UA" altLang="ru-RU"/>
              <a:pPr/>
              <a:t>‹#›</a:t>
            </a:fld>
            <a:endParaRPr lang="uk-UA" altLang="ru-RU"/>
          </a:p>
        </p:txBody>
      </p:sp>
      <p:sp>
        <p:nvSpPr>
          <p:cNvPr id="1032" name="Rectangle 15"/>
          <p:cNvSpPr>
            <a:spLocks noChangeArrowheads="1"/>
          </p:cNvSpPr>
          <p:nvPr/>
        </p:nvSpPr>
        <p:spPr bwMode="auto">
          <a:xfrm>
            <a:off x="1114425" y="1609725"/>
            <a:ext cx="6934200" cy="190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700">
          <a:solidFill>
            <a:schemeClr val="tx2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500">
          <a:solidFill>
            <a:schemeClr val="tx2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3;&#1086;&#1074;&#1072;&#1103;%20&#1087;&#1072;&#1087;&#1082;&#1072;\&#1076;&#1074;\&#1074;&#1099;&#1076;\&#1052;&#1086;&#1081;%20&#1092;&#1080;&#1083;&#1100;&#1084;.wm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_____Microsoft_Office_Excel2.xls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7"/>
          <p:cNvSpPr txBox="1">
            <a:spLocks noChangeArrowheads="1"/>
          </p:cNvSpPr>
          <p:nvPr/>
        </p:nvSpPr>
        <p:spPr bwMode="auto">
          <a:xfrm>
            <a:off x="250825" y="260350"/>
            <a:ext cx="8785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uk-UA" b="1">
                <a:solidFill>
                  <a:srgbClr val="000000"/>
                </a:solidFill>
                <a:latin typeface="Times New Roman" pitchFamily="18" charset="0"/>
              </a:rPr>
              <a:t>МАН –Юніор Дослідник 2020</a:t>
            </a:r>
          </a:p>
          <a:p>
            <a:pPr algn="ctr"/>
            <a:r>
              <a:rPr lang="ru-RU" altLang="uk-UA" b="1">
                <a:solidFill>
                  <a:srgbClr val="000000"/>
                </a:solidFill>
                <a:latin typeface="Times New Roman" pitchFamily="18" charset="0"/>
              </a:rPr>
              <a:t>Опорний  загальноосвітній  навчальний заклад </a:t>
            </a:r>
          </a:p>
          <a:p>
            <a:pPr algn="ctr"/>
            <a:r>
              <a:rPr lang="ru-RU" altLang="uk-UA" b="1">
                <a:solidFill>
                  <a:srgbClr val="000000"/>
                </a:solidFill>
                <a:latin typeface="Times New Roman" pitchFamily="18" charset="0"/>
              </a:rPr>
              <a:t>Новоолександрівський  НВК  “ЗОШ І-ІІІ ступенів – дитячий садок”</a:t>
            </a:r>
          </a:p>
          <a:p>
            <a:pPr algn="ctr"/>
            <a:r>
              <a:rPr lang="ru-RU" altLang="uk-UA" b="1">
                <a:solidFill>
                  <a:srgbClr val="000000"/>
                </a:solidFill>
                <a:latin typeface="Times New Roman" pitchFamily="18" charset="0"/>
              </a:rPr>
              <a:t>Згурівського району  Київської області</a:t>
            </a:r>
          </a:p>
          <a:p>
            <a:pPr algn="ctr"/>
            <a:endParaRPr lang="ru-RU" altLang="uk-UA" b="1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uk-UA" altLang="uk-UA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50825" y="1557338"/>
            <a:ext cx="8823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ru-RU" b="1" kern="0" dirty="0" smtClean="0">
                <a:solidFill>
                  <a:schemeClr val="accent5">
                    <a:lumMod val="10000"/>
                  </a:schemeClr>
                </a:solidFill>
                <a:latin typeface="+mn-lt"/>
              </a:rPr>
              <a:t>Двигун </a:t>
            </a:r>
            <a:r>
              <a:rPr lang="uk-UA" altLang="ru-RU" b="1" kern="0" dirty="0" err="1" smtClean="0">
                <a:solidFill>
                  <a:schemeClr val="accent5">
                    <a:lumMod val="10000"/>
                  </a:schemeClr>
                </a:solidFill>
                <a:latin typeface="+mn-lt"/>
              </a:rPr>
              <a:t>Стірлінга</a:t>
            </a:r>
            <a:r>
              <a:rPr lang="uk-UA" altLang="ru-RU" b="1" kern="0" dirty="0" smtClean="0">
                <a:solidFill>
                  <a:schemeClr val="accent5">
                    <a:lumMod val="10000"/>
                  </a:schemeClr>
                </a:solidFill>
                <a:latin typeface="+mn-lt"/>
              </a:rPr>
              <a:t>.</a:t>
            </a:r>
            <a:br>
              <a:rPr lang="uk-UA" altLang="ru-RU" b="1" kern="0" dirty="0" smtClean="0">
                <a:solidFill>
                  <a:schemeClr val="accent5">
                    <a:lumMod val="10000"/>
                  </a:schemeClr>
                </a:solidFill>
                <a:latin typeface="+mn-lt"/>
              </a:rPr>
            </a:br>
            <a:r>
              <a:rPr lang="uk-UA" altLang="ru-RU" b="1" kern="0" dirty="0" smtClean="0">
                <a:solidFill>
                  <a:schemeClr val="accent5">
                    <a:lumMod val="10000"/>
                  </a:schemeClr>
                </a:solidFill>
                <a:latin typeface="+mn-lt"/>
              </a:rPr>
              <a:t>Минуле, сучасне чи майбутнє?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0" y="3141663"/>
            <a:ext cx="2641600" cy="3433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3105150" y="3716338"/>
            <a:ext cx="6189663" cy="333533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700">
                <a:solidFill>
                  <a:schemeClr val="tx2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500">
                <a:solidFill>
                  <a:schemeClr val="tx2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uk-UA" sz="2000" b="1" kern="0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95000"/>
                    <a:lumOff val="5000"/>
                  </a:schemeClr>
                </a:solidFill>
              </a:rPr>
              <a:t>Роботу виконав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uk-UA" sz="2000" kern="0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95000"/>
                    <a:lumOff val="5000"/>
                  </a:schemeClr>
                </a:solidFill>
              </a:rPr>
              <a:t> учень 10 класу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uk-UA" sz="2000" kern="0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Воробйов Дмитро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uk-UA" b="1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uk-UA" sz="2000" b="1" dirty="0" smtClean="0"/>
              <a:t>Науковий </a:t>
            </a:r>
            <a:r>
              <a:rPr lang="uk-UA" sz="2000" b="1" dirty="0"/>
              <a:t>керівник</a:t>
            </a:r>
            <a:r>
              <a:rPr lang="uk-UA" sz="2000" b="1" dirty="0" smtClean="0"/>
              <a:t>: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uk-UA" sz="2000" b="1" dirty="0" smtClean="0"/>
              <a:t> </a:t>
            </a:r>
            <a:r>
              <a:rPr lang="uk-UA" sz="2000" dirty="0"/>
              <a:t>Руденко Оксана Володимирівна, </a:t>
            </a:r>
            <a:endParaRPr lang="uk-UA" sz="20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uk-UA" sz="2000" dirty="0" smtClean="0"/>
              <a:t> </a:t>
            </a:r>
            <a:r>
              <a:rPr lang="uk-UA" sz="2000" dirty="0"/>
              <a:t>учитель фізики </a:t>
            </a:r>
            <a:endParaRPr lang="uk-UA" sz="2000" b="1" kern="0" dirty="0">
              <a:ln w="17780" cmpd="sng">
                <a:noFill/>
                <a:prstDash val="solid"/>
                <a:miter lim="800000"/>
              </a:ln>
              <a:solidFill>
                <a:schemeClr val="tx2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13787" cy="143986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200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Двигун</a:t>
            </a:r>
            <a:r>
              <a:rPr lang="ru-RU" sz="24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kern="1200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Стірлінга</a:t>
            </a:r>
            <a:r>
              <a:rPr lang="ru-RU" sz="24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kern="1200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був</a:t>
            </a:r>
            <a:r>
              <a:rPr lang="ru-RU" sz="24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kern="1200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уперше</a:t>
            </a:r>
            <a:r>
              <a:rPr lang="ru-RU" sz="24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kern="1200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запатентований</a:t>
            </a:r>
            <a:r>
              <a:rPr lang="ru-RU" sz="24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kern="1200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шотландським</a:t>
            </a:r>
            <a:r>
              <a:rPr lang="ru-RU" sz="24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kern="1200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священиком</a:t>
            </a:r>
            <a:r>
              <a:rPr lang="ru-RU" sz="24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Робертом </a:t>
            </a:r>
            <a:r>
              <a:rPr lang="ru-RU" sz="2400" kern="1200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Стірлінгом</a:t>
            </a:r>
            <a:r>
              <a:rPr lang="ru-RU" sz="24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21 </a:t>
            </a:r>
            <a:r>
              <a:rPr lang="ru-RU" sz="2400" kern="1200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вересня</a:t>
            </a:r>
            <a:r>
              <a:rPr lang="ru-RU" sz="24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1816 року. Свою машину </a:t>
            </a:r>
            <a:r>
              <a:rPr lang="ru-RU" sz="2400" kern="1200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він</a:t>
            </a:r>
            <a:r>
              <a:rPr lang="ru-RU" sz="24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kern="1200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називає</a:t>
            </a:r>
            <a:r>
              <a:rPr lang="ru-RU" sz="24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kern="1200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economiser</a:t>
            </a:r>
            <a:r>
              <a:rPr lang="ru-RU" sz="24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.</a:t>
            </a:r>
            <a:endParaRPr lang="ru-RU" sz="240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5373688"/>
            <a:ext cx="8991600" cy="44640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altLang="ru-RU" smtClean="0"/>
              <a:t> 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060575"/>
            <a:ext cx="2805112" cy="3671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Прямоугольник 1"/>
          <p:cNvSpPr/>
          <p:nvPr/>
        </p:nvSpPr>
        <p:spPr>
          <a:xfrm>
            <a:off x="3519488" y="4948238"/>
            <a:ext cx="5184775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tx2"/>
                </a:solidFill>
                <a:latin typeface="+mn-lt"/>
              </a:rPr>
              <a:t>Двигун зовнішнього згорання.</a:t>
            </a:r>
          </a:p>
          <a:p>
            <a:pPr algn="ctr">
              <a:defRPr/>
            </a:pPr>
            <a:r>
              <a:rPr lang="uk-UA" sz="2400" dirty="0">
                <a:solidFill>
                  <a:schemeClr val="tx2"/>
                </a:solidFill>
                <a:latin typeface="+mn-lt"/>
              </a:rPr>
              <a:t>Особливістю цього двигуна є здатність перетворювати в роботу будь-яку різницю температур. </a:t>
            </a:r>
            <a:endParaRPr lang="ru-RU" sz="2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4342" name="Picture 5" descr="G:\двигун\рисунки схеми\220px-Beta_stirling_animatio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2492375"/>
            <a:ext cx="5091113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-107950" y="207963"/>
            <a:ext cx="9144000" cy="914400"/>
          </a:xfrm>
        </p:spPr>
        <p:txBody>
          <a:bodyPr/>
          <a:lstStyle/>
          <a:p>
            <a:pPr>
              <a:defRPr/>
            </a:pPr>
            <a:r>
              <a:rPr lang="uk-UA" altLang="ru-RU" sz="2800" b="1" dirty="0" smtClean="0">
                <a:latin typeface="+mn-lt"/>
              </a:rPr>
              <a:t>Виготовлення першої моделі  </a:t>
            </a:r>
            <a:endParaRPr lang="ru-RU" altLang="ru-RU" sz="2800" b="1" dirty="0" smtClean="0">
              <a:latin typeface="+mn-lt"/>
            </a:endParaRPr>
          </a:p>
        </p:txBody>
      </p:sp>
      <p:grpSp>
        <p:nvGrpSpPr>
          <p:cNvPr id="16387" name="Группа 10"/>
          <p:cNvGrpSpPr>
            <a:grpSpLocks/>
          </p:cNvGrpSpPr>
          <p:nvPr/>
        </p:nvGrpSpPr>
        <p:grpSpPr bwMode="auto">
          <a:xfrm>
            <a:off x="4527550" y="2921000"/>
            <a:ext cx="4341813" cy="3252788"/>
            <a:chOff x="185099" y="1501483"/>
            <a:chExt cx="3851944" cy="2758966"/>
          </a:xfrm>
        </p:grpSpPr>
        <p:pic>
          <p:nvPicPr>
            <p:cNvPr id="16397" name="Рисунок 6" descr="C:\Users\User\AppData\Local\Microsoft\Windows\Temporary Internet Files\Content.Word\PB080147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7360" y="1501483"/>
              <a:ext cx="2979683" cy="2758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8" name="Поле 9"/>
            <p:cNvSpPr txBox="1">
              <a:spLocks noChangeArrowheads="1"/>
            </p:cNvSpPr>
            <p:nvPr/>
          </p:nvSpPr>
          <p:spPr bwMode="auto">
            <a:xfrm>
              <a:off x="185099" y="2558481"/>
              <a:ext cx="1656265" cy="91426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>
                <a:spcAft>
                  <a:spcPts val="800"/>
                </a:spcAft>
              </a:pPr>
              <a:r>
                <a:rPr lang="uk-UA" altLang="ru-RU" b="1">
                  <a:solidFill>
                    <a:srgbClr val="0D0D0D"/>
                  </a:solidFill>
                  <a:latin typeface="Calibri" pitchFamily="34" charset="0"/>
                </a:rPr>
                <a:t>Гумова плівка</a:t>
              </a:r>
              <a:endParaRPr lang="ru-RU" altLang="ru-RU" b="1">
                <a:solidFill>
                  <a:srgbClr val="0D0D0D"/>
                </a:solidFill>
              </a:endParaRPr>
            </a:p>
          </p:txBody>
        </p:sp>
        <p:cxnSp>
          <p:nvCxnSpPr>
            <p:cNvPr id="8" name="Прямая со стрелкой 8"/>
            <p:cNvCxnSpPr>
              <a:cxnSpLocks noChangeShapeType="1"/>
            </p:cNvCxnSpPr>
            <p:nvPr/>
          </p:nvCxnSpPr>
          <p:spPr bwMode="auto">
            <a:xfrm>
              <a:off x="500578" y="2874907"/>
              <a:ext cx="1449233" cy="263913"/>
            </a:xfrm>
            <a:prstGeom prst="straightConnector1">
              <a:avLst/>
            </a:prstGeom>
            <a:noFill/>
            <a:ln w="25400" algn="ctr">
              <a:solidFill>
                <a:srgbClr val="C0504D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6388" name="Группа 7"/>
          <p:cNvGrpSpPr>
            <a:grpSpLocks/>
          </p:cNvGrpSpPr>
          <p:nvPr/>
        </p:nvGrpSpPr>
        <p:grpSpPr bwMode="auto">
          <a:xfrm>
            <a:off x="174625" y="1174750"/>
            <a:ext cx="5335588" cy="3478213"/>
            <a:chOff x="0" y="0"/>
            <a:chExt cx="4444409" cy="3223895"/>
          </a:xfrm>
        </p:grpSpPr>
        <p:grpSp>
          <p:nvGrpSpPr>
            <p:cNvPr id="16391" name="Группа 5"/>
            <p:cNvGrpSpPr>
              <a:grpSpLocks/>
            </p:cNvGrpSpPr>
            <p:nvPr/>
          </p:nvGrpSpPr>
          <p:grpSpPr bwMode="auto">
            <a:xfrm>
              <a:off x="0" y="0"/>
              <a:ext cx="3994150" cy="3223895"/>
              <a:chOff x="0" y="0"/>
              <a:chExt cx="4905375" cy="3924300"/>
            </a:xfrm>
          </p:grpSpPr>
          <p:pic>
            <p:nvPicPr>
              <p:cNvPr id="16393" name="Рисунок 1" descr="C:\Users\User\AppData\Local\Microsoft\Windows\Temporary Internet Files\Content.Word\PB030142.jp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52475" y="0"/>
                <a:ext cx="3609975" cy="3924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2" name="Прямая со стрелкой 2"/>
              <p:cNvCxnSpPr>
                <a:cxnSpLocks noChangeShapeType="1"/>
              </p:cNvCxnSpPr>
              <p:nvPr/>
            </p:nvCxnSpPr>
            <p:spPr bwMode="auto">
              <a:xfrm flipV="1">
                <a:off x="0" y="1952299"/>
                <a:ext cx="1771814" cy="238217"/>
              </a:xfrm>
              <a:prstGeom prst="straightConnector1">
                <a:avLst/>
              </a:prstGeom>
              <a:noFill/>
              <a:ln w="38100" algn="ctr">
                <a:solidFill>
                  <a:srgbClr val="C0504D"/>
                </a:solidFill>
                <a:round/>
                <a:headEnd/>
                <a:tailEnd type="arrow" w="med" len="med"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6395" name="Надпись 2"/>
              <p:cNvSpPr txBox="1">
                <a:spLocks noChangeArrowheads="1"/>
              </p:cNvSpPr>
              <p:nvPr/>
            </p:nvSpPr>
            <p:spPr bwMode="auto">
              <a:xfrm>
                <a:off x="123825" y="1807462"/>
                <a:ext cx="352425" cy="361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800"/>
                  </a:spcAft>
                </a:pPr>
                <a:r>
                  <a:rPr lang="uk-UA" altLang="ru-RU" sz="1600" b="1">
                    <a:solidFill>
                      <a:srgbClr val="336666"/>
                    </a:solidFill>
                    <a:latin typeface="Calibri" pitchFamily="34" charset="0"/>
                  </a:rPr>
                  <a:t>1</a:t>
                </a:r>
                <a:endParaRPr lang="ru-RU" altLang="ru-RU">
                  <a:solidFill>
                    <a:srgbClr val="336666"/>
                  </a:solidFill>
                </a:endParaRPr>
              </a:p>
            </p:txBody>
          </p:sp>
          <p:sp>
            <p:nvSpPr>
              <p:cNvPr id="16396" name="Надпись 2"/>
              <p:cNvSpPr txBox="1">
                <a:spLocks noChangeArrowheads="1"/>
              </p:cNvSpPr>
              <p:nvPr/>
            </p:nvSpPr>
            <p:spPr bwMode="auto">
              <a:xfrm>
                <a:off x="4552950" y="2362200"/>
                <a:ext cx="352425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800"/>
                  </a:spcAft>
                </a:pPr>
                <a:r>
                  <a:rPr lang="uk-UA" altLang="ru-RU" sz="1600" b="1">
                    <a:solidFill>
                      <a:srgbClr val="336666"/>
                    </a:solidFill>
                    <a:latin typeface="Calibri" pitchFamily="34" charset="0"/>
                  </a:rPr>
                  <a:t>2</a:t>
                </a:r>
                <a:endParaRPr lang="ru-RU" altLang="ru-RU">
                  <a:solidFill>
                    <a:srgbClr val="336666"/>
                  </a:solidFill>
                </a:endParaRPr>
              </a:p>
            </p:txBody>
          </p:sp>
        </p:grpSp>
        <p:pic>
          <p:nvPicPr>
            <p:cNvPr id="16392" name="Рисунок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514485">
              <a:off x="2424223" y="2190307"/>
              <a:ext cx="2020186" cy="51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9" name="Прямокутник 14"/>
          <p:cNvSpPr>
            <a:spLocks noChangeArrowheads="1"/>
          </p:cNvSpPr>
          <p:nvPr/>
        </p:nvSpPr>
        <p:spPr bwMode="auto">
          <a:xfrm>
            <a:off x="388938" y="5176838"/>
            <a:ext cx="45720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685800" algn="l"/>
              </a:tabLst>
            </a:pPr>
            <a:r>
              <a:rPr lang="uk-UA" altLang="uk-UA" b="1">
                <a:solidFill>
                  <a:srgbClr val="0D0D0D"/>
                </a:solidFill>
                <a:latin typeface="Times New Roman" pitchFamily="18" charset="0"/>
              </a:rPr>
              <a:t>1 – робочий циліндр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685800" algn="l"/>
              </a:tabLst>
            </a:pPr>
            <a:r>
              <a:rPr lang="uk-UA" altLang="uk-UA" b="1">
                <a:solidFill>
                  <a:srgbClr val="0D0D0D"/>
                </a:solidFill>
                <a:latin typeface="Times New Roman" pitchFamily="18" charset="0"/>
              </a:rPr>
              <a:t>2 – теплообмінний циліндр, виготовлений із жерстяної банки </a:t>
            </a:r>
            <a:endParaRPr lang="ru-RU" altLang="uk-UA" b="1">
              <a:solidFill>
                <a:srgbClr val="0D0D0D"/>
              </a:solidFill>
              <a:latin typeface="Times New Roman" pitchFamily="18" charset="0"/>
            </a:endParaRPr>
          </a:p>
        </p:txBody>
      </p:sp>
      <p:sp>
        <p:nvSpPr>
          <p:cNvPr id="16390" name="TextBox 19"/>
          <p:cNvSpPr txBox="1">
            <a:spLocks noChangeArrowheads="1"/>
          </p:cNvSpPr>
          <p:nvPr/>
        </p:nvSpPr>
        <p:spPr bwMode="auto">
          <a:xfrm>
            <a:off x="8532813" y="6381750"/>
            <a:ext cx="503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336666"/>
                </a:solidFill>
              </a:rPr>
              <a:t>14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1990725"/>
            <a:ext cx="3743325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971550" y="5805488"/>
            <a:ext cx="27336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altLang="ru-RU" sz="1600" b="1">
                <a:solidFill>
                  <a:srgbClr val="000000"/>
                </a:solidFill>
                <a:latin typeface="Times New Roman" pitchFamily="18" charset="0"/>
              </a:rPr>
              <a:t>Витіснювач, виготовлений</a:t>
            </a:r>
          </a:p>
          <a:p>
            <a:pPr algn="ctr"/>
            <a:r>
              <a:rPr lang="uk-UA" altLang="ru-RU" sz="1600" b="1">
                <a:solidFill>
                  <a:srgbClr val="000000"/>
                </a:solidFill>
                <a:latin typeface="Times New Roman" pitchFamily="18" charset="0"/>
              </a:rPr>
              <a:t>із двох металічних кришок</a:t>
            </a:r>
            <a:endParaRPr lang="ru-RU" altLang="ru-RU" sz="1600" b="1">
              <a:solidFill>
                <a:srgbClr val="000000"/>
              </a:solidFill>
            </a:endParaRPr>
          </a:p>
        </p:txBody>
      </p:sp>
      <p:pic>
        <p:nvPicPr>
          <p:cNvPr id="17412" name="Рисунок 1"/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 l="7349" b="6621"/>
          <a:stretch>
            <a:fillRect/>
          </a:stretch>
        </p:blipFill>
        <p:spPr bwMode="auto">
          <a:xfrm>
            <a:off x="4572000" y="2025650"/>
            <a:ext cx="4024313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4859338" y="5443538"/>
            <a:ext cx="402431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altLang="ru-RU" sz="1600" b="1">
                <a:solidFill>
                  <a:srgbClr val="000000"/>
                </a:solidFill>
                <a:latin typeface="Times New Roman" pitchFamily="18" charset="0"/>
              </a:rPr>
              <a:t>Витіснювач, виготовлений</a:t>
            </a:r>
          </a:p>
          <a:p>
            <a:pPr algn="ctr"/>
            <a:r>
              <a:rPr lang="uk-UA" altLang="ru-RU" sz="1600" b="1">
                <a:solidFill>
                  <a:srgbClr val="000000"/>
                </a:solidFill>
                <a:latin typeface="Times New Roman" pitchFamily="18" charset="0"/>
              </a:rPr>
              <a:t>із поролону, обклеєний герметиком та папером</a:t>
            </a:r>
            <a:endParaRPr lang="ru-RU" altLang="ru-RU" sz="1600" b="1">
              <a:solidFill>
                <a:srgbClr val="000000"/>
              </a:solidFill>
            </a:endParaRPr>
          </a:p>
        </p:txBody>
      </p:sp>
      <p:sp>
        <p:nvSpPr>
          <p:cNvPr id="20486" name="Заголовок 1"/>
          <p:cNvSpPr>
            <a:spLocks noGrp="1"/>
          </p:cNvSpPr>
          <p:nvPr>
            <p:ph type="title"/>
          </p:nvPr>
        </p:nvSpPr>
        <p:spPr>
          <a:xfrm>
            <a:off x="-107950" y="260350"/>
            <a:ext cx="9144000" cy="914400"/>
          </a:xfrm>
        </p:spPr>
        <p:txBody>
          <a:bodyPr/>
          <a:lstStyle/>
          <a:p>
            <a:pPr>
              <a:defRPr/>
            </a:pPr>
            <a:r>
              <a:rPr lang="uk-UA" altLang="ru-RU" sz="2800" b="1" dirty="0" smtClean="0">
                <a:latin typeface="+mn-lt"/>
              </a:rPr>
              <a:t>Виготовлення першої моделі </a:t>
            </a:r>
            <a:endParaRPr lang="ru-RU" altLang="ru-RU" sz="2800" b="1" dirty="0" smtClean="0">
              <a:latin typeface="+mn-lt"/>
            </a:endParaRP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8532813" y="6381750"/>
            <a:ext cx="503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336666"/>
                </a:solidFill>
              </a:rPr>
              <a:t>15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914400"/>
          </a:xfrm>
        </p:spPr>
        <p:txBody>
          <a:bodyPr/>
          <a:lstStyle/>
          <a:p>
            <a:pPr>
              <a:defRPr/>
            </a:pPr>
            <a:r>
              <a:rPr lang="uk-UA" altLang="ru-RU" sz="2800" b="1" dirty="0">
                <a:latin typeface="+mn-lt"/>
              </a:rPr>
              <a:t>Виготовлення </a:t>
            </a:r>
            <a:r>
              <a:rPr lang="uk-UA" altLang="ru-RU" sz="2800" b="1" dirty="0" smtClean="0">
                <a:latin typeface="+mn-lt"/>
              </a:rPr>
              <a:t>другої  </a:t>
            </a:r>
            <a:r>
              <a:rPr lang="uk-UA" altLang="ru-RU" sz="2800" b="1" dirty="0">
                <a:latin typeface="+mn-lt"/>
              </a:rPr>
              <a:t>моделі </a:t>
            </a:r>
            <a:endParaRPr lang="ru-RU" sz="2800" dirty="0">
              <a:latin typeface="+mn-lt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10" t="45245" r="28272" b="37833"/>
          <a:stretch/>
        </p:blipFill>
        <p:spPr>
          <a:xfrm>
            <a:off x="4572000" y="2205038"/>
            <a:ext cx="4233863" cy="30241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8000" r="7067" b="27950"/>
          <a:stretch/>
        </p:blipFill>
        <p:spPr>
          <a:xfrm>
            <a:off x="395288" y="1606550"/>
            <a:ext cx="4041775" cy="4951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-179388" y="342900"/>
            <a:ext cx="9144001" cy="1347788"/>
          </a:xfrm>
        </p:spPr>
        <p:txBody>
          <a:bodyPr/>
          <a:lstStyle/>
          <a:p>
            <a:pPr marL="342900" indent="-342900">
              <a:defRPr/>
            </a:pPr>
            <a:r>
              <a:rPr lang="uk-UA" altLang="ru-RU" sz="2800" b="1" dirty="0" smtClean="0">
                <a:solidFill>
                  <a:srgbClr val="002060"/>
                </a:solidFill>
                <a:latin typeface="+mn-lt"/>
              </a:rPr>
              <a:t>Визначення характеристик </a:t>
            </a:r>
            <a:br>
              <a:rPr lang="uk-UA" altLang="ru-RU" sz="2800" b="1" dirty="0" smtClean="0">
                <a:solidFill>
                  <a:srgbClr val="002060"/>
                </a:solidFill>
                <a:latin typeface="+mn-lt"/>
              </a:rPr>
            </a:br>
            <a:r>
              <a:rPr lang="uk-UA" altLang="ru-RU" sz="2800" b="1" dirty="0" smtClean="0">
                <a:solidFill>
                  <a:srgbClr val="002060"/>
                </a:solidFill>
                <a:latin typeface="+mn-lt"/>
              </a:rPr>
              <a:t>моделі двигуна </a:t>
            </a:r>
            <a:r>
              <a:rPr lang="uk-UA" altLang="ru-RU" sz="2800" b="1" dirty="0" err="1" smtClean="0">
                <a:solidFill>
                  <a:srgbClr val="002060"/>
                </a:solidFill>
                <a:latin typeface="+mn-lt"/>
              </a:rPr>
              <a:t>Стірлінга</a:t>
            </a:r>
            <a:r>
              <a:rPr lang="ru-RU" altLang="ru-RU" sz="2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+mn-lt"/>
              </a:rPr>
            </a:br>
            <a:endParaRPr lang="ru-RU" altLang="ru-RU" sz="28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459" name="Прямокутник 3"/>
          <p:cNvSpPr>
            <a:spLocks noChangeArrowheads="1"/>
          </p:cNvSpPr>
          <p:nvPr/>
        </p:nvSpPr>
        <p:spPr bwMode="auto">
          <a:xfrm>
            <a:off x="358775" y="1543050"/>
            <a:ext cx="8426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altLang="ru-RU">
                <a:solidFill>
                  <a:srgbClr val="000000"/>
                </a:solidFill>
                <a:latin typeface="Times New Roman" pitchFamily="18" charset="0"/>
              </a:rPr>
              <a:t>Для виготовленої моделі ми поставили перед собою завдання</a:t>
            </a:r>
            <a:r>
              <a:rPr lang="uk-UA" altLang="ru-RU" b="1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uk-UA" altLang="ru-RU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uk-UA" altLang="ru-RU">
                <a:solidFill>
                  <a:srgbClr val="000000"/>
                </a:solidFill>
                <a:latin typeface="Times New Roman" pitchFamily="18" charset="0"/>
              </a:rPr>
              <a:t>розрахувати потужність та коефіцієнт корисної дії .</a:t>
            </a:r>
            <a:endParaRPr lang="ru-RU" altLang="ru-RU" sz="1100">
              <a:solidFill>
                <a:srgbClr val="336666"/>
              </a:solidFill>
              <a:latin typeface="Times New Roman" pitchFamily="18" charset="0"/>
            </a:endParaRPr>
          </a:p>
        </p:txBody>
      </p:sp>
      <p:sp>
        <p:nvSpPr>
          <p:cNvPr id="19460" name="Прямокутник 4"/>
          <p:cNvSpPr>
            <a:spLocks noChangeArrowheads="1"/>
          </p:cNvSpPr>
          <p:nvPr/>
        </p:nvSpPr>
        <p:spPr bwMode="auto">
          <a:xfrm>
            <a:off x="223838" y="2601913"/>
            <a:ext cx="4572000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2100"/>
              </a:lnSpc>
              <a:tabLst>
                <a:tab pos="1049338" algn="l"/>
              </a:tabLst>
            </a:pPr>
            <a:r>
              <a:rPr lang="uk-UA" altLang="ru-RU">
                <a:solidFill>
                  <a:srgbClr val="000000"/>
                </a:solidFill>
                <a:latin typeface="Times New Roman" pitchFamily="18" charset="0"/>
              </a:rPr>
              <a:t>Для цього потрібно:</a:t>
            </a:r>
          </a:p>
          <a:p>
            <a:pPr algn="just">
              <a:lnSpc>
                <a:spcPts val="2100"/>
              </a:lnSpc>
              <a:buFont typeface="Times New Roman" pitchFamily="18" charset="0"/>
              <a:buChar char="-"/>
              <a:tabLst>
                <a:tab pos="1049338" algn="l"/>
              </a:tabLst>
            </a:pPr>
            <a:r>
              <a:rPr lang="uk-UA" altLang="ru-RU">
                <a:solidFill>
                  <a:srgbClr val="000000"/>
                </a:solidFill>
                <a:latin typeface="Times New Roman" pitchFamily="18" charset="0"/>
              </a:rPr>
              <a:t>визначити температуру робочого тіла  в зоні нагрівника  та холодильника ; 	 </a:t>
            </a:r>
            <a:endParaRPr lang="ru-RU" altLang="ru-RU" sz="1100">
              <a:solidFill>
                <a:srgbClr val="336666"/>
              </a:solidFill>
              <a:latin typeface="Times New Roman" pitchFamily="18" charset="0"/>
            </a:endParaRPr>
          </a:p>
          <a:p>
            <a:pPr algn="just">
              <a:lnSpc>
                <a:spcPts val="2100"/>
              </a:lnSpc>
              <a:buFont typeface="Times New Roman" pitchFamily="18" charset="0"/>
              <a:buChar char="-"/>
              <a:tabLst>
                <a:tab pos="1049338" algn="l"/>
              </a:tabLst>
            </a:pPr>
            <a:r>
              <a:rPr lang="uk-UA" altLang="ru-RU">
                <a:solidFill>
                  <a:srgbClr val="000000"/>
                </a:solidFill>
                <a:latin typeface="Times New Roman" pitchFamily="18" charset="0"/>
              </a:rPr>
              <a:t>визначити  як залежить розширення робочого тіла  двигуна від частоти його  обертів;	</a:t>
            </a:r>
            <a:endParaRPr lang="ru-RU" altLang="ru-RU" sz="1100">
              <a:solidFill>
                <a:srgbClr val="336666"/>
              </a:solidFill>
              <a:latin typeface="Times New Roman" pitchFamily="18" charset="0"/>
            </a:endParaRPr>
          </a:p>
          <a:p>
            <a:pPr algn="just">
              <a:lnSpc>
                <a:spcPts val="2100"/>
              </a:lnSpc>
              <a:buFont typeface="Times New Roman" pitchFamily="18" charset="0"/>
              <a:buChar char="-"/>
              <a:tabLst>
                <a:tab pos="1049338" algn="l"/>
              </a:tabLst>
            </a:pPr>
            <a:r>
              <a:rPr lang="uk-UA" altLang="ru-RU">
                <a:solidFill>
                  <a:srgbClr val="000000"/>
                </a:solidFill>
                <a:latin typeface="Times New Roman" pitchFamily="18" charset="0"/>
              </a:rPr>
              <a:t>обчислити роботу двигуна;	</a:t>
            </a:r>
            <a:endParaRPr lang="ru-RU" altLang="ru-RU" sz="1100">
              <a:solidFill>
                <a:srgbClr val="336666"/>
              </a:solidFill>
              <a:latin typeface="Times New Roman" pitchFamily="18" charset="0"/>
            </a:endParaRPr>
          </a:p>
          <a:p>
            <a:pPr algn="just">
              <a:lnSpc>
                <a:spcPts val="2100"/>
              </a:lnSpc>
              <a:buFont typeface="Times New Roman" pitchFamily="18" charset="0"/>
              <a:buChar char="-"/>
              <a:tabLst>
                <a:tab pos="1049338" algn="l"/>
              </a:tabLst>
            </a:pPr>
            <a:r>
              <a:rPr lang="uk-UA" altLang="ru-RU">
                <a:solidFill>
                  <a:srgbClr val="000000"/>
                </a:solidFill>
                <a:latin typeface="Times New Roman" pitchFamily="18" charset="0"/>
              </a:rPr>
              <a:t>розрахувати коефіцієнт корисної дії (ККД) двигуна.</a:t>
            </a:r>
            <a:endParaRPr lang="ru-RU" altLang="ru-RU" sz="1100">
              <a:solidFill>
                <a:srgbClr val="336666"/>
              </a:solidFill>
              <a:latin typeface="Times New Roman" pitchFamily="18" charset="0"/>
            </a:endParaRPr>
          </a:p>
        </p:txBody>
      </p:sp>
      <p:sp>
        <p:nvSpPr>
          <p:cNvPr id="6" name="Округлений прямокутник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004048" y="2466539"/>
            <a:ext cx="3780420" cy="144016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9462" name="Округлений прямокутник 7"/>
          <p:cNvSpPr>
            <a:spLocks noChangeArrowheads="1"/>
          </p:cNvSpPr>
          <p:nvPr/>
        </p:nvSpPr>
        <p:spPr bwMode="auto">
          <a:xfrm>
            <a:off x="4822825" y="3971925"/>
            <a:ext cx="4141788" cy="2697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uk-UA" altLang="ru-RU" sz="1600" b="1">
                <a:solidFill>
                  <a:srgbClr val="0D0D0D"/>
                </a:solidFill>
              </a:rPr>
              <a:t>Якщо частота </a:t>
            </a:r>
            <a:r>
              <a:rPr lang="ru-RU" altLang="ru-RU" sz="1600" b="1">
                <a:solidFill>
                  <a:srgbClr val="0D0D0D"/>
                </a:solidFill>
              </a:rPr>
              <a:t>60об/хв </a:t>
            </a:r>
            <a:r>
              <a:rPr lang="uk-UA" altLang="ru-RU" sz="1600" b="1">
                <a:solidFill>
                  <a:srgbClr val="0D0D0D"/>
                </a:solidFill>
              </a:rPr>
              <a:t>  за 1с виконується робота  А</a:t>
            </a:r>
            <a:r>
              <a:rPr lang="uk-UA" altLang="ru-RU" sz="1600" b="1" baseline="-25000">
                <a:solidFill>
                  <a:srgbClr val="0D0D0D"/>
                </a:solidFill>
              </a:rPr>
              <a:t>1 </a:t>
            </a:r>
            <a:r>
              <a:rPr lang="uk-UA" altLang="ru-RU" sz="1600" b="1">
                <a:solidFill>
                  <a:srgbClr val="0D0D0D"/>
                </a:solidFill>
              </a:rPr>
              <a:t>=0,</a:t>
            </a:r>
            <a:r>
              <a:rPr lang="ru-RU" altLang="ru-RU" sz="1600" b="1">
                <a:solidFill>
                  <a:srgbClr val="0D0D0D"/>
                </a:solidFill>
              </a:rPr>
              <a:t>06</a:t>
            </a:r>
            <a:r>
              <a:rPr lang="uk-UA" altLang="ru-RU" sz="1600" b="1">
                <a:solidFill>
                  <a:srgbClr val="0D0D0D"/>
                </a:solidFill>
              </a:rPr>
              <a:t> Дж, то відповідно потужність дорівнює 0,</a:t>
            </a:r>
            <a:r>
              <a:rPr lang="ru-RU" altLang="ru-RU" sz="1600" b="1">
                <a:solidFill>
                  <a:srgbClr val="0D0D0D"/>
                </a:solidFill>
              </a:rPr>
              <a:t>06</a:t>
            </a:r>
            <a:r>
              <a:rPr lang="uk-UA" altLang="ru-RU" sz="1600" b="1">
                <a:solidFill>
                  <a:srgbClr val="0D0D0D"/>
                </a:solidFill>
              </a:rPr>
              <a:t>Вт.  Для частоти  </a:t>
            </a:r>
            <a:r>
              <a:rPr lang="ru-RU" altLang="ru-RU" sz="1600" b="1">
                <a:solidFill>
                  <a:srgbClr val="0D0D0D"/>
                </a:solidFill>
              </a:rPr>
              <a:t>120</a:t>
            </a:r>
            <a:r>
              <a:rPr lang="uk-UA" altLang="ru-RU" sz="1600" b="1">
                <a:solidFill>
                  <a:srgbClr val="0D0D0D"/>
                </a:solidFill>
              </a:rPr>
              <a:t>об/хв  (</a:t>
            </a:r>
            <a:r>
              <a:rPr lang="ru-RU" altLang="ru-RU" sz="1600" b="1">
                <a:solidFill>
                  <a:srgbClr val="0D0D0D"/>
                </a:solidFill>
              </a:rPr>
              <a:t>2</a:t>
            </a:r>
            <a:r>
              <a:rPr lang="uk-UA" altLang="ru-RU" sz="1600" b="1">
                <a:solidFill>
                  <a:srgbClr val="0D0D0D"/>
                </a:solidFill>
              </a:rPr>
              <a:t>об/с)   за 1с   виконується подвійна  робота  А</a:t>
            </a:r>
            <a:r>
              <a:rPr lang="uk-UA" altLang="ru-RU" sz="1600" b="1" baseline="-25000">
                <a:solidFill>
                  <a:srgbClr val="0D0D0D"/>
                </a:solidFill>
              </a:rPr>
              <a:t>2</a:t>
            </a:r>
            <a:r>
              <a:rPr lang="uk-UA" altLang="ru-RU" sz="1600" b="1">
                <a:solidFill>
                  <a:srgbClr val="0D0D0D"/>
                </a:solidFill>
              </a:rPr>
              <a:t>= 0,02</a:t>
            </a:r>
            <a:r>
              <a:rPr lang="ru-RU" altLang="ru-RU" sz="1600" b="1">
                <a:solidFill>
                  <a:srgbClr val="0D0D0D"/>
                </a:solidFill>
              </a:rPr>
              <a:t>6</a:t>
            </a:r>
            <a:r>
              <a:rPr lang="uk-UA" altLang="ru-RU" sz="1600" b="1">
                <a:solidFill>
                  <a:srgbClr val="0D0D0D"/>
                </a:solidFill>
              </a:rPr>
              <a:t>Дж, що відповідає потужності  0,</a:t>
            </a:r>
            <a:r>
              <a:rPr lang="ru-RU" altLang="ru-RU" sz="1600" b="1">
                <a:solidFill>
                  <a:srgbClr val="0D0D0D"/>
                </a:solidFill>
              </a:rPr>
              <a:t>013</a:t>
            </a:r>
            <a:r>
              <a:rPr lang="uk-UA" altLang="ru-RU" sz="1600" b="1">
                <a:solidFill>
                  <a:srgbClr val="0D0D0D"/>
                </a:solidFill>
              </a:rPr>
              <a:t> Вт.</a:t>
            </a:r>
            <a:endParaRPr lang="ru-RU" altLang="ru-RU" sz="1600" b="1">
              <a:solidFill>
                <a:srgbClr val="0D0D0D"/>
              </a:solidFill>
            </a:endParaRPr>
          </a:p>
        </p:txBody>
      </p:sp>
      <p:sp>
        <p:nvSpPr>
          <p:cNvPr id="9" name="Округлений прямокутник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57046" y="5320612"/>
            <a:ext cx="3780420" cy="144016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Arial" panose="020B0604020202020204" pitchFamily="34" charset="0"/>
              </a:rPr>
              <a:t>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>
              <a:defRPr/>
            </a:pPr>
            <a:r>
              <a:rPr lang="uk-UA" altLang="ru-RU" b="1" dirty="0" smtClean="0">
                <a:solidFill>
                  <a:srgbClr val="002060"/>
                </a:solidFill>
                <a:latin typeface="+mn-lt"/>
              </a:rPr>
              <a:t>Модель двигуна </a:t>
            </a:r>
            <a:r>
              <a:rPr lang="uk-UA" altLang="ru-RU" b="1" dirty="0" err="1" smtClean="0">
                <a:solidFill>
                  <a:srgbClr val="002060"/>
                </a:solidFill>
                <a:latin typeface="+mn-lt"/>
              </a:rPr>
              <a:t>Стірлінга</a:t>
            </a:r>
            <a:r>
              <a:rPr lang="uk-UA" altLang="ru-RU" b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ru-RU" altLang="ru-RU" b="1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Мой фильм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692150"/>
            <a:ext cx="7920037" cy="583247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8438" y="-11113"/>
            <a:ext cx="8951913" cy="677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-684213" y="5445125"/>
            <a:ext cx="9144001" cy="914400"/>
          </a:xfrm>
        </p:spPr>
        <p:txBody>
          <a:bodyPr/>
          <a:lstStyle/>
          <a:p>
            <a:r>
              <a:rPr lang="uk-UA" altLang="uk-UA" b="1" smtClean="0">
                <a:solidFill>
                  <a:srgbClr val="13034D"/>
                </a:solidFill>
              </a:rPr>
              <a:t>Дякую за увагу!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12775" y="1890713"/>
            <a:ext cx="6911975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dirty="0">
                <a:solidFill>
                  <a:schemeClr val="accent5">
                    <a:lumMod val="10000"/>
                  </a:schemeClr>
                </a:solidFill>
                <a:latin typeface="+mn-lt"/>
              </a:rPr>
              <a:t>Як можна заощаджувати електроенергію?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508375"/>
            <a:ext cx="561498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 err="1">
                <a:solidFill>
                  <a:schemeClr val="accent5">
                    <a:lumMod val="10000"/>
                  </a:schemeClr>
                </a:solidFill>
                <a:latin typeface="+mn-lt"/>
              </a:rPr>
              <a:t>Чи</a:t>
            </a:r>
            <a:r>
              <a:rPr lang="ru-RU" sz="3600" dirty="0">
                <a:solidFill>
                  <a:schemeClr val="accent5">
                    <a:lumMod val="10000"/>
                  </a:schemeClr>
                </a:solidFill>
                <a:latin typeface="+mn-lt"/>
              </a:rPr>
              <a:t> є альтернатива у </a:t>
            </a:r>
            <a:r>
              <a:rPr lang="ru-RU" sz="3600" dirty="0" err="1">
                <a:solidFill>
                  <a:schemeClr val="accent5">
                    <a:lumMod val="10000"/>
                  </a:schemeClr>
                </a:solidFill>
                <a:latin typeface="+mn-lt"/>
              </a:rPr>
              <a:t>двигуна</a:t>
            </a:r>
            <a:r>
              <a:rPr lang="ru-RU" sz="3600" dirty="0">
                <a:solidFill>
                  <a:schemeClr val="accent5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3600" dirty="0" err="1">
                <a:solidFill>
                  <a:schemeClr val="accent5">
                    <a:lumMod val="10000"/>
                  </a:schemeClr>
                </a:solidFill>
                <a:latin typeface="+mn-lt"/>
              </a:rPr>
              <a:t>внутрішнього</a:t>
            </a:r>
            <a:r>
              <a:rPr lang="ru-RU" sz="3600" dirty="0">
                <a:solidFill>
                  <a:schemeClr val="accent5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3600" dirty="0" err="1">
                <a:solidFill>
                  <a:schemeClr val="accent5">
                    <a:lumMod val="10000"/>
                  </a:schemeClr>
                </a:solidFill>
                <a:latin typeface="+mn-lt"/>
              </a:rPr>
              <a:t>згоряння</a:t>
            </a:r>
            <a:r>
              <a:rPr lang="uk-UA" sz="3600" dirty="0">
                <a:solidFill>
                  <a:schemeClr val="accent5">
                    <a:lumMod val="10000"/>
                  </a:schemeClr>
                </a:solidFill>
                <a:latin typeface="+mn-lt"/>
              </a:rPr>
              <a:t>?</a:t>
            </a:r>
            <a:endParaRPr lang="ru-RU" sz="3600" dirty="0">
              <a:solidFill>
                <a:schemeClr val="accent5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0288" y="487705"/>
            <a:ext cx="685809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err="1">
                <a:ln>
                  <a:solidFill>
                    <a:schemeClr val="tx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Актуальні</a:t>
            </a:r>
            <a:r>
              <a:rPr lang="ru-RU" sz="5400" b="1" dirty="0">
                <a:ln>
                  <a:solidFill>
                    <a:schemeClr val="tx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5400" b="1" dirty="0" err="1">
                <a:ln>
                  <a:solidFill>
                    <a:schemeClr val="tx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питання</a:t>
            </a:r>
            <a:r>
              <a:rPr lang="ru-RU" sz="5400" b="1" dirty="0">
                <a:ln>
                  <a:solidFill>
                    <a:schemeClr val="tx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:</a:t>
            </a:r>
          </a:p>
        </p:txBody>
      </p:sp>
      <p:pic>
        <p:nvPicPr>
          <p:cNvPr id="8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4988" y="1982788"/>
            <a:ext cx="3213100" cy="42830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642350" cy="65532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Мета роботи</a:t>
            </a:r>
            <a:r>
              <a:rPr lang="uk-UA" sz="2400" b="1" dirty="0"/>
              <a:t>:</a:t>
            </a:r>
            <a:r>
              <a:rPr lang="uk-UA" sz="2400" dirty="0" smtClean="0"/>
              <a:t> </a:t>
            </a:r>
            <a:r>
              <a:rPr lang="uk-UA" sz="2400" dirty="0"/>
              <a:t>опрацювавши необхідну літературу, дослідити особливості роботи двигуна </a:t>
            </a:r>
            <a:r>
              <a:rPr lang="uk-UA" sz="2400" dirty="0" err="1"/>
              <a:t>Стірлінга</a:t>
            </a:r>
            <a:r>
              <a:rPr lang="uk-UA" sz="2400" dirty="0"/>
              <a:t> та можливості взаємодії його з альтернативними джерелами енергії. Зробити відповідні розрахунки та висновки щодо використання  двигуна в </a:t>
            </a:r>
            <a:r>
              <a:rPr lang="uk-UA" sz="2400" dirty="0" err="1"/>
              <a:t>когенераційних</a:t>
            </a:r>
            <a:r>
              <a:rPr lang="uk-UA" sz="2400" dirty="0"/>
              <a:t>  установках.</a:t>
            </a:r>
            <a:endParaRPr lang="ru-RU" sz="2400" dirty="0"/>
          </a:p>
          <a:p>
            <a:pPr algn="l">
              <a:buFont typeface="Wingdings" pitchFamily="2" charset="2"/>
              <a:buNone/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Результатом дослідження </a:t>
            </a:r>
            <a:r>
              <a:rPr lang="uk-UA" sz="2400" dirty="0" smtClean="0"/>
              <a:t>є розробка </a:t>
            </a:r>
          </a:p>
          <a:p>
            <a:pPr algn="l">
              <a:buFont typeface="Wingdings" pitchFamily="2" charset="2"/>
              <a:buNone/>
              <a:defRPr/>
            </a:pPr>
            <a:r>
              <a:rPr lang="uk-UA" sz="2400" dirty="0" smtClean="0"/>
              <a:t>проекту використання двигуна  </a:t>
            </a:r>
          </a:p>
          <a:p>
            <a:pPr algn="l">
              <a:buFont typeface="Wingdings" pitchFamily="2" charset="2"/>
              <a:buNone/>
              <a:defRPr/>
            </a:pPr>
            <a:r>
              <a:rPr lang="uk-UA" sz="2400" dirty="0" err="1" smtClean="0"/>
              <a:t>Стірлінга</a:t>
            </a:r>
            <a:r>
              <a:rPr lang="uk-UA" sz="2400" dirty="0" smtClean="0"/>
              <a:t> та виготовлення діючої</a:t>
            </a:r>
          </a:p>
          <a:p>
            <a:pPr algn="l">
              <a:buFont typeface="Wingdings" pitchFamily="2" charset="2"/>
              <a:buNone/>
              <a:defRPr/>
            </a:pPr>
            <a:r>
              <a:rPr lang="uk-UA" sz="2400" dirty="0" smtClean="0"/>
              <a:t> моделі двигуна.</a:t>
            </a:r>
            <a:endParaRPr lang="uk-UA" sz="2400" b="1" dirty="0" smtClean="0"/>
          </a:p>
          <a:p>
            <a:pPr algn="l">
              <a:buFont typeface="Wingdings" pitchFamily="2" charset="2"/>
              <a:buNone/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Новизна роботи </a:t>
            </a:r>
            <a:r>
              <a:rPr lang="uk-UA" sz="2400" dirty="0" smtClean="0"/>
              <a:t>полягає в розробленні  </a:t>
            </a:r>
          </a:p>
          <a:p>
            <a:pPr algn="l">
              <a:buFont typeface="Wingdings" pitchFamily="2" charset="2"/>
              <a:buNone/>
              <a:defRPr/>
            </a:pPr>
            <a:r>
              <a:rPr lang="uk-UA" sz="2400" dirty="0" smtClean="0"/>
              <a:t>практичних  рекомендації  щодо  </a:t>
            </a:r>
          </a:p>
          <a:p>
            <a:pPr algn="l">
              <a:buFont typeface="Wingdings" pitchFamily="2" charset="2"/>
              <a:buNone/>
              <a:defRPr/>
            </a:pPr>
            <a:r>
              <a:rPr lang="uk-UA" sz="2400" dirty="0" smtClean="0"/>
              <a:t>виготовлення моделі двигуна </a:t>
            </a:r>
            <a:r>
              <a:rPr lang="uk-UA" sz="2400" dirty="0" err="1" smtClean="0"/>
              <a:t>Стірлінга</a:t>
            </a:r>
            <a:r>
              <a:rPr lang="uk-UA" sz="2400" dirty="0" smtClean="0"/>
              <a:t> з підручних матеріалів.</a:t>
            </a:r>
            <a:endParaRPr lang="ru-RU" sz="2400" dirty="0" smtClean="0"/>
          </a:p>
        </p:txBody>
      </p:sp>
      <p:pic>
        <p:nvPicPr>
          <p:cNvPr id="7171" name="Picture 3" descr="C:\Users\Катя\Downloads\dvigun-strlnga-svoyimi-rukami_171.jpeg"/>
          <p:cNvPicPr>
            <a:picLocks noChangeAspect="1" noChangeArrowheads="1"/>
          </p:cNvPicPr>
          <p:nvPr/>
        </p:nvPicPr>
        <p:blipFill>
          <a:blip r:embed="rId2"/>
          <a:srcRect l="14310" r="14310"/>
          <a:stretch>
            <a:fillRect/>
          </a:stretch>
        </p:blipFill>
        <p:spPr bwMode="auto">
          <a:xfrm>
            <a:off x="5795963" y="2781300"/>
            <a:ext cx="2808287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950" y="144463"/>
            <a:ext cx="8785225" cy="6742112"/>
          </a:xfrm>
        </p:spPr>
        <p:txBody>
          <a:bodyPr/>
          <a:lstStyle/>
          <a:p>
            <a:pPr marL="0" indent="0" algn="l" eaLnBrk="1" hangingPunct="1">
              <a:buFont typeface="Wingdings" pitchFamily="2" charset="2"/>
              <a:buNone/>
              <a:defRPr/>
            </a:pPr>
            <a:endParaRPr lang="uk-UA" sz="14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sz="3200" b="1" dirty="0">
                <a:solidFill>
                  <a:srgbClr val="FF0000"/>
                </a:solidFill>
              </a:rPr>
              <a:t>Практичне значення дослідження:</a:t>
            </a:r>
          </a:p>
          <a:p>
            <a:pPr marL="0" indent="0" algn="l" eaLnBrk="1" hangingPunct="1">
              <a:buFont typeface="Wingdings" pitchFamily="2" charset="2"/>
              <a:buNone/>
              <a:defRPr/>
            </a:pPr>
            <a:endParaRPr lang="uk-UA" sz="2400" b="1" dirty="0">
              <a:solidFill>
                <a:srgbClr val="FF0000"/>
              </a:solidFill>
            </a:endParaRPr>
          </a:p>
          <a:p>
            <a:pPr marL="619125" indent="-255588" algn="l">
              <a:defRPr/>
            </a:pPr>
            <a:endParaRPr lang="uk-UA" sz="900" dirty="0" smtClean="0"/>
          </a:p>
          <a:p>
            <a:pPr marL="619125" indent="-255588" algn="l">
              <a:defRPr/>
            </a:pPr>
            <a:r>
              <a:rPr lang="uk-UA" sz="2400" dirty="0" smtClean="0"/>
              <a:t>внаслідок </a:t>
            </a:r>
            <a:r>
              <a:rPr lang="uk-UA" sz="2400" dirty="0"/>
              <a:t>дослідження визначено </a:t>
            </a:r>
            <a:endParaRPr lang="uk-UA" sz="2400" dirty="0" smtClean="0"/>
          </a:p>
          <a:p>
            <a:pPr marL="619125" indent="-255588" algn="l">
              <a:buFont typeface="Wingdings" pitchFamily="2" charset="2"/>
              <a:buNone/>
              <a:defRPr/>
            </a:pPr>
            <a:r>
              <a:rPr lang="uk-UA" sz="2400" dirty="0" smtClean="0"/>
              <a:t>   основні </a:t>
            </a:r>
            <a:r>
              <a:rPr lang="uk-UA" sz="2400" dirty="0"/>
              <a:t>термодинамічні </a:t>
            </a:r>
            <a:endParaRPr lang="uk-UA" sz="2400" dirty="0" smtClean="0"/>
          </a:p>
          <a:p>
            <a:pPr marL="619125" indent="-255588" algn="l">
              <a:buFont typeface="Wingdings" pitchFamily="2" charset="2"/>
              <a:buNone/>
              <a:defRPr/>
            </a:pPr>
            <a:r>
              <a:rPr lang="uk-UA" sz="2400" dirty="0" smtClean="0"/>
              <a:t>   характеристики </a:t>
            </a:r>
            <a:r>
              <a:rPr lang="uk-UA" sz="2400" dirty="0"/>
              <a:t>двигуна  </a:t>
            </a:r>
            <a:r>
              <a:rPr lang="uk-UA" sz="2400" dirty="0" err="1" smtClean="0"/>
              <a:t>Стірлінга</a:t>
            </a:r>
            <a:r>
              <a:rPr lang="uk-UA" sz="2400" dirty="0" smtClean="0"/>
              <a:t>;</a:t>
            </a:r>
            <a:endParaRPr lang="ru-RU" sz="2400" dirty="0" smtClean="0"/>
          </a:p>
          <a:p>
            <a:pPr marL="619125" indent="-255588" algn="l">
              <a:defRPr/>
            </a:pPr>
            <a:r>
              <a:rPr lang="uk-UA" sz="2400" dirty="0"/>
              <a:t>розроблено практичні  рекомендації </a:t>
            </a:r>
            <a:endParaRPr lang="uk-UA" sz="2400" dirty="0" smtClean="0"/>
          </a:p>
          <a:p>
            <a:pPr marL="619125" indent="-255588" algn="l">
              <a:buFont typeface="Wingdings" pitchFamily="2" charset="2"/>
              <a:buNone/>
              <a:defRPr/>
            </a:pPr>
            <a:r>
              <a:rPr lang="uk-UA" sz="2400" dirty="0" smtClean="0"/>
              <a:t>   </a:t>
            </a:r>
            <a:r>
              <a:rPr lang="uk-UA" sz="2400" dirty="0"/>
              <a:t>щодо  виготовлення моделі </a:t>
            </a:r>
            <a:r>
              <a:rPr lang="uk-UA" sz="2400" dirty="0" smtClean="0"/>
              <a:t>двигуна</a:t>
            </a:r>
          </a:p>
          <a:p>
            <a:pPr marL="619125" indent="-255588" algn="l">
              <a:buFont typeface="Wingdings" pitchFamily="2" charset="2"/>
              <a:buNone/>
              <a:defRPr/>
            </a:pPr>
            <a:r>
              <a:rPr lang="uk-UA" sz="2400" dirty="0" smtClean="0"/>
              <a:t>   </a:t>
            </a:r>
            <a:r>
              <a:rPr lang="uk-UA" sz="2400" dirty="0" err="1"/>
              <a:t>Стірлінга</a:t>
            </a:r>
            <a:r>
              <a:rPr lang="uk-UA" sz="2400" dirty="0"/>
              <a:t>;</a:t>
            </a:r>
            <a:endParaRPr lang="ru-RU" sz="2400" dirty="0" smtClean="0"/>
          </a:p>
          <a:p>
            <a:pPr marL="619125" indent="-255588" algn="l">
              <a:defRPr/>
            </a:pPr>
            <a:r>
              <a:rPr lang="uk-UA" sz="2400" dirty="0"/>
              <a:t>матеріали роботи та виготовлена модель можуть бути використані на уроках фізики та біології, на заняттях гуртків та творчих об’єднань природничого та технічного </a:t>
            </a:r>
            <a:r>
              <a:rPr lang="uk-UA" sz="2400" dirty="0" smtClean="0"/>
              <a:t>напрямків.</a:t>
            </a:r>
            <a:endParaRPr lang="ru-RU" sz="2400" dirty="0" smtClean="0"/>
          </a:p>
        </p:txBody>
      </p:sp>
      <p:pic>
        <p:nvPicPr>
          <p:cNvPr id="8195" name="Picture 3" descr="C:\Users\Катя\Download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0700" y="1484313"/>
            <a:ext cx="32924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71450" y="620713"/>
            <a:ext cx="9144000" cy="893762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Опитування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жителів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с. Нова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Олександрівка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Згурівського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району 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Київської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області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«</a:t>
            </a:r>
            <a:r>
              <a:rPr lang="uk-UA" sz="2800" b="1" dirty="0" smtClean="0">
                <a:latin typeface="+mn-lt"/>
              </a:rPr>
              <a:t>Які джерела енергії використовують жителі села»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/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endParaRPr lang="ru-RU" sz="28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9219" name="Диаграмма 1"/>
          <p:cNvGraphicFramePr>
            <a:graphicFrameLocks noChangeAspect="1"/>
          </p:cNvGraphicFramePr>
          <p:nvPr/>
        </p:nvGraphicFramePr>
        <p:xfrm>
          <a:off x="125413" y="1514475"/>
          <a:ext cx="4306887" cy="3103563"/>
        </p:xfrm>
        <a:graphic>
          <a:graphicData uri="http://schemas.openxmlformats.org/presentationml/2006/ole">
            <p:oleObj spid="_x0000_s9219" name="Діаграма" r:id="rId3" imgW="7096359" imgH="5108891" progId="Excel.Char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01963" y="1830388"/>
            <a:ext cx="16557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Дані на</a:t>
            </a:r>
          </a:p>
          <a:p>
            <a:pPr algn="ctr">
              <a:defRPr/>
            </a:pPr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 2010 рік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9221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0888" y="1514475"/>
            <a:ext cx="4283075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1738" y="1628775"/>
            <a:ext cx="16557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Дані на</a:t>
            </a:r>
          </a:p>
          <a:p>
            <a:pPr algn="ctr">
              <a:defRPr/>
            </a:pPr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2015 </a:t>
            </a:r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рік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223" name="Диаграмма 2"/>
          <p:cNvGraphicFramePr>
            <a:graphicFrameLocks noChangeAspect="1"/>
          </p:cNvGraphicFramePr>
          <p:nvPr/>
        </p:nvGraphicFramePr>
        <p:xfrm>
          <a:off x="4164013" y="3983038"/>
          <a:ext cx="3786187" cy="2779712"/>
        </p:xfrm>
        <a:graphic>
          <a:graphicData uri="http://schemas.openxmlformats.org/presentationml/2006/ole">
            <p:oleObj spid="_x0000_s9223" name="Діаграма" r:id="rId5" imgW="6803726" imgH="4999153" progId="Excel.Chart.8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16688" y="6186488"/>
            <a:ext cx="16557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Дані на</a:t>
            </a:r>
          </a:p>
          <a:p>
            <a:pPr algn="ctr">
              <a:defRPr/>
            </a:pPr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 2019 рік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Об'єкт 16"/>
          <p:cNvGraphicFramePr>
            <a:graphicFrameLocks/>
          </p:cNvGraphicFramePr>
          <p:nvPr/>
        </p:nvGraphicFramePr>
        <p:xfrm>
          <a:off x="200025" y="138113"/>
          <a:ext cx="8815388" cy="6581775"/>
        </p:xfrm>
        <a:graphic>
          <a:graphicData uri="http://schemas.openxmlformats.org/presentationml/2006/ole">
            <p:oleObj spid="_x0000_s10242" name="Діаграма" r:id="rId3" imgW="8821677" imgH="6590347" progId="Excel.Chart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C:\Users\Ярослав\Desktop\фото котельні\фото котельні\DSCN49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84963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4941888"/>
            <a:ext cx="84963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tx2"/>
                </a:solidFill>
                <a:latin typeface="+mn-lt"/>
              </a:rPr>
              <a:t>У 2015 році наш навчальний заклад був  переведений на дров’яне </a:t>
            </a:r>
            <a:r>
              <a:rPr lang="uk-UA" sz="2400" dirty="0">
                <a:solidFill>
                  <a:schemeClr val="tx2"/>
                </a:solidFill>
                <a:latin typeface="+mn-lt"/>
              </a:rPr>
              <a:t>опалення.</a:t>
            </a:r>
          </a:p>
          <a:p>
            <a:pPr algn="ctr">
              <a:defRPr/>
            </a:pPr>
            <a:r>
              <a:rPr lang="uk-UA" b="1" dirty="0">
                <a:latin typeface="Arial" panose="020B0604020202020204" pitchFamily="34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+mn-lt"/>
              </a:rPr>
              <a:t>Держава економить газ, місцева влада  – кошти, підприємці заробляють, школа опалюється… </a:t>
            </a:r>
            <a:r>
              <a:rPr lang="uk-UA" sz="2400" dirty="0">
                <a:solidFill>
                  <a:schemeClr val="tx2"/>
                </a:solidFill>
                <a:latin typeface="+mn-lt"/>
              </a:rPr>
              <a:t> </a:t>
            </a:r>
            <a:endParaRPr lang="uk-UA" sz="24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ÐÐ°ÑÑÐ¸Ð½ÐºÐ¸ Ð¿Ð¾ Ð·Ð°Ð¿ÑÐ¾ÑÑ Ð´Ð¸Ð¼ ÑÑÑÐ±Ð°"/>
          <p:cNvPicPr>
            <a:picLocks noChangeAspect="1" noChangeArrowheads="1"/>
          </p:cNvPicPr>
          <p:nvPr/>
        </p:nvPicPr>
        <p:blipFill>
          <a:blip r:embed="rId2"/>
          <a:srcRect l="12238" t="9258" b="29108"/>
          <a:stretch>
            <a:fillRect/>
          </a:stretch>
        </p:blipFill>
        <p:spPr bwMode="auto">
          <a:xfrm>
            <a:off x="1692275" y="1989138"/>
            <a:ext cx="5327650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кутник 4"/>
          <p:cNvSpPr/>
          <p:nvPr/>
        </p:nvSpPr>
        <p:spPr>
          <a:xfrm>
            <a:off x="179388" y="428625"/>
            <a:ext cx="86407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 err="1">
                <a:solidFill>
                  <a:schemeClr val="tx2"/>
                </a:solidFill>
                <a:latin typeface="+mn-lt"/>
              </a:rPr>
              <a:t>Жителі</a:t>
            </a:r>
            <a:r>
              <a:rPr lang="ru-RU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+mn-lt"/>
              </a:rPr>
              <a:t>сусідніх</a:t>
            </a:r>
            <a:r>
              <a:rPr lang="ru-RU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+mn-lt"/>
              </a:rPr>
              <a:t>будинків</a:t>
            </a:r>
            <a:r>
              <a:rPr lang="ru-RU" sz="2400" dirty="0">
                <a:solidFill>
                  <a:schemeClr val="tx2"/>
                </a:solidFill>
                <a:latin typeface="+mn-lt"/>
              </a:rPr>
              <a:t>  </a:t>
            </a:r>
            <a:r>
              <a:rPr lang="ru-RU" sz="2400" dirty="0" err="1">
                <a:solidFill>
                  <a:schemeClr val="tx2"/>
                </a:solidFill>
                <a:latin typeface="+mn-lt"/>
              </a:rPr>
              <a:t>вимушені</a:t>
            </a:r>
            <a:r>
              <a:rPr lang="ru-RU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+mn-lt"/>
              </a:rPr>
              <a:t>дихати</a:t>
            </a:r>
            <a:r>
              <a:rPr lang="ru-RU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+mn-lt"/>
              </a:rPr>
              <a:t>смердючим</a:t>
            </a:r>
            <a:r>
              <a:rPr lang="ru-RU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+mn-lt"/>
              </a:rPr>
              <a:t>повітрям</a:t>
            </a:r>
            <a:r>
              <a:rPr lang="ru-RU" sz="2400" dirty="0">
                <a:solidFill>
                  <a:schemeClr val="tx2"/>
                </a:solidFill>
                <a:latin typeface="+mn-lt"/>
              </a:rPr>
              <a:t> і </a:t>
            </a:r>
            <a:r>
              <a:rPr lang="ru-RU" sz="2400" dirty="0" err="1">
                <a:solidFill>
                  <a:schemeClr val="tx2"/>
                </a:solidFill>
                <a:latin typeface="+mn-lt"/>
              </a:rPr>
              <a:t>спостерігати</a:t>
            </a:r>
            <a:r>
              <a:rPr lang="ru-RU" sz="2400" dirty="0">
                <a:solidFill>
                  <a:schemeClr val="tx2"/>
                </a:solidFill>
                <a:latin typeface="+mn-lt"/>
              </a:rPr>
              <a:t> сажу та </a:t>
            </a:r>
            <a:r>
              <a:rPr lang="ru-RU" sz="2400" dirty="0" err="1">
                <a:solidFill>
                  <a:schemeClr val="tx2"/>
                </a:solidFill>
                <a:latin typeface="+mn-lt"/>
              </a:rPr>
              <a:t>попіл</a:t>
            </a:r>
            <a:r>
              <a:rPr lang="ru-RU" sz="2400" dirty="0">
                <a:solidFill>
                  <a:schemeClr val="tx2"/>
                </a:solidFill>
                <a:latin typeface="+mn-lt"/>
              </a:rPr>
              <a:t> у себе на </a:t>
            </a:r>
            <a:r>
              <a:rPr lang="ru-RU" sz="2400" dirty="0" err="1">
                <a:solidFill>
                  <a:schemeClr val="tx2"/>
                </a:solidFill>
                <a:latin typeface="+mn-lt"/>
              </a:rPr>
              <a:t>вікнах</a:t>
            </a:r>
            <a:r>
              <a:rPr lang="ru-RU" sz="2400" dirty="0">
                <a:solidFill>
                  <a:schemeClr val="tx2"/>
                </a:solidFill>
                <a:latin typeface="+mn-lt"/>
              </a:rPr>
              <a:t> та балконах.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611188" y="5465763"/>
            <a:ext cx="78486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accent5">
                    <a:lumMod val="10000"/>
                  </a:schemeClr>
                </a:solidFill>
                <a:latin typeface="+mn-lt"/>
              </a:rPr>
              <a:t>Отруйний  дим поширюється </a:t>
            </a:r>
          </a:p>
          <a:p>
            <a:pPr algn="ctr">
              <a:defRPr/>
            </a:pPr>
            <a:r>
              <a:rPr lang="uk-UA" sz="2400" dirty="0">
                <a:solidFill>
                  <a:schemeClr val="accent5">
                    <a:lumMod val="10000"/>
                  </a:schemeClr>
                </a:solidFill>
                <a:latin typeface="+mn-lt"/>
              </a:rPr>
              <a:t>у радіусі 0,5 км навколо школи</a:t>
            </a:r>
            <a:endParaRPr lang="ru-RU" sz="2400" dirty="0">
              <a:solidFill>
                <a:schemeClr val="accent5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527050"/>
            <a:ext cx="9144000" cy="1511300"/>
          </a:xfrm>
        </p:spPr>
        <p:txBody>
          <a:bodyPr/>
          <a:lstStyle/>
          <a:p>
            <a:pPr>
              <a:defRPr/>
            </a:pPr>
            <a:r>
              <a:rPr lang="uk-UA" altLang="ru-RU" sz="2400" b="1" dirty="0" err="1" smtClean="0">
                <a:latin typeface="+mn-lt"/>
              </a:rPr>
              <a:t>Когенераційні</a:t>
            </a:r>
            <a:r>
              <a:rPr lang="uk-UA" altLang="ru-RU" sz="2400" b="1" dirty="0" smtClean="0">
                <a:latin typeface="+mn-lt"/>
              </a:rPr>
              <a:t> установки </a:t>
            </a:r>
            <a:br>
              <a:rPr lang="uk-UA" altLang="ru-RU" sz="2400" b="1" dirty="0" smtClean="0">
                <a:latin typeface="+mn-lt"/>
              </a:rPr>
            </a:br>
            <a:r>
              <a:rPr lang="uk-UA" altLang="ru-RU" sz="2400" b="1" dirty="0" smtClean="0">
                <a:latin typeface="+mn-lt"/>
              </a:rPr>
              <a:t> з </a:t>
            </a:r>
            <a:r>
              <a:rPr lang="uk-UA" altLang="ru-RU" sz="2400" b="1" dirty="0" err="1" smtClean="0">
                <a:latin typeface="+mn-lt"/>
              </a:rPr>
              <a:t>багатотопливним</a:t>
            </a:r>
            <a:r>
              <a:rPr lang="uk-UA" altLang="ru-RU" sz="2400" b="1" dirty="0" smtClean="0">
                <a:latin typeface="+mn-lt"/>
              </a:rPr>
              <a:t> двигуном </a:t>
            </a:r>
            <a:r>
              <a:rPr lang="uk-UA" altLang="ru-RU" sz="2400" b="1" dirty="0" err="1" smtClean="0">
                <a:latin typeface="+mn-lt"/>
              </a:rPr>
              <a:t>Стірлінга</a:t>
            </a:r>
            <a:r>
              <a:rPr lang="uk-UA" altLang="ru-RU" sz="2400" b="1" dirty="0" smtClean="0">
                <a:latin typeface="+mn-lt"/>
              </a:rPr>
              <a:t> </a:t>
            </a:r>
            <a:r>
              <a:rPr lang="ru-RU" altLang="ru-RU" dirty="0" smtClean="0">
                <a:latin typeface="+mn-lt"/>
              </a:rPr>
              <a:t/>
            </a:r>
            <a:br>
              <a:rPr lang="ru-RU" altLang="ru-RU" dirty="0" smtClean="0">
                <a:latin typeface="+mn-lt"/>
              </a:rPr>
            </a:br>
            <a:endParaRPr lang="ru-RU" altLang="ru-RU" dirty="0" smtClean="0">
              <a:latin typeface="+mn-lt"/>
            </a:endParaRPr>
          </a:p>
        </p:txBody>
      </p:sp>
      <p:pic>
        <p:nvPicPr>
          <p:cNvPr id="1331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68588"/>
            <a:ext cx="3671887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7863" y="2668588"/>
            <a:ext cx="3635375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кутник 7"/>
          <p:cNvSpPr>
            <a:spLocks noChangeArrowheads="1"/>
          </p:cNvSpPr>
          <p:nvPr/>
        </p:nvSpPr>
        <p:spPr bwMode="auto">
          <a:xfrm>
            <a:off x="2782888" y="2163763"/>
            <a:ext cx="3636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C00000"/>
                </a:solidFill>
              </a:rPr>
              <a:t>Виріб  фірми  «Клін Енерджи»</a:t>
            </a:r>
          </a:p>
        </p:txBody>
      </p:sp>
      <p:sp>
        <p:nvSpPr>
          <p:cNvPr id="13318" name="Прямокутник 8"/>
          <p:cNvSpPr>
            <a:spLocks noChangeArrowheads="1"/>
          </p:cNvSpPr>
          <p:nvPr/>
        </p:nvSpPr>
        <p:spPr bwMode="auto">
          <a:xfrm>
            <a:off x="611188" y="5949950"/>
            <a:ext cx="7921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2400">
                <a:solidFill>
                  <a:srgbClr val="000000"/>
                </a:solidFill>
                <a:latin typeface="Times New Roman" pitchFamily="18" charset="0"/>
              </a:rPr>
              <a:t>Когенерація енергозбережна та екологічно безпечна</a:t>
            </a:r>
            <a:endParaRPr lang="ru-RU" altLang="ru-RU" sz="2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ія проекту для наукової виставки">
  <a:themeElements>
    <a:clrScheme name="Презентація проекту для наукової виставки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Презентація проекту для наукової виставки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Презентація проекту для наукової виставки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ія проекту для наукової виставки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ія проекту для наукової виставки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ія проекту для наукової виставки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ія проекту для наукової виставки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ія проекту для наукової виставки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ія проекту для наукової виставки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ія проекту для наукової виставки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ія проекту для наукової виставки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ія проекту для наукової виставки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проекту для наукової виставки</Template>
  <TotalTime>1107</TotalTime>
  <Words>435</Words>
  <Application>Microsoft Office PowerPoint</Application>
  <PresentationFormat>Экран (4:3)</PresentationFormat>
  <Paragraphs>81</Paragraphs>
  <Slides>16</Slides>
  <Notes>1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Times New Roman</vt:lpstr>
      <vt:lpstr>Verdana</vt:lpstr>
      <vt:lpstr>Wingdings</vt:lpstr>
      <vt:lpstr>Calibri</vt:lpstr>
      <vt:lpstr>Презентація проекту для наукової виставки</vt:lpstr>
      <vt:lpstr>Діаграма Microsoft Excel</vt:lpstr>
      <vt:lpstr>Слайд 1</vt:lpstr>
      <vt:lpstr>Слайд 2</vt:lpstr>
      <vt:lpstr>Слайд 3</vt:lpstr>
      <vt:lpstr>Слайд 4</vt:lpstr>
      <vt:lpstr>Опитування жителів с. Нова Олександрівка  Згурівського району  Київської області «Які джерела енергії використовують жителі села» </vt:lpstr>
      <vt:lpstr>Слайд 6</vt:lpstr>
      <vt:lpstr>Слайд 7</vt:lpstr>
      <vt:lpstr>Слайд 8</vt:lpstr>
      <vt:lpstr>Когенераційні установки   з багатотопливним двигуном Стірлінга  </vt:lpstr>
      <vt:lpstr>Двигун Стірлінга був уперше запатентований шотландським священиком Робертом Стірлінгом 21 вересня 1816 року. Свою машину він називає economiser.</vt:lpstr>
      <vt:lpstr>Виготовлення першої моделі  </vt:lpstr>
      <vt:lpstr>Виготовлення першої моделі </vt:lpstr>
      <vt:lpstr>Виготовлення другої  моделі </vt:lpstr>
      <vt:lpstr>Визначення характеристик  моделі двигуна Стірлінга </vt:lpstr>
      <vt:lpstr>Модель двигуна Стірлінга </vt:lpstr>
      <vt:lpstr>Дякую за увагу!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для наукової виставки</dc:title>
  <dc:creator>Melnik</dc:creator>
  <cp:lastModifiedBy>ИРА</cp:lastModifiedBy>
  <cp:revision>71</cp:revision>
  <dcterms:created xsi:type="dcterms:W3CDTF">2009-03-22T14:59:59Z</dcterms:created>
  <dcterms:modified xsi:type="dcterms:W3CDTF">2020-04-09T12:47:51Z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TC010183731058</vt:lpwstr>
  </property>
</Properties>
</file>