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1" y="-13185"/>
            <a:ext cx="9144000" cy="6858000"/>
          </a:xfrm>
          <a:prstGeom prst="rect">
            <a:avLst/>
          </a:prstGeom>
        </p:spPr>
      </p:pic>
      <p:sp>
        <p:nvSpPr>
          <p:cNvPr id="3" name="TextBox 2"/>
          <p:cNvSpPr txBox="1"/>
          <p:nvPr/>
        </p:nvSpPr>
        <p:spPr>
          <a:xfrm>
            <a:off x="611560" y="548680"/>
            <a:ext cx="7992888" cy="5878532"/>
          </a:xfrm>
          <a:prstGeom prst="rect">
            <a:avLst/>
          </a:prstGeom>
          <a:noFill/>
        </p:spPr>
        <p:txBody>
          <a:bodyPr wrap="square" rtlCol="0">
            <a:spAutoFit/>
          </a:bodyPr>
          <a:lstStyle/>
          <a:p>
            <a:pPr algn="ctr"/>
            <a:r>
              <a:rPr lang="uk-UA" sz="2000" b="1" dirty="0" smtClean="0">
                <a:solidFill>
                  <a:srgbClr val="FF0000"/>
                </a:solidFill>
              </a:rPr>
              <a:t>Всеукраїнський відкритий інтерактивний конкурс</a:t>
            </a:r>
          </a:p>
          <a:p>
            <a:pPr algn="ctr"/>
            <a:r>
              <a:rPr lang="uk-UA" sz="2000" b="1" dirty="0" smtClean="0">
                <a:solidFill>
                  <a:srgbClr val="FF0000"/>
                </a:solidFill>
              </a:rPr>
              <a:t>«МАН – Юніор Дослідник»</a:t>
            </a:r>
          </a:p>
          <a:p>
            <a:pPr algn="ctr"/>
            <a:r>
              <a:rPr lang="uk-UA" sz="2000" b="1" dirty="0" smtClean="0">
                <a:solidFill>
                  <a:srgbClr val="FF0000"/>
                </a:solidFill>
              </a:rPr>
              <a:t>Номінація: «Технік – Юніор»</a:t>
            </a:r>
          </a:p>
          <a:p>
            <a:pPr algn="ctr"/>
            <a:endParaRPr lang="uk-UA" b="1" dirty="0">
              <a:solidFill>
                <a:srgbClr val="FF0000"/>
              </a:solidFill>
            </a:endParaRPr>
          </a:p>
          <a:p>
            <a:pPr algn="ctr"/>
            <a:endParaRPr lang="uk-UA" b="1" dirty="0" smtClean="0">
              <a:solidFill>
                <a:srgbClr val="FF0000"/>
              </a:solidFill>
            </a:endParaRPr>
          </a:p>
          <a:p>
            <a:pPr algn="ctr"/>
            <a:r>
              <a:rPr lang="uk-UA" sz="4000" b="1" dirty="0" smtClean="0">
                <a:solidFill>
                  <a:srgbClr val="FF0000"/>
                </a:solidFill>
              </a:rPr>
              <a:t>Вивчай фізику, готуючи обід</a:t>
            </a:r>
          </a:p>
          <a:p>
            <a:pPr algn="ctr"/>
            <a:endParaRPr lang="uk-UA" b="1" dirty="0">
              <a:solidFill>
                <a:srgbClr val="FF0000"/>
              </a:solidFill>
            </a:endParaRPr>
          </a:p>
          <a:p>
            <a:pPr algn="ctr"/>
            <a:endParaRPr lang="uk-UA" b="1" dirty="0" smtClean="0">
              <a:solidFill>
                <a:srgbClr val="FF0000"/>
              </a:solidFill>
            </a:endParaRPr>
          </a:p>
          <a:p>
            <a:pPr algn="ctr"/>
            <a:endParaRPr lang="uk-UA" b="1" dirty="0">
              <a:solidFill>
                <a:srgbClr val="FF0000"/>
              </a:solidFill>
            </a:endParaRPr>
          </a:p>
          <a:p>
            <a:r>
              <a:rPr lang="uk-UA" sz="2400" b="1" dirty="0" smtClean="0">
                <a:solidFill>
                  <a:srgbClr val="FF0000"/>
                </a:solidFill>
              </a:rPr>
              <a:t>Виконала: </a:t>
            </a:r>
          </a:p>
          <a:p>
            <a:r>
              <a:rPr lang="uk-UA" sz="2400" b="1" dirty="0" smtClean="0">
                <a:solidFill>
                  <a:srgbClr val="FF0000"/>
                </a:solidFill>
              </a:rPr>
              <a:t>Вишневська Марія Володимирівна</a:t>
            </a:r>
          </a:p>
          <a:p>
            <a:r>
              <a:rPr lang="uk-UA" sz="2400" b="1" dirty="0" smtClean="0">
                <a:solidFill>
                  <a:srgbClr val="FF0000"/>
                </a:solidFill>
              </a:rPr>
              <a:t>Учениця РЦ ПТО №1 м. Кременчука</a:t>
            </a:r>
          </a:p>
          <a:p>
            <a:r>
              <a:rPr lang="uk-UA" sz="2400" b="1" dirty="0" smtClean="0">
                <a:solidFill>
                  <a:srgbClr val="FF0000"/>
                </a:solidFill>
              </a:rPr>
              <a:t>І курс (10 клас)</a:t>
            </a:r>
          </a:p>
          <a:p>
            <a:r>
              <a:rPr lang="uk-UA" sz="2400" b="1" dirty="0" smtClean="0">
                <a:solidFill>
                  <a:srgbClr val="FF0000"/>
                </a:solidFill>
              </a:rPr>
              <a:t>Керівник:</a:t>
            </a:r>
          </a:p>
          <a:p>
            <a:r>
              <a:rPr lang="uk-UA" sz="2400" b="1" dirty="0" err="1" smtClean="0">
                <a:solidFill>
                  <a:srgbClr val="FF0000"/>
                </a:solidFill>
              </a:rPr>
              <a:t>Мєркулова</a:t>
            </a:r>
            <a:r>
              <a:rPr lang="uk-UA" sz="2400" b="1" dirty="0" smtClean="0">
                <a:solidFill>
                  <a:srgbClr val="FF0000"/>
                </a:solidFill>
              </a:rPr>
              <a:t> Ірина Сергіївна</a:t>
            </a:r>
          </a:p>
          <a:p>
            <a:r>
              <a:rPr lang="uk-UA" sz="2400" b="1" dirty="0" smtClean="0">
                <a:solidFill>
                  <a:srgbClr val="FF0000"/>
                </a:solidFill>
              </a:rPr>
              <a:t>Викладач фізики РЦ ПТО №1 м. Кременчука</a:t>
            </a:r>
          </a:p>
          <a:p>
            <a:pPr algn="ctr"/>
            <a:r>
              <a:rPr lang="uk-UA" b="1" dirty="0" smtClean="0">
                <a:solidFill>
                  <a:srgbClr val="FF0000"/>
                </a:solidFill>
              </a:rPr>
              <a:t>2020р.</a:t>
            </a:r>
          </a:p>
        </p:txBody>
      </p:sp>
    </p:spTree>
    <p:extLst>
      <p:ext uri="{BB962C8B-B14F-4D97-AF65-F5344CB8AC3E}">
        <p14:creationId xmlns:p14="http://schemas.microsoft.com/office/powerpoint/2010/main" val="729010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051720" y="980728"/>
            <a:ext cx="5112568" cy="4154984"/>
          </a:xfrm>
          <a:prstGeom prst="rect">
            <a:avLst/>
          </a:prstGeom>
          <a:noFill/>
        </p:spPr>
        <p:txBody>
          <a:bodyPr wrap="square" rtlCol="0">
            <a:spAutoFit/>
          </a:bodyPr>
          <a:lstStyle/>
          <a:p>
            <a:pPr algn="ctr"/>
            <a:r>
              <a:rPr lang="ru-RU" sz="2400" b="1" dirty="0" err="1" smtClean="0"/>
              <a:t>Висновок</a:t>
            </a:r>
            <a:r>
              <a:rPr lang="ru-RU" sz="2400" b="1" dirty="0" smtClean="0"/>
              <a:t>:</a:t>
            </a:r>
          </a:p>
          <a:p>
            <a:pPr algn="just"/>
            <a:r>
              <a:rPr lang="ru-RU" sz="2400" b="1" dirty="0" smtClean="0"/>
              <a:t>У </a:t>
            </a:r>
            <a:r>
              <a:rPr lang="ru-RU" sz="2400" b="1" dirty="0" err="1" smtClean="0"/>
              <a:t>роботі</a:t>
            </a:r>
            <a:r>
              <a:rPr lang="ru-RU" sz="2400" b="1" dirty="0" smtClean="0"/>
              <a:t> </a:t>
            </a:r>
            <a:r>
              <a:rPr lang="ru-RU" sz="2400" b="1" dirty="0" err="1" smtClean="0"/>
              <a:t>розглянута</a:t>
            </a:r>
            <a:r>
              <a:rPr lang="ru-RU" sz="2400" b="1" dirty="0" smtClean="0"/>
              <a:t> </a:t>
            </a:r>
            <a:r>
              <a:rPr lang="ru-RU" sz="2400" b="1" dirty="0" err="1" smtClean="0"/>
              <a:t>лише</a:t>
            </a:r>
            <a:r>
              <a:rPr lang="ru-RU" sz="2400" b="1" dirty="0" smtClean="0"/>
              <a:t> мала </a:t>
            </a:r>
            <a:r>
              <a:rPr lang="ru-RU" sz="2400" b="1" dirty="0" err="1" smtClean="0"/>
              <a:t>частина</a:t>
            </a:r>
            <a:r>
              <a:rPr lang="ru-RU" sz="2400" b="1" dirty="0" smtClean="0"/>
              <a:t> </a:t>
            </a:r>
            <a:r>
              <a:rPr lang="ru-RU" sz="2400" b="1" dirty="0" err="1" smtClean="0"/>
              <a:t>фізичних</a:t>
            </a:r>
            <a:r>
              <a:rPr lang="ru-RU" sz="2400" b="1" dirty="0" smtClean="0"/>
              <a:t> </a:t>
            </a:r>
            <a:r>
              <a:rPr lang="ru-RU" sz="2400" b="1" dirty="0" err="1" smtClean="0"/>
              <a:t>законів</a:t>
            </a:r>
            <a:r>
              <a:rPr lang="ru-RU" sz="2400" b="1" dirty="0" smtClean="0"/>
              <a:t>, </a:t>
            </a:r>
            <a:r>
              <a:rPr lang="ru-RU" sz="2400" b="1" dirty="0" err="1" smtClean="0"/>
              <a:t>які</a:t>
            </a:r>
            <a:r>
              <a:rPr lang="ru-RU" sz="2400" b="1" dirty="0" smtClean="0"/>
              <a:t> </a:t>
            </a:r>
            <a:r>
              <a:rPr lang="ru-RU" sz="2400" b="1" dirty="0" err="1" smtClean="0"/>
              <a:t>відбуваються</a:t>
            </a:r>
            <a:r>
              <a:rPr lang="ru-RU" sz="2400" b="1" dirty="0"/>
              <a:t> </a:t>
            </a:r>
            <a:r>
              <a:rPr lang="ru-RU" sz="2400" b="1" dirty="0" smtClean="0"/>
              <a:t>на </a:t>
            </a:r>
            <a:r>
              <a:rPr lang="ru-RU" sz="2400" b="1" dirty="0" err="1" smtClean="0"/>
              <a:t>кухні</a:t>
            </a:r>
            <a:r>
              <a:rPr lang="ru-RU" sz="2400" b="1" dirty="0" smtClean="0"/>
              <a:t>. </a:t>
            </a:r>
            <a:r>
              <a:rPr lang="ru-RU" sz="2400" b="1" dirty="0" err="1" smtClean="0"/>
              <a:t>Повсякденні</a:t>
            </a:r>
            <a:r>
              <a:rPr lang="ru-RU" sz="2400" b="1" dirty="0" smtClean="0"/>
              <a:t> </a:t>
            </a:r>
            <a:r>
              <a:rPr lang="ru-RU" sz="2400" b="1" dirty="0" err="1" smtClean="0"/>
              <a:t>речі</a:t>
            </a:r>
            <a:r>
              <a:rPr lang="ru-RU" sz="2400" b="1" dirty="0"/>
              <a:t> </a:t>
            </a:r>
            <a:r>
              <a:rPr lang="ru-RU" sz="2400" b="1" dirty="0" smtClean="0"/>
              <a:t>стали </a:t>
            </a:r>
            <a:r>
              <a:rPr lang="ru-RU" sz="2400" b="1" dirty="0" err="1" smtClean="0"/>
              <a:t>звичними</a:t>
            </a:r>
            <a:r>
              <a:rPr lang="ru-RU" sz="2400" b="1" dirty="0" smtClean="0"/>
              <a:t> для нас. І ми </a:t>
            </a:r>
            <a:r>
              <a:rPr lang="ru-RU" sz="2400" b="1" dirty="0" err="1" smtClean="0"/>
              <a:t>дуже</a:t>
            </a:r>
            <a:r>
              <a:rPr lang="ru-RU" sz="2400" b="1" dirty="0" smtClean="0"/>
              <a:t> часто </a:t>
            </a:r>
            <a:r>
              <a:rPr lang="ru-RU" sz="2400" b="1" dirty="0" err="1" smtClean="0"/>
              <a:t>навіть</a:t>
            </a:r>
            <a:r>
              <a:rPr lang="ru-RU" sz="2400" b="1" dirty="0" smtClean="0"/>
              <a:t> не </a:t>
            </a:r>
            <a:r>
              <a:rPr lang="ru-RU" sz="2400" b="1" dirty="0" err="1" smtClean="0"/>
              <a:t>замислюємось</a:t>
            </a:r>
            <a:r>
              <a:rPr lang="ru-RU" sz="2400" b="1" dirty="0"/>
              <a:t> </a:t>
            </a:r>
            <a:r>
              <a:rPr lang="ru-RU" sz="2400" b="1" dirty="0" smtClean="0"/>
              <a:t>над </a:t>
            </a:r>
            <a:r>
              <a:rPr lang="ru-RU" sz="2400" b="1" dirty="0" err="1" smtClean="0"/>
              <a:t>тим</a:t>
            </a:r>
            <a:r>
              <a:rPr lang="ru-RU" sz="2400" b="1" dirty="0" smtClean="0"/>
              <a:t>, яке </a:t>
            </a:r>
            <a:r>
              <a:rPr lang="ru-RU" sz="2400" b="1" dirty="0" err="1" smtClean="0"/>
              <a:t>наукове</a:t>
            </a:r>
            <a:r>
              <a:rPr lang="ru-RU" sz="2400" b="1" dirty="0" smtClean="0"/>
              <a:t> </a:t>
            </a:r>
            <a:r>
              <a:rPr lang="ru-RU" sz="2400" b="1" dirty="0" err="1" smtClean="0"/>
              <a:t>підгрунтя</a:t>
            </a:r>
            <a:r>
              <a:rPr lang="ru-RU" sz="2400" b="1" dirty="0" smtClean="0"/>
              <a:t> вони в </a:t>
            </a:r>
            <a:r>
              <a:rPr lang="ru-RU" sz="2400" b="1" dirty="0" err="1" smtClean="0"/>
              <a:t>собі</a:t>
            </a:r>
            <a:r>
              <a:rPr lang="ru-RU" sz="2400" b="1" dirty="0" smtClean="0"/>
              <a:t> </a:t>
            </a:r>
            <a:r>
              <a:rPr lang="ru-RU" sz="2400" b="1" dirty="0" err="1" smtClean="0"/>
              <a:t>містять</a:t>
            </a:r>
            <a:r>
              <a:rPr lang="ru-RU" sz="2400" b="1" dirty="0" smtClean="0"/>
              <a:t>. </a:t>
            </a:r>
          </a:p>
          <a:p>
            <a:pPr algn="just"/>
            <a:r>
              <a:rPr lang="ru-RU" sz="2400" b="1" dirty="0" err="1" smtClean="0"/>
              <a:t>Ернест</a:t>
            </a:r>
            <a:r>
              <a:rPr lang="ru-RU" sz="2400" b="1" dirty="0" smtClean="0"/>
              <a:t> Резерфорд казав: «Наука </a:t>
            </a:r>
            <a:r>
              <a:rPr lang="ru-RU" sz="2400" b="1" dirty="0" err="1" smtClean="0"/>
              <a:t>буває</a:t>
            </a:r>
            <a:r>
              <a:rPr lang="ru-RU" sz="2400" b="1" dirty="0" smtClean="0"/>
              <a:t> </a:t>
            </a:r>
            <a:r>
              <a:rPr lang="ru-RU" sz="2400" b="1" dirty="0" err="1" smtClean="0"/>
              <a:t>двох</a:t>
            </a:r>
            <a:r>
              <a:rPr lang="ru-RU" sz="2400" b="1" dirty="0" smtClean="0"/>
              <a:t> </a:t>
            </a:r>
            <a:r>
              <a:rPr lang="ru-RU" sz="2400" b="1" dirty="0" err="1" smtClean="0"/>
              <a:t>видів</a:t>
            </a:r>
            <a:r>
              <a:rPr lang="ru-RU" sz="2400" b="1" dirty="0" smtClean="0"/>
              <a:t> – </a:t>
            </a:r>
            <a:r>
              <a:rPr lang="ru-RU" sz="2400" b="1" dirty="0" err="1" smtClean="0"/>
              <a:t>фізика</a:t>
            </a:r>
            <a:r>
              <a:rPr lang="ru-RU" sz="2400" b="1" dirty="0" smtClean="0"/>
              <a:t> і </a:t>
            </a:r>
            <a:r>
              <a:rPr lang="ru-RU" sz="2400" b="1" dirty="0" err="1" smtClean="0"/>
              <a:t>збирання</a:t>
            </a:r>
            <a:r>
              <a:rPr lang="ru-RU" sz="2400" b="1" dirty="0" smtClean="0"/>
              <a:t> марок.»</a:t>
            </a:r>
            <a:endParaRPr lang="ru-RU" sz="2400" b="1" dirty="0"/>
          </a:p>
        </p:txBody>
      </p:sp>
    </p:spTree>
    <p:extLst>
      <p:ext uri="{BB962C8B-B14F-4D97-AF65-F5344CB8AC3E}">
        <p14:creationId xmlns:p14="http://schemas.microsoft.com/office/powerpoint/2010/main" val="304428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65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340768"/>
            <a:ext cx="3096344" cy="4032448"/>
          </a:xfrm>
          <a:prstGeom prst="rect">
            <a:avLst/>
          </a:prstGeom>
        </p:spPr>
      </p:pic>
      <p:sp>
        <p:nvSpPr>
          <p:cNvPr id="4" name="TextBox 3"/>
          <p:cNvSpPr txBox="1"/>
          <p:nvPr/>
        </p:nvSpPr>
        <p:spPr>
          <a:xfrm>
            <a:off x="3851920" y="1484784"/>
            <a:ext cx="3312368" cy="1938992"/>
          </a:xfrm>
          <a:prstGeom prst="rect">
            <a:avLst/>
          </a:prstGeom>
          <a:noFill/>
        </p:spPr>
        <p:txBody>
          <a:bodyPr wrap="square" rtlCol="0">
            <a:spAutoFit/>
          </a:bodyPr>
          <a:lstStyle/>
          <a:p>
            <a:r>
              <a:rPr lang="ru-RU" sz="2400" b="1" dirty="0" smtClean="0"/>
              <a:t>По </a:t>
            </a:r>
            <a:r>
              <a:rPr lang="ru-RU" sz="2400" b="1" dirty="0" err="1" smtClean="0"/>
              <a:t>нашому</a:t>
            </a:r>
            <a:r>
              <a:rPr lang="ru-RU" sz="2400" b="1" dirty="0" smtClean="0"/>
              <a:t> </a:t>
            </a:r>
            <a:r>
              <a:rPr lang="ru-RU" sz="2400" b="1" dirty="0" err="1" smtClean="0"/>
              <a:t>будинку</a:t>
            </a:r>
            <a:r>
              <a:rPr lang="ru-RU" sz="2400" b="1" dirty="0" smtClean="0"/>
              <a:t> </a:t>
            </a:r>
            <a:r>
              <a:rPr lang="ru-RU" sz="2400" b="1" dirty="0" err="1" smtClean="0"/>
              <a:t>розноситься</a:t>
            </a:r>
            <a:r>
              <a:rPr lang="ru-RU" sz="2400" b="1" dirty="0" smtClean="0"/>
              <a:t> </a:t>
            </a:r>
            <a:r>
              <a:rPr lang="ru-RU" sz="2400" b="1" dirty="0" err="1" smtClean="0"/>
              <a:t>приємний</a:t>
            </a:r>
            <a:r>
              <a:rPr lang="ru-RU" sz="2400" b="1" dirty="0" smtClean="0"/>
              <a:t> аромат </a:t>
            </a:r>
            <a:r>
              <a:rPr lang="ru-RU" sz="2400" b="1" dirty="0" err="1" smtClean="0"/>
              <a:t>щойно</a:t>
            </a:r>
            <a:r>
              <a:rPr lang="ru-RU" sz="2400" b="1" dirty="0" smtClean="0"/>
              <a:t> </a:t>
            </a:r>
            <a:r>
              <a:rPr lang="ru-RU" sz="2400" b="1" dirty="0" err="1" smtClean="0"/>
              <a:t>звареної</a:t>
            </a:r>
            <a:r>
              <a:rPr lang="ru-RU" sz="2400" b="1" dirty="0" smtClean="0"/>
              <a:t> </a:t>
            </a:r>
            <a:r>
              <a:rPr lang="ru-RU" sz="2400" b="1" dirty="0" smtClean="0"/>
              <a:t>страви </a:t>
            </a:r>
            <a:r>
              <a:rPr lang="ru-RU" sz="2400" b="1" dirty="0" smtClean="0"/>
              <a:t>– </a:t>
            </a:r>
            <a:r>
              <a:rPr lang="ru-RU" sz="2400" b="1" dirty="0" err="1" smtClean="0"/>
              <a:t>знову</a:t>
            </a:r>
            <a:r>
              <a:rPr lang="ru-RU" sz="2400" b="1" dirty="0" smtClean="0"/>
              <a:t> </a:t>
            </a:r>
            <a:r>
              <a:rPr lang="ru-RU" sz="2400" b="1" dirty="0" err="1" smtClean="0"/>
              <a:t>дифузія</a:t>
            </a:r>
            <a:r>
              <a:rPr lang="ru-RU" sz="2400" b="1" dirty="0" smtClean="0"/>
              <a:t>.</a:t>
            </a:r>
            <a:endParaRPr lang="ru-RU" sz="2400" b="1" dirty="0"/>
          </a:p>
        </p:txBody>
      </p:sp>
      <p:sp>
        <p:nvSpPr>
          <p:cNvPr id="5" name="TextBox 4"/>
          <p:cNvSpPr txBox="1"/>
          <p:nvPr/>
        </p:nvSpPr>
        <p:spPr>
          <a:xfrm>
            <a:off x="4283968" y="3284984"/>
            <a:ext cx="2520280" cy="369332"/>
          </a:xfrm>
          <a:prstGeom prst="rect">
            <a:avLst/>
          </a:prstGeom>
          <a:noFill/>
        </p:spPr>
        <p:txBody>
          <a:bodyPr wrap="square" rtlCol="0">
            <a:spAutoFit/>
          </a:bodyPr>
          <a:lstStyle/>
          <a:p>
            <a:endParaRPr lang="ru-RU" dirty="0"/>
          </a:p>
        </p:txBody>
      </p:sp>
      <p:sp>
        <p:nvSpPr>
          <p:cNvPr id="6" name="TextBox 5"/>
          <p:cNvSpPr txBox="1"/>
          <p:nvPr/>
        </p:nvSpPr>
        <p:spPr>
          <a:xfrm>
            <a:off x="3959932" y="3933056"/>
            <a:ext cx="3096344" cy="830997"/>
          </a:xfrm>
          <a:prstGeom prst="rect">
            <a:avLst/>
          </a:prstGeom>
          <a:noFill/>
        </p:spPr>
        <p:txBody>
          <a:bodyPr wrap="square" rtlCol="0">
            <a:spAutoFit/>
          </a:bodyPr>
          <a:lstStyle/>
          <a:p>
            <a:r>
              <a:rPr lang="uk-UA" sz="4800" b="1" dirty="0" smtClean="0"/>
              <a:t>Смачного!</a:t>
            </a:r>
            <a:endParaRPr lang="ru-RU" sz="4800" b="1" dirty="0"/>
          </a:p>
        </p:txBody>
      </p:sp>
    </p:spTree>
    <p:extLst>
      <p:ext uri="{BB962C8B-B14F-4D97-AF65-F5344CB8AC3E}">
        <p14:creationId xmlns:p14="http://schemas.microsoft.com/office/powerpoint/2010/main" val="420921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88640"/>
            <a:ext cx="2880320" cy="2880320"/>
          </a:xfrm>
          <a:prstGeom prst="rect">
            <a:avLst/>
          </a:prstGeom>
        </p:spPr>
      </p:pic>
      <p:sp>
        <p:nvSpPr>
          <p:cNvPr id="4" name="TextBox 3"/>
          <p:cNvSpPr txBox="1"/>
          <p:nvPr/>
        </p:nvSpPr>
        <p:spPr>
          <a:xfrm>
            <a:off x="2256858" y="1772816"/>
            <a:ext cx="4536504" cy="3139321"/>
          </a:xfrm>
          <a:prstGeom prst="rect">
            <a:avLst/>
          </a:prstGeom>
          <a:noFill/>
        </p:spPr>
        <p:txBody>
          <a:bodyPr wrap="square" rtlCol="0">
            <a:spAutoFit/>
          </a:bodyPr>
          <a:lstStyle/>
          <a:p>
            <a:pPr algn="ctr"/>
            <a:r>
              <a:rPr lang="uk-UA" sz="2200" b="1" dirty="0" smtClean="0"/>
              <a:t>Вступне слово</a:t>
            </a:r>
          </a:p>
          <a:p>
            <a:pPr algn="just"/>
            <a:r>
              <a:rPr lang="uk-UA" sz="2200" b="1" dirty="0" smtClean="0"/>
              <a:t>Досить часто я чую від своїх товаришів: «Навіщо вивчати фізику? Вона ж ніде не знадобиться!» Моя робота доводить протилежне. Фізика всюди, на кожному кроці. Вона супроводжує нас у повсякденних речах і навіть кухня – не виняток. </a:t>
            </a:r>
            <a:endParaRPr lang="ru-RU" sz="2200" b="1" dirty="0"/>
          </a:p>
        </p:txBody>
      </p:sp>
    </p:spTree>
    <p:extLst>
      <p:ext uri="{BB962C8B-B14F-4D97-AF65-F5344CB8AC3E}">
        <p14:creationId xmlns:p14="http://schemas.microsoft.com/office/powerpoint/2010/main" val="299603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483768" y="1556792"/>
            <a:ext cx="4464496" cy="3416320"/>
          </a:xfrm>
          <a:prstGeom prst="rect">
            <a:avLst/>
          </a:prstGeom>
          <a:noFill/>
        </p:spPr>
        <p:txBody>
          <a:bodyPr wrap="square" rtlCol="0">
            <a:spAutoFit/>
          </a:bodyPr>
          <a:lstStyle/>
          <a:p>
            <a:r>
              <a:rPr lang="uk-UA" sz="3600" b="1" dirty="0" smtClean="0"/>
              <a:t>Мета дослідження:</a:t>
            </a:r>
          </a:p>
          <a:p>
            <a:r>
              <a:rPr lang="uk-UA" sz="3600" b="1" dirty="0" smtClean="0"/>
              <a:t>-  Показати теоретичне підґрунтя практичних навичок;</a:t>
            </a:r>
          </a:p>
          <a:p>
            <a:r>
              <a:rPr lang="uk-UA" sz="3600" b="1" dirty="0" smtClean="0"/>
              <a:t>- Популяризувати фізику як науку.</a:t>
            </a:r>
            <a:endParaRPr lang="ru-RU" sz="3600" b="1" dirty="0"/>
          </a:p>
        </p:txBody>
      </p:sp>
    </p:spTree>
    <p:extLst>
      <p:ext uri="{BB962C8B-B14F-4D97-AF65-F5344CB8AC3E}">
        <p14:creationId xmlns:p14="http://schemas.microsoft.com/office/powerpoint/2010/main" val="127249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80" y="1038453"/>
            <a:ext cx="4948014" cy="4248472"/>
          </a:xfrm>
          <a:prstGeom prst="rect">
            <a:avLst/>
          </a:prstGeom>
        </p:spPr>
      </p:pic>
      <p:sp>
        <p:nvSpPr>
          <p:cNvPr id="4" name="TextBox 3"/>
          <p:cNvSpPr txBox="1"/>
          <p:nvPr/>
        </p:nvSpPr>
        <p:spPr>
          <a:xfrm>
            <a:off x="5220072" y="517322"/>
            <a:ext cx="3240360" cy="5940088"/>
          </a:xfrm>
          <a:prstGeom prst="rect">
            <a:avLst/>
          </a:prstGeom>
          <a:noFill/>
        </p:spPr>
        <p:txBody>
          <a:bodyPr wrap="square" rtlCol="0">
            <a:spAutoFit/>
          </a:bodyPr>
          <a:lstStyle/>
          <a:p>
            <a:r>
              <a:rPr lang="uk-UA" sz="2000" b="1" dirty="0" smtClean="0">
                <a:solidFill>
                  <a:schemeClr val="tx2"/>
                </a:solidFill>
              </a:rPr>
              <a:t>На кухні головне – чистота.</a:t>
            </a:r>
          </a:p>
          <a:p>
            <a:r>
              <a:rPr lang="uk-UA" sz="2000" b="1" dirty="0" smtClean="0">
                <a:solidFill>
                  <a:schemeClr val="tx2"/>
                </a:solidFill>
              </a:rPr>
              <a:t>Робимо звичні для всіх маніпуляції.</a:t>
            </a:r>
          </a:p>
          <a:p>
            <a:r>
              <a:rPr lang="uk-UA" sz="2000" b="1" dirty="0" smtClean="0">
                <a:solidFill>
                  <a:schemeClr val="tx2"/>
                </a:solidFill>
              </a:rPr>
              <a:t>А що ж до фізики?</a:t>
            </a:r>
          </a:p>
          <a:p>
            <a:r>
              <a:rPr lang="uk-UA" sz="2000" b="1" dirty="0" smtClean="0">
                <a:solidFill>
                  <a:schemeClr val="tx2"/>
                </a:solidFill>
              </a:rPr>
              <a:t>Коефіцієнт поверхневого натягу залежить від хімічного складу речовини, температури та домішок. Мило, яке ми всі звикли додавати, зменшує поверхневий натяг. Губка, якою звикли користуватись, має пористу структуру. Це дає можливість рідині легко проникати в неї. Ну і без сили тертя нікуди. Каструля сохне – спостерігаємо явище випаровування.</a:t>
            </a:r>
            <a:endParaRPr lang="ru-RU" sz="2000" b="1" dirty="0">
              <a:solidFill>
                <a:schemeClr val="tx2"/>
              </a:solidFill>
            </a:endParaRPr>
          </a:p>
        </p:txBody>
      </p:sp>
    </p:spTree>
    <p:extLst>
      <p:ext uri="{BB962C8B-B14F-4D97-AF65-F5344CB8AC3E}">
        <p14:creationId xmlns:p14="http://schemas.microsoft.com/office/powerpoint/2010/main" val="28198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499992" cy="3240360"/>
          </a:xfrm>
          <a:prstGeom prst="rect">
            <a:avLst/>
          </a:prstGeom>
        </p:spPr>
      </p:pic>
      <p:sp>
        <p:nvSpPr>
          <p:cNvPr id="5" name="TextBox 4"/>
          <p:cNvSpPr txBox="1"/>
          <p:nvPr/>
        </p:nvSpPr>
        <p:spPr>
          <a:xfrm>
            <a:off x="4532380" y="476672"/>
            <a:ext cx="3672408" cy="6124754"/>
          </a:xfrm>
          <a:prstGeom prst="rect">
            <a:avLst/>
          </a:prstGeom>
          <a:noFill/>
        </p:spPr>
        <p:txBody>
          <a:bodyPr wrap="square" rtlCol="0">
            <a:spAutoFit/>
          </a:bodyPr>
          <a:lstStyle/>
          <a:p>
            <a:r>
              <a:rPr lang="uk-UA" sz="1400" b="1" dirty="0" smtClean="0">
                <a:solidFill>
                  <a:schemeClr val="tx2">
                    <a:lumMod val="75000"/>
                  </a:schemeClr>
                </a:solidFill>
              </a:rPr>
              <a:t>Що спостерігаємо на цьому фото? Процес теплообміну. Вода кипить – значить кількість теплоти, яку передано в процесі теплообміну достатня. Не забуваємо, що енергія передається не тільки воді, а й ємності в якій вона знаходиться і повітрю навколо. </a:t>
            </a:r>
            <a:r>
              <a:rPr lang="uk-UA" sz="1400" b="1" dirty="0" err="1" smtClean="0">
                <a:solidFill>
                  <a:schemeClr val="tx2">
                    <a:lumMod val="75000"/>
                  </a:schemeClr>
                </a:solidFill>
              </a:rPr>
              <a:t>Розв</a:t>
            </a:r>
            <a:r>
              <a:rPr lang="en-US" sz="1400" b="1" dirty="0" smtClean="0">
                <a:solidFill>
                  <a:schemeClr val="tx2">
                    <a:lumMod val="75000"/>
                  </a:schemeClr>
                </a:solidFill>
              </a:rPr>
              <a:t>’</a:t>
            </a:r>
            <a:r>
              <a:rPr lang="uk-UA" sz="1400" b="1" dirty="0" err="1" smtClean="0">
                <a:solidFill>
                  <a:schemeClr val="tx2">
                    <a:lumMod val="75000"/>
                  </a:schemeClr>
                </a:solidFill>
              </a:rPr>
              <a:t>язуючи</a:t>
            </a:r>
            <a:r>
              <a:rPr lang="uk-UA" sz="1400" b="1" dirty="0" smtClean="0">
                <a:solidFill>
                  <a:schemeClr val="tx2">
                    <a:lumMod val="75000"/>
                  </a:schemeClr>
                </a:solidFill>
              </a:rPr>
              <a:t> задачі, ми часто нехтуємо втратами, але по факту, відчуваємо, що в приміщенні стало значно тепліше. </a:t>
            </a:r>
          </a:p>
          <a:p>
            <a:r>
              <a:rPr lang="uk-UA" sz="1400" b="1" dirty="0" smtClean="0">
                <a:solidFill>
                  <a:schemeClr val="tx2">
                    <a:lumMod val="75000"/>
                  </a:schemeClr>
                </a:solidFill>
              </a:rPr>
              <a:t>Окремо слід приділити увагу явищу конвекції. </a:t>
            </a:r>
          </a:p>
          <a:p>
            <a:r>
              <a:rPr lang="uk-UA" sz="1400" b="1" dirty="0" smtClean="0">
                <a:solidFill>
                  <a:schemeClr val="tx2">
                    <a:lumMod val="75000"/>
                  </a:schemeClr>
                </a:solidFill>
              </a:rPr>
              <a:t>Конвекція – теплообмін, який здійснюється під час перемішування нерівномірно нагрітих шарів рідини або газу. </a:t>
            </a:r>
          </a:p>
          <a:p>
            <a:r>
              <a:rPr lang="uk-UA" sz="1400" b="1" dirty="0" smtClean="0">
                <a:solidFill>
                  <a:schemeClr val="tx2">
                    <a:lumMod val="75000"/>
                  </a:schemeClr>
                </a:solidFill>
              </a:rPr>
              <a:t>Висновок: </a:t>
            </a:r>
          </a:p>
          <a:p>
            <a:r>
              <a:rPr lang="uk-UA" sz="1400" b="1" dirty="0" smtClean="0">
                <a:solidFill>
                  <a:schemeClr val="tx2">
                    <a:lumMod val="75000"/>
                  </a:schemeClr>
                </a:solidFill>
              </a:rPr>
              <a:t>Хочете досягти нагрівання швидше – використовуйте кришку. </a:t>
            </a:r>
          </a:p>
          <a:p>
            <a:r>
              <a:rPr lang="uk-UA" sz="1400" b="1" dirty="0" smtClean="0">
                <a:solidFill>
                  <a:schemeClr val="tx2">
                    <a:lumMod val="75000"/>
                  </a:schemeClr>
                </a:solidFill>
              </a:rPr>
              <a:t>Хочете зберегти тепло як можна довше – використовуйте термос або всім відомий метод: просто закутати ємність в рушник або ковдру. Тим самим уповільнивши процес теплообміну.</a:t>
            </a:r>
          </a:p>
          <a:p>
            <a:r>
              <a:rPr lang="uk-UA" sz="1400" b="1" dirty="0" smtClean="0">
                <a:solidFill>
                  <a:schemeClr val="tx2">
                    <a:lumMod val="75000"/>
                  </a:schemeClr>
                </a:solidFill>
              </a:rPr>
              <a:t>Хочете охолодити рідину скоріше – варто не лише помістити ємність в іншу, більшу за розміром, і налити холодної води. Необхідно покласти кригу на саму кришку. Це значно прискорить процес охолодження.</a:t>
            </a:r>
            <a:endParaRPr lang="ru-RU" sz="1400" b="1" dirty="0">
              <a:solidFill>
                <a:schemeClr val="tx2">
                  <a:lumMod val="75000"/>
                </a:schemeClr>
              </a:solidFill>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44334"/>
            <a:ext cx="4499991" cy="3613666"/>
          </a:xfrm>
          <a:prstGeom prst="rect">
            <a:avLst/>
          </a:prstGeom>
        </p:spPr>
      </p:pic>
    </p:spTree>
    <p:extLst>
      <p:ext uri="{BB962C8B-B14F-4D97-AF65-F5344CB8AC3E}">
        <p14:creationId xmlns:p14="http://schemas.microsoft.com/office/powerpoint/2010/main" val="202222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2" y="476672"/>
            <a:ext cx="4587974" cy="5760640"/>
          </a:xfrm>
          <a:prstGeom prst="rect">
            <a:avLst/>
          </a:prstGeom>
        </p:spPr>
      </p:pic>
      <p:sp>
        <p:nvSpPr>
          <p:cNvPr id="5" name="TextBox 4"/>
          <p:cNvSpPr txBox="1"/>
          <p:nvPr/>
        </p:nvSpPr>
        <p:spPr>
          <a:xfrm>
            <a:off x="4605756" y="692696"/>
            <a:ext cx="3638652" cy="5632311"/>
          </a:xfrm>
          <a:prstGeom prst="rect">
            <a:avLst/>
          </a:prstGeom>
          <a:noFill/>
        </p:spPr>
        <p:txBody>
          <a:bodyPr wrap="square" rtlCol="0">
            <a:spAutoFit/>
          </a:bodyPr>
          <a:lstStyle/>
          <a:p>
            <a:r>
              <a:rPr lang="uk-UA" sz="2400" b="1" dirty="0" smtClean="0"/>
              <a:t>Разом з кипінням спостерігаємо пароутворення. Явище переходу рідини в пару. Процес пароутворення відбувається одночасно з процесом конденсації. Явище переходу молекул з пари в рідину. </a:t>
            </a:r>
          </a:p>
          <a:p>
            <a:r>
              <a:rPr lang="uk-UA" sz="2400" b="1" dirty="0" smtClean="0"/>
              <a:t>Конденсація пари супроводжується виділенням енергії. Цим пояснюється той факт, що в приміщенні кухні стало ще тепліше.</a:t>
            </a:r>
            <a:endParaRPr lang="ru-RU" sz="2400" b="1" dirty="0"/>
          </a:p>
        </p:txBody>
      </p:sp>
    </p:spTree>
    <p:extLst>
      <p:ext uri="{BB962C8B-B14F-4D97-AF65-F5344CB8AC3E}">
        <p14:creationId xmlns:p14="http://schemas.microsoft.com/office/powerpoint/2010/main" val="205959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4292"/>
            <a:ext cx="5143500" cy="378904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313" y="3908850"/>
            <a:ext cx="2585949" cy="2400470"/>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1262" y="3905672"/>
            <a:ext cx="2612826" cy="2403648"/>
          </a:xfrm>
          <a:prstGeom prst="rect">
            <a:avLst/>
          </a:prstGeom>
        </p:spPr>
      </p:pic>
      <p:sp>
        <p:nvSpPr>
          <p:cNvPr id="6" name="TextBox 5"/>
          <p:cNvSpPr txBox="1"/>
          <p:nvPr/>
        </p:nvSpPr>
        <p:spPr>
          <a:xfrm>
            <a:off x="5323012" y="369232"/>
            <a:ext cx="2808312" cy="5940088"/>
          </a:xfrm>
          <a:prstGeom prst="rect">
            <a:avLst/>
          </a:prstGeom>
          <a:noFill/>
        </p:spPr>
        <p:txBody>
          <a:bodyPr wrap="square" rtlCol="0">
            <a:spAutoFit/>
          </a:bodyPr>
          <a:lstStyle/>
          <a:p>
            <a:r>
              <a:rPr lang="ru-RU" sz="2000" b="1" dirty="0" smtClean="0"/>
              <a:t>Ми </a:t>
            </a:r>
            <a:r>
              <a:rPr lang="ru-RU" sz="2000" b="1" dirty="0" err="1" smtClean="0"/>
              <a:t>звикли</a:t>
            </a:r>
            <a:r>
              <a:rPr lang="ru-RU" sz="2000" b="1" dirty="0" smtClean="0"/>
              <a:t> </a:t>
            </a:r>
            <a:r>
              <a:rPr lang="ru-RU" sz="2000" b="1" dirty="0" err="1" smtClean="0"/>
              <a:t>точити</a:t>
            </a:r>
            <a:r>
              <a:rPr lang="ru-RU" sz="2000" b="1" dirty="0" smtClean="0"/>
              <a:t> </a:t>
            </a:r>
            <a:r>
              <a:rPr lang="ru-RU" sz="2000" b="1" dirty="0" err="1" smtClean="0"/>
              <a:t>ніж</a:t>
            </a:r>
            <a:r>
              <a:rPr lang="ru-RU" sz="2000" b="1" dirty="0" smtClean="0"/>
              <a:t>. </a:t>
            </a:r>
            <a:r>
              <a:rPr lang="ru-RU" sz="2000" b="1" dirty="0" err="1" smtClean="0"/>
              <a:t>Знаємо</a:t>
            </a:r>
            <a:r>
              <a:rPr lang="ru-RU" sz="2000" b="1" dirty="0" smtClean="0"/>
              <a:t>, </a:t>
            </a:r>
            <a:r>
              <a:rPr lang="ru-RU" sz="2000" b="1" dirty="0" err="1" smtClean="0"/>
              <a:t>що</a:t>
            </a:r>
            <a:r>
              <a:rPr lang="ru-RU" sz="2000" b="1" dirty="0" smtClean="0"/>
              <a:t> так </a:t>
            </a:r>
            <a:r>
              <a:rPr lang="ru-RU" sz="2000" b="1" dirty="0" err="1" smtClean="0"/>
              <a:t>легше</a:t>
            </a:r>
            <a:r>
              <a:rPr lang="ru-RU" sz="2000" b="1" dirty="0" smtClean="0"/>
              <a:t> </a:t>
            </a:r>
            <a:r>
              <a:rPr lang="ru-RU" sz="2000" b="1" dirty="0" err="1" smtClean="0"/>
              <a:t>різати</a:t>
            </a:r>
            <a:r>
              <a:rPr lang="ru-RU" sz="2000" b="1" dirty="0" smtClean="0"/>
              <a:t>. А яке ж фізичне </a:t>
            </a:r>
            <a:r>
              <a:rPr lang="ru-RU" sz="2000" b="1" dirty="0" err="1" smtClean="0"/>
              <a:t>підгрунтя</a:t>
            </a:r>
            <a:r>
              <a:rPr lang="ru-RU" sz="2000" b="1" dirty="0" smtClean="0"/>
              <a:t> тут? </a:t>
            </a:r>
          </a:p>
          <a:p>
            <a:r>
              <a:rPr lang="ru-RU" sz="2000" b="1" dirty="0" err="1" smtClean="0"/>
              <a:t>Тиск</a:t>
            </a:r>
            <a:r>
              <a:rPr lang="ru-RU" sz="2000" b="1" dirty="0" smtClean="0"/>
              <a:t> – </a:t>
            </a:r>
            <a:r>
              <a:rPr lang="ru-RU" sz="2000" b="1" dirty="0" err="1" smtClean="0"/>
              <a:t>фізична</a:t>
            </a:r>
            <a:r>
              <a:rPr lang="ru-RU" sz="2000" b="1" dirty="0" smtClean="0"/>
              <a:t> величина, </a:t>
            </a:r>
            <a:r>
              <a:rPr lang="ru-RU" sz="2000" b="1" dirty="0" err="1" smtClean="0"/>
              <a:t>що</a:t>
            </a:r>
            <a:r>
              <a:rPr lang="ru-RU" sz="2000" b="1" dirty="0" smtClean="0"/>
              <a:t> </a:t>
            </a:r>
            <a:r>
              <a:rPr lang="ru-RU" sz="2000" b="1" dirty="0" err="1" smtClean="0"/>
              <a:t>чисельно</a:t>
            </a:r>
            <a:r>
              <a:rPr lang="ru-RU" sz="2000" b="1" dirty="0" smtClean="0"/>
              <a:t> </a:t>
            </a:r>
            <a:r>
              <a:rPr lang="ru-RU" sz="2000" b="1" dirty="0" err="1" smtClean="0"/>
              <a:t>дорівнює</a:t>
            </a:r>
            <a:r>
              <a:rPr lang="ru-RU" sz="2000" b="1" dirty="0" smtClean="0"/>
              <a:t> </a:t>
            </a:r>
            <a:r>
              <a:rPr lang="ru-RU" sz="2000" b="1" dirty="0" err="1" smtClean="0"/>
              <a:t>силі</a:t>
            </a:r>
            <a:r>
              <a:rPr lang="ru-RU" sz="2000" b="1" dirty="0" smtClean="0"/>
              <a:t>, </a:t>
            </a:r>
            <a:r>
              <a:rPr lang="ru-RU" sz="2000" b="1" dirty="0" err="1" smtClean="0"/>
              <a:t>що</a:t>
            </a:r>
            <a:r>
              <a:rPr lang="ru-RU" sz="2000" b="1" dirty="0" smtClean="0"/>
              <a:t> </a:t>
            </a:r>
            <a:r>
              <a:rPr lang="ru-RU" sz="2000" b="1" dirty="0" err="1" smtClean="0"/>
              <a:t>діє</a:t>
            </a:r>
            <a:r>
              <a:rPr lang="ru-RU" sz="2000" b="1" dirty="0" smtClean="0"/>
              <a:t> на </a:t>
            </a:r>
            <a:r>
              <a:rPr lang="ru-RU" sz="2000" b="1" dirty="0" err="1" smtClean="0"/>
              <a:t>одиницю</a:t>
            </a:r>
            <a:r>
              <a:rPr lang="ru-RU" sz="2000" b="1" dirty="0" smtClean="0"/>
              <a:t> </a:t>
            </a:r>
            <a:r>
              <a:rPr lang="ru-RU" sz="2000" b="1" dirty="0" err="1" smtClean="0"/>
              <a:t>площі</a:t>
            </a:r>
            <a:r>
              <a:rPr lang="ru-RU" sz="2000" b="1" dirty="0" smtClean="0"/>
              <a:t> </a:t>
            </a:r>
            <a:r>
              <a:rPr lang="ru-RU" sz="2000" b="1" dirty="0" err="1" smtClean="0"/>
              <a:t>поверхні</a:t>
            </a:r>
            <a:r>
              <a:rPr lang="ru-RU" sz="2000" b="1" dirty="0" smtClean="0"/>
              <a:t>. Перпендикулярно до </a:t>
            </a:r>
            <a:r>
              <a:rPr lang="ru-RU" sz="2000" b="1" dirty="0" err="1" smtClean="0"/>
              <a:t>цієї</a:t>
            </a:r>
            <a:r>
              <a:rPr lang="ru-RU" sz="2000" b="1" dirty="0" smtClean="0"/>
              <a:t> </a:t>
            </a:r>
            <a:r>
              <a:rPr lang="ru-RU" sz="2000" b="1" dirty="0" err="1" smtClean="0"/>
              <a:t>поверхні</a:t>
            </a:r>
            <a:r>
              <a:rPr lang="ru-RU" sz="2000" b="1" dirty="0" smtClean="0"/>
              <a:t>. </a:t>
            </a:r>
            <a:r>
              <a:rPr lang="ru-RU" sz="2000" b="1" dirty="0"/>
              <a:t>При </a:t>
            </a:r>
            <a:r>
              <a:rPr lang="ru-RU" sz="2000" b="1" dirty="0" err="1"/>
              <a:t>рівній</a:t>
            </a:r>
            <a:r>
              <a:rPr lang="ru-RU" sz="2000" b="1" dirty="0"/>
              <a:t> </a:t>
            </a:r>
            <a:r>
              <a:rPr lang="ru-RU" sz="2000" b="1" dirty="0" err="1"/>
              <a:t>силі</a:t>
            </a:r>
            <a:r>
              <a:rPr lang="ru-RU" sz="2000" b="1" dirty="0"/>
              <a:t> </a:t>
            </a:r>
            <a:r>
              <a:rPr lang="ru-RU" sz="2000" b="1" dirty="0" err="1"/>
              <a:t>можна</a:t>
            </a:r>
            <a:r>
              <a:rPr lang="ru-RU" sz="2000" b="1" dirty="0"/>
              <a:t> </a:t>
            </a:r>
            <a:r>
              <a:rPr lang="ru-RU" sz="2000" b="1" dirty="0" err="1"/>
              <a:t>отримати</a:t>
            </a:r>
            <a:r>
              <a:rPr lang="ru-RU" sz="2000" b="1" dirty="0"/>
              <a:t> </a:t>
            </a:r>
            <a:r>
              <a:rPr lang="ru-RU" sz="2000" b="1" dirty="0" err="1"/>
              <a:t>різний</a:t>
            </a:r>
            <a:r>
              <a:rPr lang="ru-RU" sz="2000" b="1" dirty="0"/>
              <a:t> </a:t>
            </a:r>
            <a:r>
              <a:rPr lang="ru-RU" sz="2000" b="1" dirty="0" err="1"/>
              <a:t>тиск</a:t>
            </a:r>
            <a:r>
              <a:rPr lang="ru-RU" sz="2000" b="1" dirty="0"/>
              <a:t>, тому </a:t>
            </a:r>
            <a:r>
              <a:rPr lang="ru-RU" sz="2000" b="1" dirty="0" err="1"/>
              <a:t>що</a:t>
            </a:r>
            <a:r>
              <a:rPr lang="ru-RU" sz="2000" b="1" dirty="0"/>
              <a:t> </a:t>
            </a:r>
            <a:r>
              <a:rPr lang="ru-RU" sz="2000" b="1" dirty="0" err="1"/>
              <a:t>він</a:t>
            </a:r>
            <a:r>
              <a:rPr lang="ru-RU" sz="2000" b="1" dirty="0"/>
              <a:t> </a:t>
            </a:r>
            <a:r>
              <a:rPr lang="ru-RU" sz="2000" b="1" dirty="0" err="1"/>
              <a:t>залежить</a:t>
            </a:r>
            <a:r>
              <a:rPr lang="ru-RU" sz="2000" b="1" dirty="0"/>
              <a:t> </a:t>
            </a:r>
            <a:r>
              <a:rPr lang="ru-RU" sz="2000" b="1" dirty="0" err="1"/>
              <a:t>від</a:t>
            </a:r>
            <a:r>
              <a:rPr lang="ru-RU" sz="2000" b="1" dirty="0"/>
              <a:t> </a:t>
            </a:r>
            <a:r>
              <a:rPr lang="ru-RU" sz="2000" b="1" dirty="0" err="1"/>
              <a:t>площі</a:t>
            </a:r>
            <a:r>
              <a:rPr lang="ru-RU" sz="2000" b="1" dirty="0"/>
              <a:t> </a:t>
            </a:r>
            <a:r>
              <a:rPr lang="ru-RU" sz="2000" b="1" dirty="0" err="1"/>
              <a:t>поверхні</a:t>
            </a:r>
            <a:r>
              <a:rPr lang="ru-RU" sz="2000" b="1" dirty="0"/>
              <a:t>, </a:t>
            </a:r>
            <a:r>
              <a:rPr lang="ru-RU" sz="2000" b="1" dirty="0" err="1"/>
              <a:t>чим</a:t>
            </a:r>
            <a:r>
              <a:rPr lang="ru-RU" sz="2000" b="1" dirty="0"/>
              <a:t> </a:t>
            </a:r>
            <a:r>
              <a:rPr lang="ru-RU" sz="2000" b="1" dirty="0" err="1"/>
              <a:t>менше</a:t>
            </a:r>
            <a:r>
              <a:rPr lang="ru-RU" sz="2000" b="1" dirty="0"/>
              <a:t> </a:t>
            </a:r>
            <a:r>
              <a:rPr lang="ru-RU" sz="2000" b="1" dirty="0" err="1"/>
              <a:t>площа</a:t>
            </a:r>
            <a:r>
              <a:rPr lang="ru-RU" sz="2000" b="1" dirty="0"/>
              <a:t>, </a:t>
            </a:r>
            <a:r>
              <a:rPr lang="ru-RU" sz="2000" b="1" dirty="0" err="1"/>
              <a:t>тим</a:t>
            </a:r>
            <a:r>
              <a:rPr lang="ru-RU" sz="2000" b="1" dirty="0"/>
              <a:t> </a:t>
            </a:r>
            <a:r>
              <a:rPr lang="ru-RU" sz="2000" b="1" dirty="0" err="1"/>
              <a:t>більше</a:t>
            </a:r>
            <a:r>
              <a:rPr lang="ru-RU" sz="2000" b="1" dirty="0"/>
              <a:t> </a:t>
            </a:r>
            <a:r>
              <a:rPr lang="ru-RU" sz="2000" b="1" dirty="0" err="1"/>
              <a:t>тиск</a:t>
            </a:r>
            <a:r>
              <a:rPr lang="ru-RU" sz="2000" b="1" dirty="0" smtClean="0"/>
              <a:t>. </a:t>
            </a:r>
            <a:r>
              <a:rPr lang="ru-RU" sz="2000" b="1" dirty="0" err="1" smtClean="0"/>
              <a:t>Заточуючи</a:t>
            </a:r>
            <a:r>
              <a:rPr lang="ru-RU" sz="2000" b="1" dirty="0" smtClean="0"/>
              <a:t> </a:t>
            </a:r>
            <a:r>
              <a:rPr lang="ru-RU" sz="2000" b="1" dirty="0" err="1" smtClean="0"/>
              <a:t>ніж</a:t>
            </a:r>
            <a:r>
              <a:rPr lang="ru-RU" sz="2000" b="1" dirty="0" smtClean="0"/>
              <a:t>, ми </a:t>
            </a:r>
            <a:r>
              <a:rPr lang="ru-RU" sz="2000" b="1" dirty="0" err="1" smtClean="0"/>
              <a:t>зменшуємо</a:t>
            </a:r>
            <a:r>
              <a:rPr lang="ru-RU" sz="2000" b="1" dirty="0" smtClean="0"/>
              <a:t> </a:t>
            </a:r>
            <a:r>
              <a:rPr lang="ru-RU" sz="2000" b="1" dirty="0" err="1" smtClean="0"/>
              <a:t>площу</a:t>
            </a:r>
            <a:r>
              <a:rPr lang="ru-RU" sz="2000" b="1" dirty="0" smtClean="0"/>
              <a:t>.</a:t>
            </a:r>
            <a:endParaRPr lang="ru-RU" sz="2000" b="1" dirty="0"/>
          </a:p>
        </p:txBody>
      </p:sp>
    </p:spTree>
    <p:extLst>
      <p:ext uri="{BB962C8B-B14F-4D97-AF65-F5344CB8AC3E}">
        <p14:creationId xmlns:p14="http://schemas.microsoft.com/office/powerpoint/2010/main" val="259500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76672"/>
            <a:ext cx="5036746" cy="5904656"/>
          </a:xfrm>
          <a:prstGeom prst="rect">
            <a:avLst/>
          </a:prstGeom>
        </p:spPr>
      </p:pic>
      <p:sp>
        <p:nvSpPr>
          <p:cNvPr id="4" name="TextBox 3"/>
          <p:cNvSpPr txBox="1"/>
          <p:nvPr/>
        </p:nvSpPr>
        <p:spPr>
          <a:xfrm>
            <a:off x="5360274" y="764704"/>
            <a:ext cx="2812126" cy="5016758"/>
          </a:xfrm>
          <a:prstGeom prst="rect">
            <a:avLst/>
          </a:prstGeom>
          <a:noFill/>
        </p:spPr>
        <p:txBody>
          <a:bodyPr wrap="square" rtlCol="0">
            <a:spAutoFit/>
          </a:bodyPr>
          <a:lstStyle/>
          <a:p>
            <a:r>
              <a:rPr lang="ru-RU" sz="1600" b="1" dirty="0" smtClean="0"/>
              <a:t>Ми </a:t>
            </a:r>
            <a:r>
              <a:rPr lang="ru-RU" sz="1600" b="1" dirty="0" err="1" smtClean="0"/>
              <a:t>звикли</a:t>
            </a:r>
            <a:r>
              <a:rPr lang="ru-RU" sz="1600" b="1" dirty="0" smtClean="0"/>
              <a:t> </a:t>
            </a:r>
            <a:r>
              <a:rPr lang="ru-RU" sz="1600" b="1" dirty="0" err="1" smtClean="0"/>
              <a:t>додавати</a:t>
            </a:r>
            <a:r>
              <a:rPr lang="ru-RU" sz="1600" b="1" dirty="0" smtClean="0"/>
              <a:t> у страви </a:t>
            </a:r>
            <a:r>
              <a:rPr lang="ru-RU" sz="1600" b="1" dirty="0" err="1" smtClean="0"/>
              <a:t>сіль</a:t>
            </a:r>
            <a:r>
              <a:rPr lang="ru-RU" sz="1600" b="1" dirty="0" smtClean="0"/>
              <a:t> та </a:t>
            </a:r>
            <a:r>
              <a:rPr lang="ru-RU" sz="1600" b="1" dirty="0" err="1" smtClean="0"/>
              <a:t>цукор</a:t>
            </a:r>
            <a:r>
              <a:rPr lang="ru-RU" sz="1600" b="1" dirty="0" smtClean="0"/>
              <a:t> і </a:t>
            </a:r>
            <a:r>
              <a:rPr lang="ru-RU" sz="1600" b="1" dirty="0" err="1" smtClean="0"/>
              <a:t>навіть</a:t>
            </a:r>
            <a:r>
              <a:rPr lang="ru-RU" sz="1600" b="1" dirty="0" smtClean="0"/>
              <a:t> не </a:t>
            </a:r>
            <a:r>
              <a:rPr lang="ru-RU" sz="1600" b="1" dirty="0" err="1" smtClean="0"/>
              <a:t>замислюємось</a:t>
            </a:r>
            <a:r>
              <a:rPr lang="ru-RU" sz="1600" b="1" dirty="0" smtClean="0"/>
              <a:t>, </a:t>
            </a:r>
            <a:r>
              <a:rPr lang="ru-RU" sz="1600" b="1" dirty="0" err="1" smtClean="0"/>
              <a:t>що</a:t>
            </a:r>
            <a:r>
              <a:rPr lang="ru-RU" sz="1600" b="1" dirty="0" smtClean="0"/>
              <a:t> </a:t>
            </a:r>
            <a:r>
              <a:rPr lang="ru-RU" sz="1600" b="1" dirty="0" err="1" smtClean="0"/>
              <a:t>спостерігаємо</a:t>
            </a:r>
            <a:r>
              <a:rPr lang="ru-RU" sz="1600" b="1" dirty="0" smtClean="0"/>
              <a:t> </a:t>
            </a:r>
            <a:r>
              <a:rPr lang="ru-RU" sz="1600" b="1" dirty="0" err="1" smtClean="0"/>
              <a:t>переконливе</a:t>
            </a:r>
            <a:r>
              <a:rPr lang="ru-RU" sz="1600" b="1" dirty="0" smtClean="0"/>
              <a:t> </a:t>
            </a:r>
            <a:r>
              <a:rPr lang="ru-RU" sz="1600" b="1" dirty="0" err="1" smtClean="0"/>
              <a:t>підтвердження</a:t>
            </a:r>
            <a:r>
              <a:rPr lang="ru-RU" sz="1600" b="1" dirty="0" smtClean="0"/>
              <a:t> </a:t>
            </a:r>
            <a:r>
              <a:rPr lang="ru-RU" sz="1600" b="1" dirty="0" err="1" smtClean="0"/>
              <a:t>основних</a:t>
            </a:r>
            <a:r>
              <a:rPr lang="ru-RU" sz="1600" b="1" dirty="0" smtClean="0"/>
              <a:t> </a:t>
            </a:r>
            <a:r>
              <a:rPr lang="ru-RU" sz="1600" b="1" dirty="0" err="1" smtClean="0"/>
              <a:t>положень</a:t>
            </a:r>
            <a:r>
              <a:rPr lang="ru-RU" sz="1600" b="1" dirty="0" smtClean="0"/>
              <a:t> молекулярно-</a:t>
            </a:r>
            <a:r>
              <a:rPr lang="ru-RU" sz="1600" b="1" dirty="0" err="1" smtClean="0"/>
              <a:t>кінетичної</a:t>
            </a:r>
            <a:r>
              <a:rPr lang="ru-RU" sz="1600" b="1" dirty="0" smtClean="0"/>
              <a:t> </a:t>
            </a:r>
            <a:r>
              <a:rPr lang="ru-RU" sz="1600" b="1" dirty="0" err="1" smtClean="0"/>
              <a:t>теорії</a:t>
            </a:r>
            <a:r>
              <a:rPr lang="ru-RU" sz="1600" b="1" dirty="0" smtClean="0"/>
              <a:t> – </a:t>
            </a:r>
            <a:r>
              <a:rPr lang="ru-RU" sz="1600" b="1" dirty="0" err="1" smtClean="0"/>
              <a:t>дифузію.Процес</a:t>
            </a:r>
            <a:r>
              <a:rPr lang="ru-RU" sz="1600" b="1" dirty="0" smtClean="0"/>
              <a:t> </a:t>
            </a:r>
            <a:r>
              <a:rPr lang="ru-RU" sz="1600" b="1" dirty="0" err="1" smtClean="0"/>
              <a:t>проникнення</a:t>
            </a:r>
            <a:r>
              <a:rPr lang="ru-RU" sz="1600" b="1" dirty="0" smtClean="0"/>
              <a:t> молекул </a:t>
            </a:r>
            <a:r>
              <a:rPr lang="ru-RU" sz="1600" b="1" dirty="0" err="1" smtClean="0"/>
              <a:t>або</a:t>
            </a:r>
            <a:r>
              <a:rPr lang="ru-RU" sz="1600" b="1" dirty="0" smtClean="0"/>
              <a:t> </a:t>
            </a:r>
            <a:r>
              <a:rPr lang="ru-RU" sz="1600" b="1" dirty="0" err="1" smtClean="0"/>
              <a:t>атомів</a:t>
            </a:r>
            <a:r>
              <a:rPr lang="ru-RU" sz="1600" b="1" dirty="0" smtClean="0"/>
              <a:t> </a:t>
            </a:r>
            <a:r>
              <a:rPr lang="ru-RU" sz="1600" b="1" dirty="0" err="1" smtClean="0"/>
              <a:t>однієї</a:t>
            </a:r>
            <a:r>
              <a:rPr lang="ru-RU" sz="1600" b="1" dirty="0" smtClean="0"/>
              <a:t> </a:t>
            </a:r>
            <a:r>
              <a:rPr lang="ru-RU" sz="1600" b="1" dirty="0" err="1" smtClean="0"/>
              <a:t>речовини</a:t>
            </a:r>
            <a:r>
              <a:rPr lang="ru-RU" sz="1600" b="1" dirty="0" smtClean="0"/>
              <a:t> у </a:t>
            </a:r>
            <a:r>
              <a:rPr lang="ru-RU" sz="1600" b="1" dirty="0" err="1" smtClean="0"/>
              <a:t>проміжки</a:t>
            </a:r>
            <a:r>
              <a:rPr lang="ru-RU" sz="1600" b="1" dirty="0" smtClean="0"/>
              <a:t> </a:t>
            </a:r>
            <a:r>
              <a:rPr lang="ru-RU" sz="1600" b="1" dirty="0" err="1" smtClean="0"/>
              <a:t>поміж</a:t>
            </a:r>
            <a:r>
              <a:rPr lang="ru-RU" sz="1600" b="1" dirty="0" smtClean="0"/>
              <a:t> молекулами </a:t>
            </a:r>
            <a:r>
              <a:rPr lang="ru-RU" sz="1600" b="1" dirty="0" err="1" smtClean="0"/>
              <a:t>або</a:t>
            </a:r>
            <a:r>
              <a:rPr lang="ru-RU" sz="1600" b="1" dirty="0" smtClean="0"/>
              <a:t> атомами </a:t>
            </a:r>
            <a:r>
              <a:rPr lang="ru-RU" sz="1600" b="1" dirty="0" err="1" smtClean="0"/>
              <a:t>іншої</a:t>
            </a:r>
            <a:r>
              <a:rPr lang="ru-RU" sz="1600" b="1" dirty="0" smtClean="0"/>
              <a:t>.</a:t>
            </a:r>
          </a:p>
          <a:p>
            <a:r>
              <a:rPr lang="ru-RU" sz="1600" b="1" dirty="0" smtClean="0"/>
              <a:t> </a:t>
            </a:r>
            <a:r>
              <a:rPr lang="ru-RU" sz="1600" b="1" dirty="0" err="1" smtClean="0"/>
              <a:t>Також</a:t>
            </a:r>
            <a:r>
              <a:rPr lang="ru-RU" sz="1600" b="1" dirty="0" smtClean="0"/>
              <a:t> </a:t>
            </a:r>
            <a:r>
              <a:rPr lang="ru-RU" sz="1600" b="1" dirty="0" err="1" smtClean="0"/>
              <a:t>слід</a:t>
            </a:r>
            <a:r>
              <a:rPr lang="ru-RU" sz="1600" b="1" dirty="0" smtClean="0"/>
              <a:t> </a:t>
            </a:r>
            <a:r>
              <a:rPr lang="ru-RU" sz="1600" b="1" dirty="0" err="1" smtClean="0"/>
              <a:t>розвінчати</a:t>
            </a:r>
            <a:r>
              <a:rPr lang="ru-RU" sz="1600" b="1" dirty="0" smtClean="0"/>
              <a:t> один з </a:t>
            </a:r>
            <a:r>
              <a:rPr lang="ru-RU" sz="1600" b="1" dirty="0" err="1" smtClean="0"/>
              <a:t>головних</a:t>
            </a:r>
            <a:r>
              <a:rPr lang="ru-RU" sz="1600" b="1" dirty="0" smtClean="0"/>
              <a:t> </a:t>
            </a:r>
            <a:r>
              <a:rPr lang="ru-RU" sz="1600" b="1" dirty="0" err="1" smtClean="0"/>
              <a:t>кулінарних</a:t>
            </a:r>
            <a:r>
              <a:rPr lang="ru-RU" sz="1600" b="1" dirty="0" smtClean="0"/>
              <a:t> </a:t>
            </a:r>
            <a:r>
              <a:rPr lang="ru-RU" sz="1600" b="1" dirty="0" err="1" smtClean="0"/>
              <a:t>міфів</a:t>
            </a:r>
            <a:r>
              <a:rPr lang="ru-RU" sz="1600" b="1" dirty="0" smtClean="0"/>
              <a:t>: «Солона вода </a:t>
            </a:r>
            <a:r>
              <a:rPr lang="ru-RU" sz="1600" b="1" dirty="0" err="1" smtClean="0"/>
              <a:t>закипає</a:t>
            </a:r>
            <a:r>
              <a:rPr lang="ru-RU" sz="1600" b="1" dirty="0" smtClean="0"/>
              <a:t> </a:t>
            </a:r>
            <a:r>
              <a:rPr lang="ru-RU" sz="1600" b="1" dirty="0" err="1" smtClean="0"/>
              <a:t>швидше</a:t>
            </a:r>
            <a:r>
              <a:rPr lang="ru-RU" sz="1600" b="1" dirty="0" smtClean="0"/>
              <a:t>.» </a:t>
            </a:r>
            <a:r>
              <a:rPr lang="ru-RU" sz="1600" b="1" dirty="0" err="1" smtClean="0"/>
              <a:t>Насправді</a:t>
            </a:r>
            <a:r>
              <a:rPr lang="ru-RU" sz="1600" b="1" dirty="0" smtClean="0"/>
              <a:t>, </a:t>
            </a:r>
            <a:r>
              <a:rPr lang="ru-RU" sz="1600" b="1" dirty="0" err="1" smtClean="0"/>
              <a:t>сіль</a:t>
            </a:r>
            <a:r>
              <a:rPr lang="ru-RU" sz="1600" b="1" dirty="0" smtClean="0"/>
              <a:t> </a:t>
            </a:r>
            <a:r>
              <a:rPr lang="ru-RU" sz="1600" b="1" dirty="0" err="1" smtClean="0"/>
              <a:t>підвищує</a:t>
            </a:r>
            <a:r>
              <a:rPr lang="ru-RU" sz="1600" b="1" dirty="0" smtClean="0"/>
              <a:t> градус </a:t>
            </a:r>
            <a:r>
              <a:rPr lang="ru-RU" sz="1600" b="1" dirty="0" err="1" smtClean="0"/>
              <a:t>кипіння</a:t>
            </a:r>
            <a:r>
              <a:rPr lang="ru-RU" sz="1600" b="1" dirty="0" smtClean="0"/>
              <a:t> води, тому на </a:t>
            </a:r>
            <a:r>
              <a:rPr lang="ru-RU" sz="1600" b="1" dirty="0" err="1" smtClean="0"/>
              <a:t>закипання</a:t>
            </a:r>
            <a:r>
              <a:rPr lang="ru-RU" sz="1600" b="1" dirty="0" smtClean="0"/>
              <a:t> </a:t>
            </a:r>
            <a:r>
              <a:rPr lang="ru-RU" sz="1600" b="1" dirty="0" err="1" smtClean="0"/>
              <a:t>потрібно</a:t>
            </a:r>
            <a:r>
              <a:rPr lang="ru-RU" sz="1600" b="1" dirty="0" smtClean="0"/>
              <a:t> </a:t>
            </a:r>
            <a:r>
              <a:rPr lang="ru-RU" sz="1600" b="1" dirty="0" err="1" smtClean="0"/>
              <a:t>більше</a:t>
            </a:r>
            <a:r>
              <a:rPr lang="ru-RU" sz="1600" b="1" dirty="0" smtClean="0"/>
              <a:t> часу. </a:t>
            </a:r>
            <a:endParaRPr lang="ru-RU" sz="1600" b="1" dirty="0"/>
          </a:p>
        </p:txBody>
      </p:sp>
    </p:spTree>
    <p:extLst>
      <p:ext uri="{BB962C8B-B14F-4D97-AF65-F5344CB8AC3E}">
        <p14:creationId xmlns:p14="http://schemas.microsoft.com/office/powerpoint/2010/main" val="29406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3" y="476672"/>
            <a:ext cx="3960440" cy="5832648"/>
          </a:xfrm>
          <a:prstGeom prst="rect">
            <a:avLst/>
          </a:prstGeom>
        </p:spPr>
      </p:pic>
      <p:sp>
        <p:nvSpPr>
          <p:cNvPr id="4" name="TextBox 3"/>
          <p:cNvSpPr txBox="1"/>
          <p:nvPr/>
        </p:nvSpPr>
        <p:spPr>
          <a:xfrm>
            <a:off x="4932040" y="692696"/>
            <a:ext cx="3312368" cy="4708981"/>
          </a:xfrm>
          <a:prstGeom prst="rect">
            <a:avLst/>
          </a:prstGeom>
          <a:noFill/>
        </p:spPr>
        <p:txBody>
          <a:bodyPr wrap="square" rtlCol="0">
            <a:spAutoFit/>
          </a:bodyPr>
          <a:lstStyle/>
          <a:p>
            <a:r>
              <a:rPr lang="ru-RU" sz="2000" b="1" dirty="0" err="1" smtClean="0"/>
              <a:t>Що</a:t>
            </a:r>
            <a:r>
              <a:rPr lang="ru-RU" sz="2000" b="1" dirty="0" smtClean="0"/>
              <a:t> </a:t>
            </a:r>
            <a:r>
              <a:rPr lang="ru-RU" sz="2000" b="1" dirty="0" err="1" smtClean="0"/>
              <a:t>спостерігаємо</a:t>
            </a:r>
            <a:r>
              <a:rPr lang="ru-RU" sz="2000" b="1" dirty="0" smtClean="0"/>
              <a:t>? </a:t>
            </a:r>
            <a:r>
              <a:rPr lang="ru-RU" sz="2000" b="1" dirty="0" err="1" smtClean="0"/>
              <a:t>Деформацію</a:t>
            </a:r>
            <a:r>
              <a:rPr lang="ru-RU" sz="2000" b="1" dirty="0" smtClean="0"/>
              <a:t> – </a:t>
            </a:r>
            <a:r>
              <a:rPr lang="ru-RU" sz="2000" b="1" dirty="0" err="1" smtClean="0"/>
              <a:t>зміну</a:t>
            </a:r>
            <a:r>
              <a:rPr lang="ru-RU" sz="2000" b="1" dirty="0" smtClean="0"/>
              <a:t> </a:t>
            </a:r>
            <a:r>
              <a:rPr lang="ru-RU" sz="2000" b="1" dirty="0" err="1" smtClean="0"/>
              <a:t>форми</a:t>
            </a:r>
            <a:r>
              <a:rPr lang="ru-RU" sz="2000" b="1" dirty="0" smtClean="0"/>
              <a:t> </a:t>
            </a:r>
            <a:r>
              <a:rPr lang="ru-RU" sz="2000" b="1" dirty="0" err="1" smtClean="0"/>
              <a:t>чи</a:t>
            </a:r>
            <a:r>
              <a:rPr lang="ru-RU" sz="2000" b="1" dirty="0" smtClean="0"/>
              <a:t> </a:t>
            </a:r>
            <a:r>
              <a:rPr lang="ru-RU" sz="2000" b="1" dirty="0" err="1" smtClean="0"/>
              <a:t>розмірів</a:t>
            </a:r>
            <a:r>
              <a:rPr lang="ru-RU" sz="2000" b="1" dirty="0" smtClean="0"/>
              <a:t> </a:t>
            </a:r>
            <a:r>
              <a:rPr lang="ru-RU" sz="2000" b="1" dirty="0" err="1" smtClean="0"/>
              <a:t>тіла</a:t>
            </a:r>
            <a:r>
              <a:rPr lang="ru-RU" sz="2000" b="1" dirty="0" smtClean="0"/>
              <a:t> (</a:t>
            </a:r>
            <a:r>
              <a:rPr lang="ru-RU" sz="2000" b="1" dirty="0" err="1" smtClean="0"/>
              <a:t>або</a:t>
            </a:r>
            <a:r>
              <a:rPr lang="ru-RU" sz="2000" b="1" dirty="0" smtClean="0"/>
              <a:t> </a:t>
            </a:r>
            <a:r>
              <a:rPr lang="ru-RU" sz="2000" b="1" dirty="0" err="1" smtClean="0"/>
              <a:t>його</a:t>
            </a:r>
            <a:r>
              <a:rPr lang="ru-RU" sz="2000" b="1" dirty="0" smtClean="0"/>
              <a:t> </a:t>
            </a:r>
            <a:r>
              <a:rPr lang="ru-RU" sz="2000" b="1" dirty="0" err="1" smtClean="0"/>
              <a:t>частин</a:t>
            </a:r>
            <a:r>
              <a:rPr lang="ru-RU" sz="2000" b="1" dirty="0" smtClean="0"/>
              <a:t>) </a:t>
            </a:r>
            <a:r>
              <a:rPr lang="ru-RU" sz="2000" b="1" dirty="0" err="1" smtClean="0"/>
              <a:t>під</a:t>
            </a:r>
            <a:r>
              <a:rPr lang="ru-RU" sz="2000" b="1" dirty="0" smtClean="0"/>
              <a:t> </a:t>
            </a:r>
            <a:r>
              <a:rPr lang="ru-RU" sz="2000" b="1" dirty="0" err="1" smtClean="0"/>
              <a:t>дією</a:t>
            </a:r>
            <a:r>
              <a:rPr lang="ru-RU" sz="2000" b="1" dirty="0" smtClean="0"/>
              <a:t> </a:t>
            </a:r>
            <a:r>
              <a:rPr lang="ru-RU" sz="2000" b="1" dirty="0" err="1" smtClean="0"/>
              <a:t>зовнішніх</a:t>
            </a:r>
            <a:r>
              <a:rPr lang="ru-RU" sz="2000" b="1" dirty="0" smtClean="0"/>
              <a:t> сил. Вид </a:t>
            </a:r>
            <a:r>
              <a:rPr lang="ru-RU" sz="2000" b="1" dirty="0" err="1" smtClean="0"/>
              <a:t>деформації</a:t>
            </a:r>
            <a:r>
              <a:rPr lang="ru-RU" sz="2000" b="1" dirty="0" smtClean="0"/>
              <a:t> – </a:t>
            </a:r>
            <a:r>
              <a:rPr lang="ru-RU" sz="2000" b="1" dirty="0" err="1" smtClean="0"/>
              <a:t>вигин</a:t>
            </a:r>
            <a:r>
              <a:rPr lang="ru-RU" sz="2000" b="1" dirty="0" smtClean="0"/>
              <a:t>. </a:t>
            </a:r>
            <a:r>
              <a:rPr lang="ru-RU" sz="2000" b="1" dirty="0" err="1" smtClean="0"/>
              <a:t>Одні</a:t>
            </a:r>
            <a:r>
              <a:rPr lang="ru-RU" sz="2000" b="1" dirty="0" smtClean="0"/>
              <a:t> </a:t>
            </a:r>
            <a:r>
              <a:rPr lang="ru-RU" sz="2000" b="1" dirty="0" err="1" smtClean="0"/>
              <a:t>молекулярні</a:t>
            </a:r>
            <a:r>
              <a:rPr lang="ru-RU" sz="2000" b="1" dirty="0" smtClean="0"/>
              <a:t> шари </a:t>
            </a:r>
            <a:r>
              <a:rPr lang="ru-RU" sz="2000" b="1" dirty="0" err="1" smtClean="0"/>
              <a:t>розтягуються</a:t>
            </a:r>
            <a:r>
              <a:rPr lang="ru-RU" sz="2000" b="1" dirty="0" smtClean="0"/>
              <a:t>, а </a:t>
            </a:r>
            <a:r>
              <a:rPr lang="ru-RU" sz="2000" b="1" dirty="0" err="1" smtClean="0"/>
              <a:t>інші</a:t>
            </a:r>
            <a:r>
              <a:rPr lang="ru-RU" sz="2000" b="1" dirty="0" smtClean="0"/>
              <a:t> </a:t>
            </a:r>
            <a:r>
              <a:rPr lang="ru-RU" sz="2000" b="1" dirty="0" err="1" smtClean="0"/>
              <a:t>стискаються</a:t>
            </a:r>
            <a:r>
              <a:rPr lang="ru-RU" sz="2000" b="1" dirty="0" smtClean="0"/>
              <a:t> </a:t>
            </a:r>
            <a:r>
              <a:rPr lang="ru-RU" sz="2000" b="1" dirty="0" err="1" smtClean="0"/>
              <a:t>або</a:t>
            </a:r>
            <a:r>
              <a:rPr lang="ru-RU" sz="2000" b="1" dirty="0" smtClean="0"/>
              <a:t> </a:t>
            </a:r>
            <a:r>
              <a:rPr lang="ru-RU" sz="2000" b="1" dirty="0" err="1" smtClean="0"/>
              <a:t>розтягуються</a:t>
            </a:r>
            <a:r>
              <a:rPr lang="ru-RU" sz="2000" b="1" dirty="0" smtClean="0"/>
              <a:t>, але </a:t>
            </a:r>
            <a:r>
              <a:rPr lang="ru-RU" sz="2000" b="1" dirty="0" err="1" smtClean="0"/>
              <a:t>менше</a:t>
            </a:r>
            <a:r>
              <a:rPr lang="ru-RU" sz="2000" b="1" dirty="0" smtClean="0"/>
              <a:t> за перших. </a:t>
            </a:r>
          </a:p>
          <a:p>
            <a:r>
              <a:rPr lang="ru-RU" sz="2000" b="1" dirty="0" err="1" smtClean="0"/>
              <a:t>Спагетті</a:t>
            </a:r>
            <a:r>
              <a:rPr lang="ru-RU" sz="2000" b="1" dirty="0" smtClean="0"/>
              <a:t> </a:t>
            </a:r>
            <a:r>
              <a:rPr lang="ru-RU" sz="2000" b="1" dirty="0" err="1" smtClean="0"/>
              <a:t>зламані</a:t>
            </a:r>
            <a:r>
              <a:rPr lang="ru-RU" sz="2000" b="1" dirty="0" smtClean="0"/>
              <a:t>. Межа </a:t>
            </a:r>
            <a:r>
              <a:rPr lang="ru-RU" sz="2000" b="1" dirty="0" err="1" smtClean="0"/>
              <a:t>міцності</a:t>
            </a:r>
            <a:r>
              <a:rPr lang="ru-RU" sz="2000" b="1" dirty="0" smtClean="0"/>
              <a:t>, </a:t>
            </a:r>
            <a:r>
              <a:rPr lang="ru-RU" sz="2000" b="1" dirty="0" err="1" smtClean="0"/>
              <a:t>найбільша</a:t>
            </a:r>
            <a:r>
              <a:rPr lang="ru-RU" sz="2000" b="1" dirty="0" smtClean="0"/>
              <a:t> </a:t>
            </a:r>
            <a:r>
              <a:rPr lang="ru-RU" sz="2000" b="1" dirty="0" err="1" smtClean="0"/>
              <a:t>напруга</a:t>
            </a:r>
            <a:r>
              <a:rPr lang="ru-RU" sz="2000" b="1" dirty="0" smtClean="0"/>
              <a:t>, яку </a:t>
            </a:r>
            <a:r>
              <a:rPr lang="ru-RU" sz="2000" b="1" dirty="0" err="1" smtClean="0"/>
              <a:t>зразок</a:t>
            </a:r>
            <a:r>
              <a:rPr lang="ru-RU" sz="2000" b="1" dirty="0" smtClean="0"/>
              <a:t> </a:t>
            </a:r>
            <a:r>
              <a:rPr lang="ru-RU" sz="2000" b="1" dirty="0" err="1" smtClean="0"/>
              <a:t>витримує</a:t>
            </a:r>
            <a:r>
              <a:rPr lang="ru-RU" sz="2000" b="1" dirty="0" smtClean="0"/>
              <a:t> без </a:t>
            </a:r>
            <a:r>
              <a:rPr lang="ru-RU" sz="2000" b="1" dirty="0" err="1" smtClean="0"/>
              <a:t>руйнування</a:t>
            </a:r>
            <a:r>
              <a:rPr lang="ru-RU" sz="2000" b="1" dirty="0" smtClean="0"/>
              <a:t>, </a:t>
            </a:r>
            <a:r>
              <a:rPr lang="ru-RU" sz="2000" b="1" dirty="0" err="1" smtClean="0"/>
              <a:t>подолана</a:t>
            </a:r>
            <a:r>
              <a:rPr lang="ru-RU" sz="2000" b="1" dirty="0" smtClean="0"/>
              <a:t>. </a:t>
            </a:r>
            <a:endParaRPr lang="ru-RU" sz="2000" b="1" dirty="0"/>
          </a:p>
        </p:txBody>
      </p:sp>
    </p:spTree>
    <p:extLst>
      <p:ext uri="{BB962C8B-B14F-4D97-AF65-F5344CB8AC3E}">
        <p14:creationId xmlns:p14="http://schemas.microsoft.com/office/powerpoint/2010/main" val="35902053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674</Words>
  <Application>Microsoft Office PowerPoint</Application>
  <PresentationFormat>Экран (4:3)</PresentationFormat>
  <Paragraphs>46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Миша</dc:creator>
  <cp:lastModifiedBy>Миша</cp:lastModifiedBy>
  <cp:revision>24</cp:revision>
  <dcterms:created xsi:type="dcterms:W3CDTF">2020-04-13T15:55:01Z</dcterms:created>
  <dcterms:modified xsi:type="dcterms:W3CDTF">2020-04-14T14:29:54Z</dcterms:modified>
</cp:coreProperties>
</file>