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tali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41959117639073E-2"/>
          <c:y val="0.20205989635910895"/>
          <c:w val="0.8130791023309365"/>
          <c:h val="0.6131303587051618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Лист1!$A$4:$A$12</c:f>
              <c:strCache>
                <c:ptCount val="9"/>
                <c:pt idx="0">
                  <c:v>Київ</c:v>
                </c:pt>
                <c:pt idx="1">
                  <c:v>Харків</c:v>
                </c:pt>
                <c:pt idx="2">
                  <c:v>Одеса</c:v>
                </c:pt>
                <c:pt idx="3">
                  <c:v>Львів</c:v>
                </c:pt>
                <c:pt idx="4">
                  <c:v>Дніпро</c:v>
                </c:pt>
                <c:pt idx="5">
                  <c:v>Донецьк </c:v>
                </c:pt>
                <c:pt idx="6">
                  <c:v>Запоріжжя</c:v>
                </c:pt>
                <c:pt idx="7">
                  <c:v>Суми</c:v>
                </c:pt>
                <c:pt idx="8">
                  <c:v>Конотоп</c:v>
                </c:pt>
              </c:strCache>
            </c:strRef>
          </c:cat>
          <c:val>
            <c:numRef>
              <c:f>Лист1!$B$4:$B$12</c:f>
              <c:numCache>
                <c:formatCode>General</c:formatCode>
                <c:ptCount val="9"/>
                <c:pt idx="0">
                  <c:v>57</c:v>
                </c:pt>
                <c:pt idx="1">
                  <c:v>17</c:v>
                </c:pt>
                <c:pt idx="2">
                  <c:v>29</c:v>
                </c:pt>
                <c:pt idx="3">
                  <c:v>29</c:v>
                </c:pt>
                <c:pt idx="4">
                  <c:v>25</c:v>
                </c:pt>
                <c:pt idx="5">
                  <c:v>29</c:v>
                </c:pt>
                <c:pt idx="6">
                  <c:v>25</c:v>
                </c:pt>
                <c:pt idx="7">
                  <c:v>17</c:v>
                </c:pt>
                <c:pt idx="8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450880"/>
        <c:axId val="143452416"/>
        <c:axId val="0"/>
      </c:bar3DChart>
      <c:catAx>
        <c:axId val="143450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uk-UA"/>
          </a:p>
        </c:txPr>
        <c:crossAx val="143452416"/>
        <c:crosses val="autoZero"/>
        <c:auto val="1"/>
        <c:lblAlgn val="ctr"/>
        <c:lblOffset val="100"/>
        <c:noMultiLvlLbl val="0"/>
      </c:catAx>
      <c:valAx>
        <c:axId val="14345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uk-UA"/>
          </a:p>
        </c:txPr>
        <c:crossAx val="14345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Bookman Old Style" panose="02050604050505020204" pitchFamily="18" charset="0"/>
          <a:cs typeface="Times New Roman" panose="02020603050405020304" pitchFamily="18" charset="0"/>
        </a:defRPr>
      </a:pPr>
      <a:endParaRPr lang="uk-UA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0.10588</cdr:x>
      <cdr:y>0.18718</cdr:y>
    </cdr:from>
    <cdr:to>
      <cdr:x>0.19638</cdr:x>
      <cdr:y>0.25385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214" y="695324"/>
          <a:ext cx="47625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latin typeface="Bookman Old Style" panose="02050604050505020204" pitchFamily="18" charset="0"/>
              <a:cs typeface="Times New Roman" pitchFamily="18" charset="0"/>
            </a:rPr>
            <a:t>57</a:t>
          </a:r>
        </a:p>
      </cdr:txBody>
    </cdr:sp>
  </cdr:relSizeAnchor>
  <cdr:relSizeAnchor xmlns:cdr="http://schemas.openxmlformats.org/drawingml/2006/chartDrawing">
    <cdr:from>
      <cdr:x>0.18552</cdr:x>
      <cdr:y>0.52051</cdr:y>
    </cdr:from>
    <cdr:to>
      <cdr:x>0.25942</cdr:x>
      <cdr:y>0.57907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76313" y="1933575"/>
          <a:ext cx="388921" cy="217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latin typeface="Bookman Old Style" panose="02050604050505020204" pitchFamily="18" charset="0"/>
              <a:cs typeface="Times New Roman" pitchFamily="18" charset="0"/>
            </a:rPr>
            <a:t>17</a:t>
          </a:r>
        </a:p>
      </cdr:txBody>
    </cdr:sp>
  </cdr:relSizeAnchor>
  <cdr:relSizeAnchor xmlns:cdr="http://schemas.openxmlformats.org/drawingml/2006/chartDrawing">
    <cdr:from>
      <cdr:x>0.27602</cdr:x>
      <cdr:y>0.4125</cdr:y>
    </cdr:from>
    <cdr:to>
      <cdr:x>0.36471</cdr:x>
      <cdr:y>0.5005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85078" y="2376265"/>
          <a:ext cx="766367" cy="50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latin typeface="Bookman Old Style" panose="02050604050505020204" pitchFamily="18" charset="0"/>
              <a:cs typeface="Times New Roman" pitchFamily="18" charset="0"/>
            </a:rPr>
            <a:t>29</a:t>
          </a:r>
        </a:p>
      </cdr:txBody>
    </cdr:sp>
  </cdr:relSizeAnchor>
  <cdr:relSizeAnchor xmlns:cdr="http://schemas.openxmlformats.org/drawingml/2006/chartDrawing">
    <cdr:from>
      <cdr:x>0.35204</cdr:x>
      <cdr:y>0.4125</cdr:y>
    </cdr:from>
    <cdr:to>
      <cdr:x>0.40814</cdr:x>
      <cdr:y>0.48462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41964" y="2376264"/>
          <a:ext cx="484757" cy="415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latin typeface="Bookman Old Style" panose="02050604050505020204" pitchFamily="18" charset="0"/>
              <a:cs typeface="Times New Roman" pitchFamily="18" charset="0"/>
            </a:rPr>
            <a:t>29</a:t>
          </a:r>
        </a:p>
      </cdr:txBody>
    </cdr:sp>
  </cdr:relSizeAnchor>
  <cdr:relSizeAnchor xmlns:cdr="http://schemas.openxmlformats.org/drawingml/2006/chartDrawing">
    <cdr:from>
      <cdr:x>0.51855</cdr:x>
      <cdr:y>0.4125</cdr:y>
    </cdr:from>
    <cdr:to>
      <cdr:x>0.57285</cdr:x>
      <cdr:y>0.48718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80770" y="2376265"/>
          <a:ext cx="469204" cy="430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latin typeface="Bookman Old Style" panose="02050604050505020204" pitchFamily="18" charset="0"/>
              <a:cs typeface="Times New Roman" pitchFamily="18" charset="0"/>
            </a:rPr>
            <a:t>29</a:t>
          </a:r>
        </a:p>
      </cdr:txBody>
    </cdr:sp>
  </cdr:relSizeAnchor>
  <cdr:relSizeAnchor xmlns:cdr="http://schemas.openxmlformats.org/drawingml/2006/chartDrawing">
    <cdr:from>
      <cdr:x>0.43333</cdr:x>
      <cdr:y>0.45</cdr:y>
    </cdr:from>
    <cdr:to>
      <cdr:x>0.49321</cdr:x>
      <cdr:y>0.52821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744416" y="2592288"/>
          <a:ext cx="517392" cy="450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latin typeface="Bookman Old Style" panose="02050604050505020204" pitchFamily="18" charset="0"/>
              <a:cs typeface="Times New Roman" pitchFamily="18" charset="0"/>
            </a:rPr>
            <a:t>25</a:t>
          </a:r>
        </a:p>
      </cdr:txBody>
    </cdr:sp>
  </cdr:relSizeAnchor>
  <cdr:relSizeAnchor xmlns:cdr="http://schemas.openxmlformats.org/drawingml/2006/chartDrawing">
    <cdr:from>
      <cdr:x>0.68688</cdr:x>
      <cdr:y>0.5125</cdr:y>
    </cdr:from>
    <cdr:to>
      <cdr:x>0.73394</cdr:x>
      <cdr:y>0.59231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935303" y="2952329"/>
          <a:ext cx="406643" cy="459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latin typeface="Bookman Old Style" panose="02050604050505020204" pitchFamily="18" charset="0"/>
              <a:cs typeface="Times New Roman" pitchFamily="18" charset="0"/>
            </a:rPr>
            <a:t>17</a:t>
          </a:r>
        </a:p>
      </cdr:txBody>
    </cdr:sp>
  </cdr:relSizeAnchor>
  <cdr:relSizeAnchor xmlns:cdr="http://schemas.openxmlformats.org/drawingml/2006/chartDrawing">
    <cdr:from>
      <cdr:x>0.6</cdr:x>
      <cdr:y>0.44872</cdr:y>
    </cdr:from>
    <cdr:to>
      <cdr:x>0.65792</cdr:x>
      <cdr:y>0.52051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157539" y="1666875"/>
          <a:ext cx="3047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latin typeface="Bookman Old Style" panose="02050604050505020204" pitchFamily="18" charset="0"/>
              <a:cs typeface="Times New Roman" pitchFamily="18" charset="0"/>
            </a:rPr>
            <a:t>25</a:t>
          </a:r>
        </a:p>
      </cdr:txBody>
    </cdr:sp>
  </cdr:relSizeAnchor>
  <cdr:relSizeAnchor xmlns:cdr="http://schemas.openxmlformats.org/drawingml/2006/chartDrawing">
    <cdr:from>
      <cdr:x>0.775</cdr:x>
      <cdr:y>0.52051</cdr:y>
    </cdr:from>
    <cdr:to>
      <cdr:x>0.82805</cdr:x>
      <cdr:y>0.58718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696744" y="2998470"/>
          <a:ext cx="458403" cy="3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latin typeface="Bookman Old Style" panose="02050604050505020204" pitchFamily="18" charset="0"/>
              <a:cs typeface="Times New Roman" pitchFamily="18" charset="0"/>
            </a:rPr>
            <a:t>17</a:t>
          </a:r>
        </a:p>
      </cdr:txBody>
    </cdr:sp>
  </cdr:relSizeAnchor>
  <cdr:relSizeAnchor xmlns:cdr="http://schemas.openxmlformats.org/drawingml/2006/chartDrawing">
    <cdr:from>
      <cdr:x>0.15113</cdr:x>
      <cdr:y>0</cdr:y>
    </cdr:from>
    <cdr:to>
      <cdr:x>0.81176</cdr:x>
      <cdr:y>0.1125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305908" y="0"/>
          <a:ext cx="5708478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3200" b="1" dirty="0">
              <a:latin typeface="Bookman Old Style" panose="02050604050505020204" pitchFamily="18" charset="0"/>
              <a:cs typeface="Times New Roman" pitchFamily="18" charset="0"/>
            </a:rPr>
            <a:t>Індекс</a:t>
          </a:r>
          <a:r>
            <a:rPr lang="uk-UA" sz="3200" b="1" baseline="0" dirty="0">
              <a:latin typeface="Bookman Old Style" panose="02050604050505020204" pitchFamily="18" charset="0"/>
              <a:cs typeface="Times New Roman" pitchFamily="18" charset="0"/>
            </a:rPr>
            <a:t> якості повітря, </a:t>
          </a:r>
          <a:r>
            <a:rPr lang="en-US" sz="3200" b="1" i="0" dirty="0" smtClean="0">
              <a:effectLst/>
              <a:latin typeface="Bookman Old Style" panose="02050604050505020204" pitchFamily="18" charset="0"/>
              <a:cs typeface="Times New Roman" panose="02020603050405020304" pitchFamily="18" charset="0"/>
            </a:rPr>
            <a:t>PM2</a:t>
          </a:r>
          <a:r>
            <a:rPr lang="uk-UA" sz="3200" b="1" dirty="0">
              <a:latin typeface="Bookman Old Style" panose="02050604050505020204" pitchFamily="18" charset="0"/>
              <a:cs typeface="Times New Roman" panose="02020603050405020304" pitchFamily="18" charset="0"/>
            </a:rPr>
            <a:t>.</a:t>
          </a:r>
          <a:r>
            <a:rPr lang="en-US" sz="3200" b="1" i="0" dirty="0" smtClean="0">
              <a:effectLst/>
              <a:latin typeface="Bookman Old Style" panose="02050604050505020204" pitchFamily="18" charset="0"/>
              <a:cs typeface="Times New Roman" panose="02020603050405020304" pitchFamily="18" charset="0"/>
            </a:rPr>
            <a:t>5</a:t>
          </a:r>
          <a:endParaRPr lang="uk-UA" sz="3200" b="1" dirty="0">
            <a:latin typeface="Bookman Old Style" panose="02050604050505020204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206" y="-171400"/>
            <a:ext cx="7113146" cy="230425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latin typeface="Bookman Old Style" pitchFamily="18" charset="0"/>
                <a:cs typeface="Aharoni" pitchFamily="2" charset="-79"/>
              </a:rPr>
              <a:t>«Смог </a:t>
            </a:r>
            <a:r>
              <a:rPr lang="ru-RU" sz="3200" dirty="0" smtClean="0">
                <a:latin typeface="Bookman Old Style" pitchFamily="18" charset="0"/>
                <a:cs typeface="Aharoni" pitchFamily="2" charset="-79"/>
              </a:rPr>
              <a:t>як</a:t>
            </a:r>
            <a:r>
              <a:rPr lang="en-US" sz="3200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200" dirty="0" err="1" smtClean="0">
                <a:latin typeface="Bookman Old Style" pitchFamily="18" charset="0"/>
                <a:cs typeface="Aharoni" pitchFamily="2" charset="-79"/>
              </a:rPr>
              <a:t>екологічна</a:t>
            </a:r>
            <a:r>
              <a:rPr lang="ru-RU" sz="3200" dirty="0" smtClean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200" dirty="0">
                <a:latin typeface="Bookman Old Style" pitchFamily="18" charset="0"/>
                <a:cs typeface="Aharoni" pitchFamily="2" charset="-79"/>
              </a:rPr>
              <a:t>проблема</a:t>
            </a:r>
            <a:r>
              <a:rPr lang="ru-RU" sz="3200" dirty="0" smtClean="0">
                <a:latin typeface="Bookman Old Style" pitchFamily="18" charset="0"/>
                <a:cs typeface="Aharoni" pitchFamily="2" charset="-79"/>
              </a:rPr>
              <a:t>»</a:t>
            </a:r>
            <a:r>
              <a:rPr lang="en-US" sz="3200" dirty="0" smtClean="0">
                <a:latin typeface="Bookman Old Style" pitchFamily="18" charset="0"/>
                <a:cs typeface="Aharoni" pitchFamily="2" charset="-79"/>
              </a:rPr>
              <a:t/>
            </a:r>
            <a:br>
              <a:rPr lang="en-US" sz="3200" dirty="0" smtClean="0">
                <a:latin typeface="Bookman Old Style" pitchFamily="18" charset="0"/>
                <a:cs typeface="Aharoni" pitchFamily="2" charset="-79"/>
              </a:rPr>
            </a:br>
            <a:endParaRPr lang="ru-RU" sz="3200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1086" y="2132856"/>
            <a:ext cx="4772914" cy="2880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Bookman Old Style" panose="02050604050505020204" pitchFamily="18" charset="0"/>
              </a:rPr>
              <a:t>Роботу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виконала</a:t>
            </a:r>
            <a:r>
              <a:rPr lang="ru-RU" sz="2000" dirty="0" smtClean="0">
                <a:latin typeface="Bookman Old Style" panose="02050604050505020204" pitchFamily="18" charset="0"/>
              </a:rPr>
              <a:t>:</a:t>
            </a:r>
            <a:endParaRPr lang="en-US" sz="2000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Bookman Old Style" panose="02050604050505020204" pitchFamily="18" charset="0"/>
              </a:rPr>
              <a:t>Винник </a:t>
            </a:r>
            <a:r>
              <a:rPr lang="ru-RU" sz="2000" dirty="0" err="1" smtClean="0">
                <a:latin typeface="Bookman Old Style" panose="02050604050505020204" pitchFamily="18" charset="0"/>
              </a:rPr>
              <a:t>Іванна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Констянтинівна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учениця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8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класу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endParaRPr lang="uk-UA" sz="2000" dirty="0" smtClean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err="1" smtClean="0">
                <a:latin typeface="Bookman Old Style" panose="02050604050505020204" pitchFamily="18" charset="0"/>
              </a:rPr>
              <a:t>Конотопської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загальноосвітньої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школи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І-ІІІ </a:t>
            </a:r>
            <a:r>
              <a:rPr lang="ru-RU" sz="2000" dirty="0" err="1">
                <a:latin typeface="Bookman Old Style" panose="02050604050505020204" pitchFamily="18" charset="0"/>
              </a:rPr>
              <a:t>ступенів</a:t>
            </a:r>
            <a:r>
              <a:rPr lang="ru-RU" sz="2000" dirty="0">
                <a:latin typeface="Bookman Old Style" panose="02050604050505020204" pitchFamily="18" charset="0"/>
              </a:rPr>
              <a:t> № </a:t>
            </a:r>
            <a:r>
              <a:rPr lang="ru-RU" sz="2000" dirty="0" smtClean="0">
                <a:latin typeface="Bookman Old Style" panose="02050604050505020204" pitchFamily="18" charset="0"/>
              </a:rPr>
              <a:t>10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sz="2000" dirty="0" err="1" smtClean="0">
                <a:latin typeface="Bookman Old Style" panose="02050604050505020204" pitchFamily="18" charset="0"/>
              </a:rPr>
              <a:t>Науковий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керівник</a:t>
            </a:r>
            <a:r>
              <a:rPr lang="ru-RU" sz="2000" dirty="0" smtClean="0">
                <a:latin typeface="Bookman Old Style" panose="02050604050505020204" pitchFamily="18" charset="0"/>
              </a:rPr>
              <a:t>: </a:t>
            </a:r>
          </a:p>
          <a:p>
            <a:r>
              <a:rPr lang="ru-RU" sz="2000" dirty="0" err="1" smtClean="0">
                <a:latin typeface="Bookman Old Style" panose="02050604050505020204" pitchFamily="18" charset="0"/>
              </a:rPr>
              <a:t>вчитель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біології</a:t>
            </a:r>
            <a:r>
              <a:rPr lang="ru-RU" sz="2000" dirty="0" smtClean="0"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Ручкіна</a:t>
            </a:r>
            <a:r>
              <a:rPr lang="ru-RU" sz="2000" dirty="0" smtClean="0">
                <a:latin typeface="Bookman Old Style" panose="02050604050505020204" pitchFamily="18" charset="0"/>
              </a:rPr>
              <a:t> Оксана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Юріївна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0" y="1893157"/>
            <a:ext cx="350043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ookman Old Style" panose="02050604050505020204" pitchFamily="18" charset="0"/>
              </a:rPr>
              <a:t>Основне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Мета </a:t>
            </a:r>
            <a:r>
              <a:rPr lang="ru-RU" b="1" dirty="0" err="1">
                <a:latin typeface="Bookman Old Style" panose="02050604050505020204" pitchFamily="18" charset="0"/>
              </a:rPr>
              <a:t>роботи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–  </a:t>
            </a:r>
            <a:r>
              <a:rPr lang="ru-RU" dirty="0" err="1">
                <a:latin typeface="Bookman Old Style" panose="02050604050505020204" pitchFamily="18" charset="0"/>
              </a:rPr>
              <a:t>теоретичне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дослідження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явища</a:t>
            </a:r>
            <a:r>
              <a:rPr lang="ru-RU" dirty="0">
                <a:latin typeface="Bookman Old Style" panose="02050604050505020204" pitchFamily="18" charset="0"/>
              </a:rPr>
              <a:t> смогу, </a:t>
            </a:r>
            <a:r>
              <a:rPr lang="ru-RU" dirty="0" err="1" smtClean="0">
                <a:latin typeface="Bookman Old Style" panose="02050604050505020204" pitchFamily="18" charset="0"/>
              </a:rPr>
              <a:t>наслідків</a:t>
            </a:r>
            <a:r>
              <a:rPr lang="ru-RU" dirty="0" smtClean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методів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запобігання</a:t>
            </a:r>
            <a:r>
              <a:rPr lang="ru-RU" dirty="0" smtClean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його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утворення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atin typeface="Bookman Old Style" panose="02050604050505020204" pitchFamily="18" charset="0"/>
              </a:rPr>
              <a:t>Завдання</a:t>
            </a:r>
            <a:r>
              <a:rPr lang="ru-RU" b="1" dirty="0">
                <a:latin typeface="Bookman Old Style" panose="020506040505050202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опрацювати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загальну</a:t>
            </a:r>
            <a:r>
              <a:rPr lang="ru-RU" dirty="0">
                <a:latin typeface="Bookman Old Style" panose="02050604050505020204" pitchFamily="18" charset="0"/>
              </a:rPr>
              <a:t> характеристику смогу та </a:t>
            </a:r>
            <a:r>
              <a:rPr lang="ru-RU" dirty="0" err="1">
                <a:latin typeface="Bookman Old Style" panose="02050604050505020204" pitchFamily="18" charset="0"/>
              </a:rPr>
              <a:t>його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типи</a:t>
            </a:r>
            <a:r>
              <a:rPr lang="ru-RU" dirty="0"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розглянути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причини </a:t>
            </a:r>
            <a:r>
              <a:rPr lang="ru-RU" dirty="0" err="1">
                <a:latin typeface="Bookman Old Style" panose="02050604050505020204" pitchFamily="18" charset="0"/>
              </a:rPr>
              <a:t>виникнення</a:t>
            </a:r>
            <a:r>
              <a:rPr lang="ru-RU" dirty="0">
                <a:latin typeface="Bookman Old Style" panose="02050604050505020204" pitchFamily="18" charset="0"/>
              </a:rPr>
              <a:t> смогу;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описати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негативний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вплив</a:t>
            </a:r>
            <a:r>
              <a:rPr lang="ru-RU" dirty="0">
                <a:latin typeface="Bookman Old Style" panose="02050604050505020204" pitchFamily="18" charset="0"/>
              </a:rPr>
              <a:t> смогу на </a:t>
            </a:r>
            <a:r>
              <a:rPr lang="ru-RU" dirty="0" err="1">
                <a:latin typeface="Bookman Old Style" panose="02050604050505020204" pitchFamily="18" charset="0"/>
              </a:rPr>
              <a:t>здоров'я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людини</a:t>
            </a:r>
            <a:r>
              <a:rPr lang="ru-RU" dirty="0"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дослідити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методи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боротьби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зі</a:t>
            </a:r>
            <a:r>
              <a:rPr lang="ru-RU" dirty="0">
                <a:latin typeface="Bookman Old Style" panose="02050604050505020204" pitchFamily="18" charset="0"/>
              </a:rPr>
              <a:t> смогом;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провести </a:t>
            </a:r>
            <a:r>
              <a:rPr lang="ru-RU" dirty="0">
                <a:latin typeface="Bookman Old Style" panose="02050604050505020204" pitchFamily="18" charset="0"/>
              </a:rPr>
              <a:t>онлайн </a:t>
            </a:r>
            <a:r>
              <a:rPr lang="ru-RU" dirty="0" err="1">
                <a:latin typeface="Bookman Old Style" panose="02050604050505020204" pitchFamily="18" charset="0"/>
              </a:rPr>
              <a:t>дослідження</a:t>
            </a:r>
            <a:r>
              <a:rPr lang="ru-RU" dirty="0">
                <a:latin typeface="Bookman Old Style" panose="02050604050505020204" pitchFamily="18" charset="0"/>
              </a:rPr>
              <a:t>, за </a:t>
            </a:r>
            <a:r>
              <a:rPr lang="ru-RU" dirty="0" err="1">
                <a:latin typeface="Bookman Old Style" panose="02050604050505020204" pitchFamily="18" charset="0"/>
              </a:rPr>
              <a:t>допомогою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програми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AirVisual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забруднення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атмосфери</a:t>
            </a:r>
            <a:r>
              <a:rPr lang="ru-RU" dirty="0">
                <a:latin typeface="Bookman Old Style" panose="02050604050505020204" pitchFamily="18" charset="0"/>
              </a:rPr>
              <a:t> в м. Конотоп та </a:t>
            </a:r>
            <a:r>
              <a:rPr lang="ru-RU" dirty="0" err="1">
                <a:latin typeface="Bookman Old Style" panose="02050604050505020204" pitchFamily="18" charset="0"/>
              </a:rPr>
              <a:t>порівнянні</a:t>
            </a:r>
            <a:r>
              <a:rPr lang="ru-RU" dirty="0">
                <a:latin typeface="Bookman Old Style" panose="02050604050505020204" pitchFamily="18" charset="0"/>
              </a:rPr>
              <a:t> з </a:t>
            </a:r>
            <a:r>
              <a:rPr lang="ru-RU" dirty="0" err="1" smtClean="0">
                <a:latin typeface="Bookman Old Style" panose="02050604050505020204" pitchFamily="18" charset="0"/>
              </a:rPr>
              <a:t>густонаселеними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містами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України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err="1">
                <a:latin typeface="Bookman Old Style" panose="02050604050505020204" pitchFamily="18" charset="0"/>
              </a:rPr>
              <a:t>Об’єкт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дослідження</a:t>
            </a:r>
            <a:r>
              <a:rPr lang="ru-RU" b="1" dirty="0">
                <a:latin typeface="Bookman Old Style" panose="02050604050505020204" pitchFamily="18" charset="0"/>
              </a:rPr>
              <a:t>: </a:t>
            </a:r>
            <a:r>
              <a:rPr lang="ru-RU" dirty="0">
                <a:latin typeface="Bookman Old Style" panose="02050604050505020204" pitchFamily="18" charset="0"/>
              </a:rPr>
              <a:t>смог як один з </a:t>
            </a:r>
            <a:r>
              <a:rPr lang="ru-RU" dirty="0" err="1">
                <a:latin typeface="Bookman Old Style" panose="02050604050505020204" pitchFamily="18" charset="0"/>
              </a:rPr>
              <a:t>головних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чинників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забруднення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повітря</a:t>
            </a:r>
            <a:r>
              <a:rPr lang="ru-RU" dirty="0">
                <a:latin typeface="Bookman Old Style" panose="02050604050505020204" pitchFamily="18" charset="0"/>
              </a:rPr>
              <a:t> у великих </a:t>
            </a:r>
            <a:r>
              <a:rPr lang="ru-RU" dirty="0" err="1">
                <a:latin typeface="Bookman Old Style" panose="02050604050505020204" pitchFamily="18" charset="0"/>
              </a:rPr>
              <a:t>містах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України</a:t>
            </a:r>
            <a:r>
              <a:rPr lang="ru-RU" dirty="0">
                <a:latin typeface="Bookman Old Style" panose="02050604050505020204" pitchFamily="18" charset="0"/>
              </a:rPr>
              <a:t> та у м. Конотоп.</a:t>
            </a:r>
          </a:p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Предмет </a:t>
            </a:r>
            <a:r>
              <a:rPr lang="ru-RU" b="1" dirty="0" err="1">
                <a:latin typeface="Bookman Old Style" panose="02050604050505020204" pitchFamily="18" charset="0"/>
              </a:rPr>
              <a:t>дослідження</a:t>
            </a:r>
            <a:r>
              <a:rPr lang="ru-RU" b="1" dirty="0">
                <a:latin typeface="Bookman Old Style" panose="02050604050505020204" pitchFamily="18" charset="0"/>
              </a:rPr>
              <a:t>: </a:t>
            </a:r>
            <a:r>
              <a:rPr lang="ru-RU" dirty="0">
                <a:latin typeface="Bookman Old Style" panose="02050604050505020204" pitchFamily="18" charset="0"/>
              </a:rPr>
              <a:t>негативна </a:t>
            </a:r>
            <a:r>
              <a:rPr lang="ru-RU" dirty="0" err="1">
                <a:latin typeface="Bookman Old Style" panose="02050604050505020204" pitchFamily="18" charset="0"/>
              </a:rPr>
              <a:t>дія</a:t>
            </a:r>
            <a:r>
              <a:rPr lang="ru-RU" dirty="0">
                <a:latin typeface="Bookman Old Style" panose="02050604050505020204" pitchFamily="18" charset="0"/>
              </a:rPr>
              <a:t> смогу на </a:t>
            </a:r>
            <a:r>
              <a:rPr lang="ru-RU" dirty="0" err="1">
                <a:latin typeface="Bookman Old Style" panose="02050604050505020204" pitchFamily="18" charset="0"/>
              </a:rPr>
              <a:t>навколишнє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середовище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здоров'я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людини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7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Дослідження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153400" cy="42797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Методи</a:t>
            </a:r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дослідження</a:t>
            </a:r>
            <a:r>
              <a:rPr lang="ru-RU" sz="2000" b="1" dirty="0">
                <a:latin typeface="Bookman Old Style" panose="02050604050505020204" pitchFamily="18" charset="0"/>
              </a:rPr>
              <a:t>: </a:t>
            </a:r>
            <a:r>
              <a:rPr lang="ru-RU" sz="2000" dirty="0">
                <a:latin typeface="Bookman Old Style" panose="02050604050505020204" pitchFamily="18" charset="0"/>
              </a:rPr>
              <a:t>для </a:t>
            </a:r>
            <a:r>
              <a:rPr lang="ru-RU" sz="2000" dirty="0" err="1">
                <a:latin typeface="Bookman Old Style" panose="02050604050505020204" pitchFamily="18" charset="0"/>
              </a:rPr>
              <a:t>виконання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поставлених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завдань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використовували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такі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методи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дослідження</a:t>
            </a:r>
            <a:r>
              <a:rPr lang="ru-RU" sz="2000" dirty="0">
                <a:latin typeface="Bookman Old Style" panose="02050604050505020204" pitchFamily="18" charset="0"/>
              </a:rPr>
              <a:t>: </a:t>
            </a:r>
            <a:r>
              <a:rPr lang="ru-RU" sz="2000" dirty="0" err="1">
                <a:latin typeface="Bookman Old Style" panose="02050604050505020204" pitchFamily="18" charset="0"/>
              </a:rPr>
              <a:t>спостереження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описові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картографічні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розрахунково-порівняльні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 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Наукова</a:t>
            </a:r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latin typeface="Bookman Old Style" panose="02050604050505020204" pitchFamily="18" charset="0"/>
              </a:rPr>
              <a:t>новизна </a:t>
            </a:r>
            <a:r>
              <a:rPr lang="ru-RU" sz="2000" b="1" dirty="0" err="1">
                <a:latin typeface="Bookman Old Style" panose="02050604050505020204" pitchFamily="18" charset="0"/>
              </a:rPr>
              <a:t>одержаних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результатів</a:t>
            </a:r>
            <a:r>
              <a:rPr lang="ru-RU" sz="2000" b="1" dirty="0">
                <a:latin typeface="Bookman Old Style" panose="02050604050505020204" pitchFamily="18" charset="0"/>
              </a:rPr>
              <a:t>: </a:t>
            </a:r>
            <a:r>
              <a:rPr lang="ru-RU" sz="2000" dirty="0" err="1">
                <a:latin typeface="Bookman Old Style" panose="02050604050505020204" pitchFamily="18" charset="0"/>
              </a:rPr>
              <a:t>вперше</a:t>
            </a:r>
            <a:r>
              <a:rPr lang="ru-RU" sz="2000" dirty="0">
                <a:latin typeface="Bookman Old Style" panose="02050604050505020204" pitchFamily="18" charset="0"/>
              </a:rPr>
              <a:t> теоретично </a:t>
            </a:r>
            <a:r>
              <a:rPr lang="ru-RU" sz="2000" dirty="0" err="1">
                <a:latin typeface="Bookman Old Style" panose="02050604050505020204" pitchFamily="18" charset="0"/>
              </a:rPr>
              <a:t>досліджено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рівень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забруднення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повітря</a:t>
            </a:r>
            <a:r>
              <a:rPr lang="ru-RU" sz="2000" dirty="0">
                <a:latin typeface="Bookman Old Style" panose="02050604050505020204" pitchFamily="18" charset="0"/>
              </a:rPr>
              <a:t> в м. Конотоп та проведено </a:t>
            </a:r>
            <a:r>
              <a:rPr lang="ru-RU" sz="2000" dirty="0" err="1">
                <a:latin typeface="Bookman Old Style" panose="02050604050505020204" pitchFamily="18" charset="0"/>
              </a:rPr>
              <a:t>порівняння</a:t>
            </a:r>
            <a:r>
              <a:rPr lang="ru-RU" sz="2000" dirty="0">
                <a:latin typeface="Bookman Old Style" panose="02050604050505020204" pitchFamily="18" charset="0"/>
              </a:rPr>
              <a:t> з  </a:t>
            </a:r>
            <a:r>
              <a:rPr lang="ru-RU" sz="2000" dirty="0" err="1" smtClean="0">
                <a:latin typeface="Bookman Old Style" panose="02050604050505020204" pitchFamily="18" charset="0"/>
              </a:rPr>
              <a:t>найбільшими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містами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України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Users\Uzer\Desktop\IMG_20200412_161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788357" cy="26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ookman Old Style" panose="02050604050505020204" pitchFamily="18" charset="0"/>
              </a:rPr>
              <a:t>Смог – екологічна проблема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Bookman Old Style" panose="02050604050505020204" pitchFamily="18" charset="0"/>
              </a:rPr>
              <a:t>Смог «</a:t>
            </a:r>
            <a:r>
              <a:rPr lang="ru-RU" sz="2000" b="1" dirty="0" err="1">
                <a:latin typeface="Bookman Old Style" panose="02050604050505020204" pitchFamily="18" charset="0"/>
              </a:rPr>
              <a:t>димовий</a:t>
            </a:r>
            <a:r>
              <a:rPr lang="ru-RU" sz="2000" b="1" dirty="0">
                <a:latin typeface="Bookman Old Style" panose="02050604050505020204" pitchFamily="18" charset="0"/>
              </a:rPr>
              <a:t> туман»</a:t>
            </a:r>
            <a:r>
              <a:rPr lang="ru-RU" sz="2000" dirty="0">
                <a:latin typeface="Bookman Old Style" panose="02050604050505020204" pitchFamily="18" charset="0"/>
              </a:rPr>
              <a:t> – </a:t>
            </a:r>
            <a:r>
              <a:rPr lang="ru-RU" sz="2000" dirty="0" err="1">
                <a:latin typeface="Bookman Old Style" panose="02050604050505020204" pitchFamily="18" charset="0"/>
              </a:rPr>
              <a:t>серйозна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екологічна</a:t>
            </a:r>
            <a:r>
              <a:rPr lang="ru-RU" sz="2000" dirty="0">
                <a:latin typeface="Bookman Old Style" panose="02050604050505020204" pitchFamily="18" charset="0"/>
              </a:rPr>
              <a:t> проблема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суспільства</a:t>
            </a:r>
            <a:r>
              <a:rPr lang="ru-RU" sz="2000" dirty="0">
                <a:latin typeface="Bookman Old Style" panose="02050604050505020204" pitchFamily="18" charset="0"/>
              </a:rPr>
              <a:t>. Смог є </a:t>
            </a:r>
            <a:r>
              <a:rPr lang="ru-RU" sz="2000" dirty="0" err="1">
                <a:latin typeface="Bookman Old Style" panose="02050604050505020204" pitchFamily="18" charset="0"/>
              </a:rPr>
              <a:t>сумішшю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диму</a:t>
            </a:r>
            <a:r>
              <a:rPr lang="ru-RU" sz="2000" dirty="0">
                <a:latin typeface="Bookman Old Style" panose="02050604050505020204" pitchFamily="18" charset="0"/>
              </a:rPr>
              <a:t>, туману і </a:t>
            </a:r>
            <a:r>
              <a:rPr lang="ru-RU" sz="2000" dirty="0" err="1">
                <a:latin typeface="Bookman Old Style" panose="02050604050505020204" pitchFamily="18" charset="0"/>
              </a:rPr>
              <a:t>деяких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забруднюючих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речовин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Bookman Old Style" panose="02050604050505020204" pitchFamily="18" charset="0"/>
              </a:rPr>
              <a:t>Відомі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чотири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різновиди</a:t>
            </a:r>
            <a:r>
              <a:rPr lang="ru-RU" sz="2000" dirty="0">
                <a:latin typeface="Bookman Old Style" panose="02050604050505020204" pitchFamily="18" charset="0"/>
              </a:rPr>
              <a:t> смогу: </a:t>
            </a:r>
          </a:p>
          <a:p>
            <a:pPr marL="0" indent="0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•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сірчаний</a:t>
            </a:r>
            <a:r>
              <a:rPr lang="ru-RU" sz="2000" dirty="0">
                <a:latin typeface="Bookman Old Style" panose="020506040505050202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• </a:t>
            </a:r>
            <a:r>
              <a:rPr lang="ru-RU" sz="2000" dirty="0" err="1" smtClean="0">
                <a:latin typeface="Bookman Old Style" panose="02050604050505020204" pitchFamily="18" charset="0"/>
              </a:rPr>
              <a:t>фотохімічний</a:t>
            </a:r>
            <a:r>
              <a:rPr lang="ru-RU" sz="2000" dirty="0">
                <a:latin typeface="Bookman Old Style" panose="020506040505050202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•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вулканічний</a:t>
            </a:r>
            <a:r>
              <a:rPr lang="ru-RU" sz="2000" dirty="0"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•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крижаний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Uzer\Desktop\изображение_viber_2020-04-08_17-02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89277"/>
            <a:ext cx="5351348" cy="31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latin typeface="Bookman Old Style" panose="02050604050505020204" pitchFamily="18" charset="0"/>
              </a:rPr>
              <a:t>Негативні вплив смогу на </a:t>
            </a:r>
            <a:r>
              <a:rPr lang="uk-UA" sz="3200" dirty="0" err="1" smtClean="0">
                <a:latin typeface="Bookman Old Style" panose="02050604050505020204" pitchFamily="18" charset="0"/>
              </a:rPr>
              <a:t>здоров</a:t>
            </a:r>
            <a:r>
              <a:rPr lang="en-US" sz="3200" dirty="0" smtClean="0">
                <a:latin typeface="Bookman Old Style" panose="02050604050505020204" pitchFamily="18" charset="0"/>
              </a:rPr>
              <a:t>’</a:t>
            </a:r>
            <a:r>
              <a:rPr lang="ru-RU" sz="3200" dirty="0" smtClean="0">
                <a:latin typeface="Bookman Old Style" panose="02050604050505020204" pitchFamily="18" charset="0"/>
              </a:rPr>
              <a:t>я </a:t>
            </a:r>
            <a:r>
              <a:rPr lang="uk-UA" sz="3200" dirty="0" smtClean="0">
                <a:latin typeface="Bookman Old Style" panose="02050604050505020204" pitchFamily="18" charset="0"/>
              </a:rPr>
              <a:t>людини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Смог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може</a:t>
            </a:r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викликати</a:t>
            </a:r>
            <a:r>
              <a:rPr lang="en-US" sz="2000" dirty="0" smtClean="0">
                <a:latin typeface="Bookman Old Style" panose="02050604050505020204" pitchFamily="18" charset="0"/>
              </a:rPr>
              <a:t>:</a:t>
            </a:r>
            <a:r>
              <a:rPr lang="uk-UA" sz="2000" dirty="0" smtClean="0">
                <a:latin typeface="Bookman Old Style" panose="02050604050505020204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>
                <a:latin typeface="Bookman Old Style" pitchFamily="18" charset="0"/>
              </a:rPr>
              <a:t>б</a:t>
            </a:r>
            <a:r>
              <a:rPr lang="ru-RU" sz="2000" dirty="0" err="1" smtClean="0">
                <a:latin typeface="Bookman Old Style" pitchFamily="18" charset="0"/>
              </a:rPr>
              <a:t>езсоння</a:t>
            </a:r>
            <a:r>
              <a:rPr lang="ru-RU" sz="2000" dirty="0" smtClean="0">
                <a:latin typeface="Bookman Old Style" pitchFamily="18" charset="0"/>
              </a:rPr>
              <a:t>;</a:t>
            </a:r>
            <a:endParaRPr lang="ru-RU" sz="20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err="1">
                <a:latin typeface="Bookman Old Style" pitchFamily="18" charset="0"/>
              </a:rPr>
              <a:t>г</a:t>
            </a:r>
            <a:r>
              <a:rPr lang="ru-RU" sz="2000" dirty="0" err="1" smtClean="0">
                <a:latin typeface="Bookman Old Style" pitchFamily="18" charset="0"/>
              </a:rPr>
              <a:t>оловна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біль</a:t>
            </a:r>
            <a:r>
              <a:rPr lang="ru-RU" sz="2000" dirty="0" smtClean="0">
                <a:latin typeface="Bookman Old Style" pitchFamily="18" charset="0"/>
              </a:rPr>
              <a:t>;</a:t>
            </a:r>
            <a:endParaRPr lang="ru-RU" sz="20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Bookman Old Style" pitchFamily="18" charset="0"/>
              </a:rPr>
              <a:t>к</a:t>
            </a:r>
            <a:r>
              <a:rPr lang="ru-RU" sz="2000" dirty="0" smtClean="0">
                <a:latin typeface="Bookman Old Style" pitchFamily="18" charset="0"/>
              </a:rPr>
              <a:t>ашель;</a:t>
            </a:r>
            <a:endParaRPr lang="ru-RU" sz="20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Bookman Old Style" pitchFamily="18" charset="0"/>
              </a:rPr>
              <a:t>а</a:t>
            </a:r>
            <a:r>
              <a:rPr lang="uk-UA" sz="2000" dirty="0" smtClean="0">
                <a:latin typeface="Bookman Old Style" pitchFamily="18" charset="0"/>
              </a:rPr>
              <a:t>лергічні реакції;</a:t>
            </a:r>
            <a:endParaRPr lang="uk-UA" sz="20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Bookman Old Style" pitchFamily="18" charset="0"/>
              </a:rPr>
              <a:t>п</a:t>
            </a:r>
            <a:r>
              <a:rPr lang="ru-RU" sz="2000" dirty="0" smtClean="0">
                <a:latin typeface="Bookman Old Style" pitchFamily="18" charset="0"/>
              </a:rPr>
              <a:t>риступ </a:t>
            </a:r>
            <a:r>
              <a:rPr lang="ru-RU" sz="2000" dirty="0" err="1">
                <a:latin typeface="Bookman Old Style" pitchFamily="18" charset="0"/>
              </a:rPr>
              <a:t>бронхіальної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астми</a:t>
            </a:r>
            <a:r>
              <a:rPr lang="ru-RU" sz="2000" dirty="0" smtClean="0">
                <a:latin typeface="Bookman Old Style" pitchFamily="18" charset="0"/>
              </a:rPr>
              <a:t>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3074" name="Picture 2" descr="C:\Users\Uzer\Desktop\изображение_viber_2020-04-08_17-00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35" y="1991472"/>
            <a:ext cx="329436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zer\Desktop\IMG_20200412_161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26376"/>
            <a:ext cx="2796863" cy="27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ookman Old Style" panose="02050604050505020204" pitchFamily="18" charset="0"/>
              </a:rPr>
              <a:t>Методи боротьби зі </a:t>
            </a:r>
            <a:r>
              <a:rPr lang="uk-UA" sz="3200" dirty="0" smtClean="0">
                <a:latin typeface="Bookman Old Style" panose="02050604050505020204" pitchFamily="18" charset="0"/>
              </a:rPr>
              <a:t>смогом: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>
                <a:latin typeface="Bookman Old Style" panose="02050604050505020204" pitchFamily="18" charset="0"/>
              </a:rPr>
              <a:t>використання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фільтраційних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та </a:t>
            </a:r>
            <a:r>
              <a:rPr lang="ru-RU" sz="2000" dirty="0" err="1">
                <a:latin typeface="Bookman Old Style" panose="02050604050505020204" pitchFamily="18" charset="0"/>
              </a:rPr>
              <a:t>каталітичних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технологій</a:t>
            </a:r>
            <a:r>
              <a:rPr lang="ru-RU" sz="2000" dirty="0" smtClean="0">
                <a:latin typeface="Bookman Old Style" panose="02050604050505020204" pitchFamily="18" charset="0"/>
              </a:rPr>
              <a:t>;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>
                <a:latin typeface="Bookman Old Style" panose="02050604050505020204" pitchFamily="18" charset="0"/>
              </a:rPr>
              <a:t>зниження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викидів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попередників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озону;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>
                <a:latin typeface="Bookman Old Style" panose="02050604050505020204" pitchFamily="18" charset="0"/>
              </a:rPr>
              <a:t>зменшення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споживання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вугілля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та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розширення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застосування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відновлюваних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джерел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енергії</a:t>
            </a:r>
            <a:r>
              <a:rPr lang="ru-RU" sz="2000" dirty="0" smtClean="0">
                <a:latin typeface="Bookman Old Style" panose="02050604050505020204" pitchFamily="18" charset="0"/>
              </a:rPr>
              <a:t>;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>
                <a:latin typeface="Bookman Old Style" panose="02050604050505020204" pitchFamily="18" charset="0"/>
              </a:rPr>
              <a:t>обмеження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руху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транспорту;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>
                <a:latin typeface="Bookman Old Style" panose="02050604050505020204" pitchFamily="18" charset="0"/>
              </a:rPr>
              <a:t>інформаційно-роз'яснювальна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робота з </a:t>
            </a:r>
            <a:r>
              <a:rPr lang="ru-RU" sz="2000" dirty="0" err="1" smtClean="0">
                <a:latin typeface="Bookman Old Style" panose="02050604050505020204" pitchFamily="18" charset="0"/>
              </a:rPr>
              <a:t>населенням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910049"/>
              </p:ext>
            </p:extLst>
          </p:nvPr>
        </p:nvGraphicFramePr>
        <p:xfrm>
          <a:off x="323528" y="764704"/>
          <a:ext cx="8640960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4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err="1">
                <a:latin typeface="Bookman Old Style" panose="02050604050505020204" pitchFamily="18" charset="0"/>
              </a:rPr>
              <a:t>з</a:t>
            </a:r>
            <a:r>
              <a:rPr lang="ru-RU" sz="2000" dirty="0" err="1" smtClean="0">
                <a:latin typeface="Bookman Old Style" panose="02050604050505020204" pitchFamily="18" charset="0"/>
              </a:rPr>
              <a:t>роблено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огляд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наукової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літератури</a:t>
            </a:r>
            <a:r>
              <a:rPr lang="ru-RU" sz="2000" dirty="0" smtClean="0">
                <a:latin typeface="Bookman Old Style" panose="02050604050505020204" pitchFamily="18" charset="0"/>
              </a:rPr>
              <a:t> з </a:t>
            </a:r>
            <a:r>
              <a:rPr lang="ru-RU" sz="2000" dirty="0" err="1" smtClean="0">
                <a:latin typeface="Bookman Old Style" panose="02050604050505020204" pitchFamily="18" charset="0"/>
              </a:rPr>
              <a:t>загальної</a:t>
            </a:r>
            <a:r>
              <a:rPr lang="ru-RU" sz="2000" dirty="0" smtClean="0">
                <a:latin typeface="Bookman Old Style" panose="02050604050505020204" pitchFamily="18" charset="0"/>
              </a:rPr>
              <a:t> характеристики смогу та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його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типів</a:t>
            </a:r>
            <a:r>
              <a:rPr lang="ru-RU" sz="2000" dirty="0" smtClean="0">
                <a:latin typeface="Bookman Old Style" panose="02050604050505020204" pitchFamily="18" charset="0"/>
              </a:rPr>
              <a:t>;</a:t>
            </a:r>
          </a:p>
          <a:p>
            <a:r>
              <a:rPr lang="ru-RU" sz="2000" dirty="0" err="1">
                <a:latin typeface="Bookman Old Style" panose="02050604050505020204" pitchFamily="18" charset="0"/>
              </a:rPr>
              <a:t>р</a:t>
            </a:r>
            <a:r>
              <a:rPr lang="ru-RU" sz="2000" dirty="0" err="1" smtClean="0">
                <a:latin typeface="Bookman Old Style" panose="02050604050505020204" pitchFamily="18" charset="0"/>
              </a:rPr>
              <a:t>озглянуто</a:t>
            </a:r>
            <a:r>
              <a:rPr lang="ru-RU" sz="2000" dirty="0" smtClean="0">
                <a:latin typeface="Bookman Old Style" panose="02050604050505020204" pitchFamily="18" charset="0"/>
              </a:rPr>
              <a:t> причини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виникнення</a:t>
            </a:r>
            <a:r>
              <a:rPr lang="ru-RU" sz="2000" dirty="0" smtClean="0">
                <a:latin typeface="Bookman Old Style" panose="02050604050505020204" pitchFamily="18" charset="0"/>
              </a:rPr>
              <a:t> смогу;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п</a:t>
            </a:r>
            <a:r>
              <a:rPr lang="ru-RU" sz="2000" dirty="0" smtClean="0">
                <a:latin typeface="Bookman Old Style" panose="02050604050505020204" pitchFamily="18" charset="0"/>
              </a:rPr>
              <a:t>роведено </a:t>
            </a:r>
            <a:r>
              <a:rPr lang="ru-RU" sz="2000" dirty="0" err="1" smtClean="0">
                <a:latin typeface="Bookman Old Style" panose="02050604050505020204" pitchFamily="18" charset="0"/>
              </a:rPr>
              <a:t>опис</a:t>
            </a:r>
            <a:r>
              <a:rPr lang="ru-RU" sz="2000" dirty="0" smtClean="0">
                <a:latin typeface="Bookman Old Style" panose="02050604050505020204" pitchFamily="18" charset="0"/>
              </a:rPr>
              <a:t> негативного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впливу</a:t>
            </a:r>
            <a:r>
              <a:rPr lang="ru-RU" sz="2000" dirty="0" smtClean="0">
                <a:latin typeface="Bookman Old Style" panose="02050604050505020204" pitchFamily="18" charset="0"/>
              </a:rPr>
              <a:t> смогу на </a:t>
            </a:r>
            <a:r>
              <a:rPr lang="ru-RU" sz="2000" dirty="0" err="1">
                <a:latin typeface="Bookman Old Style" panose="02050604050505020204" pitchFamily="18" charset="0"/>
              </a:rPr>
              <a:t>здоров'я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людини</a:t>
            </a:r>
            <a:r>
              <a:rPr lang="ru-RU" sz="2000" dirty="0" smtClean="0">
                <a:latin typeface="Bookman Old Style" panose="02050604050505020204" pitchFamily="18" charset="0"/>
              </a:rPr>
              <a:t>;</a:t>
            </a:r>
          </a:p>
          <a:p>
            <a:r>
              <a:rPr lang="ru-RU" sz="2000" dirty="0" err="1">
                <a:latin typeface="Bookman Old Style" panose="02050604050505020204" pitchFamily="18" charset="0"/>
              </a:rPr>
              <a:t>д</a:t>
            </a:r>
            <a:r>
              <a:rPr lang="ru-RU" sz="2000" dirty="0" err="1" smtClean="0">
                <a:latin typeface="Bookman Old Style" panose="02050604050505020204" pitchFamily="18" charset="0"/>
              </a:rPr>
              <a:t>осліджено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методи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боротьби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зі</a:t>
            </a:r>
            <a:r>
              <a:rPr lang="ru-RU" sz="2000" dirty="0" smtClean="0">
                <a:latin typeface="Bookman Old Style" panose="02050604050505020204" pitchFamily="18" charset="0"/>
              </a:rPr>
              <a:t> смогом;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з</a:t>
            </a:r>
            <a:r>
              <a:rPr lang="ru-RU" sz="2000" dirty="0" smtClean="0">
                <a:latin typeface="Bookman Old Style" panose="02050604050505020204" pitchFamily="18" charset="0"/>
              </a:rPr>
              <a:t>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допомогою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програми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AirVisual</a:t>
            </a:r>
            <a:r>
              <a:rPr lang="uk-UA" sz="2000" dirty="0" smtClean="0">
                <a:latin typeface="Bookman Old Style" pitchFamily="18" charset="0"/>
              </a:rPr>
              <a:t> визначено, що показники забруднення атмосферного повітря в м. Конотоп та інших досліджених міст </a:t>
            </a:r>
            <a:r>
              <a:rPr lang="uk-UA" sz="2000" dirty="0" smtClean="0">
                <a:latin typeface="Bookman Old Style" pitchFamily="18" charset="0"/>
              </a:rPr>
              <a:t>України не </a:t>
            </a:r>
            <a:r>
              <a:rPr lang="uk-UA" sz="2000" dirty="0" smtClean="0">
                <a:latin typeface="Bookman Old Style" pitchFamily="18" charset="0"/>
              </a:rPr>
              <a:t>перевищують рівень </a:t>
            </a:r>
            <a:r>
              <a:rPr lang="uk-UA" sz="2000" dirty="0" smtClean="0">
                <a:latin typeface="Bookman Old Style" pitchFamily="18" charset="0"/>
              </a:rPr>
              <a:t>забруднення атмосферного повітря, </a:t>
            </a:r>
            <a:r>
              <a:rPr lang="uk-UA" sz="2000" dirty="0" smtClean="0">
                <a:latin typeface="Bookman Old Style" pitchFamily="18" charset="0"/>
              </a:rPr>
              <a:t>а </a:t>
            </a:r>
            <a:r>
              <a:rPr lang="uk-UA" sz="2000" dirty="0" smtClean="0">
                <a:latin typeface="Bookman Old Style" pitchFamily="18" charset="0"/>
              </a:rPr>
              <a:t>от в </a:t>
            </a:r>
            <a:r>
              <a:rPr lang="uk-UA" sz="2000" dirty="0" smtClean="0">
                <a:latin typeface="Bookman Old Style" pitchFamily="18" charset="0"/>
              </a:rPr>
              <a:t>м. Київ дещо </a:t>
            </a:r>
            <a:r>
              <a:rPr lang="uk-UA" sz="2000" dirty="0" smtClean="0">
                <a:latin typeface="Bookman Old Style" pitchFamily="18" charset="0"/>
              </a:rPr>
              <a:t>перевищен</a:t>
            </a:r>
            <a:r>
              <a:rPr lang="uk-UA" sz="2000" dirty="0" smtClean="0">
                <a:latin typeface="Bookman Old Style" pitchFamily="18" charset="0"/>
              </a:rPr>
              <a:t>і показники</a:t>
            </a:r>
            <a:r>
              <a:rPr lang="uk-UA" sz="2000" dirty="0" smtClean="0">
                <a:latin typeface="Bookman Old Style" pitchFamily="18" charset="0"/>
              </a:rPr>
              <a:t> та відносяться до </a:t>
            </a:r>
            <a:r>
              <a:rPr lang="uk-UA" sz="2000" smtClean="0">
                <a:latin typeface="Bookman Old Style" pitchFamily="18" charset="0"/>
              </a:rPr>
              <a:t>середнього рівня забруднення</a:t>
            </a:r>
            <a:r>
              <a:rPr lang="uk-UA" sz="2000" dirty="0" smtClean="0">
                <a:latin typeface="Bookman Old Style" pitchFamily="18" charset="0"/>
              </a:rPr>
              <a:t>.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456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6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502</TotalTime>
  <Words>380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«Смог як екологічна проблема» </vt:lpstr>
      <vt:lpstr>Основне</vt:lpstr>
      <vt:lpstr>Дослідження</vt:lpstr>
      <vt:lpstr>Смог – екологічна проблема </vt:lpstr>
      <vt:lpstr>Негативні вплив смогу на здоров’я людини</vt:lpstr>
      <vt:lpstr>Методи боротьби зі смогом:</vt:lpstr>
      <vt:lpstr>Презентация PowerPoint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«Смог як екологічна проблема»</dc:title>
  <dc:creator>Uzer</dc:creator>
  <cp:lastModifiedBy>Пользователь Windows</cp:lastModifiedBy>
  <cp:revision>21</cp:revision>
  <dcterms:created xsi:type="dcterms:W3CDTF">2020-04-10T09:51:12Z</dcterms:created>
  <dcterms:modified xsi:type="dcterms:W3CDTF">2020-04-12T17:39:31Z</dcterms:modified>
</cp:coreProperties>
</file>