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91" r:id="rId4"/>
    <p:sldId id="285" r:id="rId5"/>
    <p:sldId id="287" r:id="rId6"/>
    <p:sldId id="289" r:id="rId7"/>
    <p:sldId id="286" r:id="rId8"/>
    <p:sldId id="292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087138-0EDA-44F3-8E70-A78D1D959DC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472696-92DB-4C3B-AAE2-5AFD3D15B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Середнє значення</a:t>
            </a:r>
            <a:br>
              <a:rPr lang="uk-UA" sz="2800" dirty="0" smtClean="0"/>
            </a:br>
            <a:r>
              <a:rPr lang="uk-UA" sz="2800" dirty="0" smtClean="0"/>
              <a:t> синодичного та сидеричного місяця</a:t>
            </a:r>
            <a:endParaRPr lang="ru-RU" sz="2800" dirty="0"/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323528" y="908720"/>
            <a:ext cx="8424936" cy="423378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txBody>
          <a:bodyPr vert="horz" wrap="square" lIns="91440" tIns="45720" rIns="91440" bIns="45720">
            <a:spAutoFit/>
          </a:bodyPr>
          <a:lstStyle/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Автор: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Безперстов Роман Сергійович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учень 10-Б класу</a:t>
            </a: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СЗОШ №3 імені В.О. </a:t>
            </a: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Нижниченка</a:t>
            </a:r>
            <a:endParaRPr kumimoji="0" lang="uk-UA" sz="2400" b="1" i="0" u="none" strike="noStrike" kern="1200" cap="none" spc="0" normalizeH="0" baseline="0" noProof="0" dirty="0" smtClean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м. Горішні Плавні, Полтавська область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1" u="sng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Керівник: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Безперстова</a:t>
            </a: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Людмила Сергіївна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</a:t>
            </a: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фізики</a:t>
            </a:r>
            <a:endParaRPr kumimoji="0" lang="uk-UA" sz="2400" b="1" i="0" u="none" strike="noStrike" kern="1200" cap="none" spc="0" normalizeH="0" baseline="0" noProof="0" dirty="0" smtClean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СЗОШ №3 імені В.О. </a:t>
            </a:r>
            <a:r>
              <a:rPr kumimoji="0" lang="uk-UA" sz="2400" b="1" i="0" u="none" strike="noStrike" kern="1200" cap="none" spc="0" normalizeH="0" baseline="0" noProof="0" dirty="0" err="1" smtClean="0">
                <a:ln w="0"/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Нижниченка</a:t>
            </a:r>
            <a:endParaRPr kumimoji="0" lang="uk-UA" sz="2400" b="1" i="0" u="none" strike="noStrike" kern="1200" cap="none" spc="0" normalizeH="0" baseline="0" noProof="0" dirty="0">
              <a:ln w="0"/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G:\1) Паспорт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8"/>
          <a:stretch>
            <a:fillRect/>
          </a:stretch>
        </p:blipFill>
        <p:spPr bwMode="auto">
          <a:xfrm>
            <a:off x="6516216" y="3212976"/>
            <a:ext cx="165618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Новая папка\PC295659+.jpg"/>
          <p:cNvPicPr/>
          <p:nvPr/>
        </p:nvPicPr>
        <p:blipFill>
          <a:blip r:embed="rId3" cstate="print"/>
          <a:srcRect l="19073" t="3084" r="28476" b="49110"/>
          <a:stretch>
            <a:fillRect/>
          </a:stretch>
        </p:blipFill>
        <p:spPr bwMode="auto">
          <a:xfrm>
            <a:off x="6516216" y="980728"/>
            <a:ext cx="16561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6192688" cy="46119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/>
              <a:t>   </a:t>
            </a:r>
            <a:r>
              <a:rPr lang="uk-UA" b="1" dirty="0" smtClean="0">
                <a:solidFill>
                  <a:srgbClr val="0505CB"/>
                </a:solidFill>
              </a:rPr>
              <a:t>Завдання:</a:t>
            </a:r>
            <a:endParaRPr lang="en-US" b="1" dirty="0" smtClean="0">
              <a:solidFill>
                <a:srgbClr val="0505CB"/>
              </a:solidFill>
            </a:endParaRP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1) з’ясувати, як обчислюють середнє значення синодичного  та сидеричного місяця; </a:t>
            </a: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2) обчислити значення синодичного періоду Місяця протягом значного проміжку часу та порівняти його з середнім значенням;</a:t>
            </a:r>
          </a:p>
          <a:p>
            <a:pPr algn="just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3) пояснити причини різної тривалості синодичного місяця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01408" cy="1656184"/>
          </a:xfrm>
        </p:spPr>
        <p:txBody>
          <a:bodyPr>
            <a:normAutofit/>
          </a:bodyPr>
          <a:lstStyle/>
          <a:p>
            <a:pPr algn="just"/>
            <a:r>
              <a:rPr lang="uk-UA" sz="3100" dirty="0" smtClean="0">
                <a:solidFill>
                  <a:srgbClr val="0505CB"/>
                </a:solidFill>
              </a:rPr>
              <a:t>Мета: </a:t>
            </a: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</a:rPr>
              <a:t>пояснити, чому астрономи користуються середніми значеннями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синодичного та сидеричного періоду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User\Desktop\МАН Юніор\IMG_20170926_201420818_2.jpg"/>
          <p:cNvPicPr/>
          <p:nvPr/>
        </p:nvPicPr>
        <p:blipFill>
          <a:blip r:embed="rId2" cstate="print"/>
          <a:srcRect l="10653" t="8455" r="23817" b="4876"/>
          <a:stretch>
            <a:fillRect/>
          </a:stretch>
        </p:blipFill>
        <p:spPr bwMode="auto">
          <a:xfrm>
            <a:off x="6660232" y="2636912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Чому значення синодичного періоду Місяця відрізняються?</a:t>
            </a:r>
            <a:endParaRPr lang="ru-RU" sz="3200" dirty="0"/>
          </a:p>
        </p:txBody>
      </p:sp>
      <p:pic>
        <p:nvPicPr>
          <p:cNvPr id="4" name="Рисунок 3" descr="C:\Users\User\Desktop\МАН Юніор\photo_2020-04-21_19-39-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023206" cy="47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User\Desktop\МАН Юніор\photo_2020-04-21_19-39-2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1831051" cy="171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МАН Юніор\photo_2020-04-21_19-39-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31434"/>
            <a:ext cx="2411760" cy="169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МАН Юніор\photo_2020-04-21_19-39-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4072"/>
            <a:ext cx="2304255" cy="18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МАН Юніор\photo_2020-04-21_19-39-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796242"/>
            <a:ext cx="2106116" cy="18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МАН Юніор\photo_2020-04-21_19-39-20.jpg"/>
          <p:cNvPicPr/>
          <p:nvPr/>
        </p:nvPicPr>
        <p:blipFill>
          <a:blip r:embed="rId7" cstate="print"/>
          <a:srcRect l="74559" t="3917" b="76495"/>
          <a:stretch>
            <a:fillRect/>
          </a:stretch>
        </p:blipFill>
        <p:spPr bwMode="auto">
          <a:xfrm>
            <a:off x="4788024" y="1444005"/>
            <a:ext cx="1226443" cy="6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МАН Юніор\photo_2020-04-21_19-39-24.jpg"/>
          <p:cNvPicPr/>
          <p:nvPr/>
        </p:nvPicPr>
        <p:blipFill>
          <a:blip r:embed="rId8" cstate="print"/>
          <a:srcRect l="73377" t="3258" r="4659" b="80452"/>
          <a:stretch>
            <a:fillRect/>
          </a:stretch>
        </p:blipFill>
        <p:spPr bwMode="auto">
          <a:xfrm>
            <a:off x="7301433" y="1394098"/>
            <a:ext cx="942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МАН Юніор\photo_2020-04-21_19-39-29.jpg"/>
          <p:cNvPicPr/>
          <p:nvPr/>
        </p:nvPicPr>
        <p:blipFill>
          <a:blip r:embed="rId9" cstate="print"/>
          <a:srcRect l="77349" t="5168" b="76742"/>
          <a:stretch>
            <a:fillRect/>
          </a:stretch>
        </p:blipFill>
        <p:spPr bwMode="auto">
          <a:xfrm>
            <a:off x="4932040" y="3466331"/>
            <a:ext cx="1260723" cy="75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МАН Юніор\photo_2020-04-21_19-39-34.jpg"/>
          <p:cNvPicPr/>
          <p:nvPr/>
        </p:nvPicPr>
        <p:blipFill>
          <a:blip r:embed="rId10" cstate="print"/>
          <a:srcRect l="70093" t="7054" r="6673" b="70315"/>
          <a:stretch>
            <a:fillRect/>
          </a:stretch>
        </p:blipFill>
        <p:spPr bwMode="auto">
          <a:xfrm>
            <a:off x="7380312" y="3559671"/>
            <a:ext cx="89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7992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Обчислені</a:t>
            </a:r>
            <a:r>
              <a:rPr lang="uk-UA" b="1" dirty="0" smtClean="0">
                <a:solidFill>
                  <a:srgbClr val="002060"/>
                </a:solidFill>
              </a:rPr>
              <a:t> значення синодичного місяця за календарем </a:t>
            </a:r>
            <a:r>
              <a:rPr lang="uk-UA" b="1" dirty="0" smtClean="0">
                <a:solidFill>
                  <a:srgbClr val="C00000"/>
                </a:solidFill>
              </a:rPr>
              <a:t>різні</a:t>
            </a:r>
            <a:r>
              <a:rPr lang="uk-UA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29 діб 12 </a:t>
            </a:r>
            <a:r>
              <a:rPr lang="uk-UA" b="1" dirty="0" err="1" smtClean="0">
                <a:solidFill>
                  <a:srgbClr val="002060"/>
                </a:solidFill>
              </a:rPr>
              <a:t>год</a:t>
            </a:r>
            <a:r>
              <a:rPr lang="uk-UA" b="1" dirty="0" smtClean="0">
                <a:solidFill>
                  <a:srgbClr val="002060"/>
                </a:solidFill>
              </a:rPr>
              <a:t> 26 </a:t>
            </a:r>
            <a:r>
              <a:rPr lang="uk-UA" b="1" dirty="0" err="1" smtClean="0">
                <a:solidFill>
                  <a:srgbClr val="002060"/>
                </a:solidFill>
              </a:rPr>
              <a:t>хв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29 діб 13 </a:t>
            </a:r>
            <a:r>
              <a:rPr lang="uk-UA" b="1" dirty="0" err="1" smtClean="0">
                <a:solidFill>
                  <a:srgbClr val="002060"/>
                </a:solidFill>
              </a:rPr>
              <a:t>год</a:t>
            </a:r>
            <a:r>
              <a:rPr lang="uk-UA" b="1" dirty="0" smtClean="0">
                <a:solidFill>
                  <a:srgbClr val="002060"/>
                </a:solidFill>
              </a:rPr>
              <a:t> 27 </a:t>
            </a:r>
            <a:r>
              <a:rPr lang="uk-UA" b="1" dirty="0" err="1" smtClean="0">
                <a:solidFill>
                  <a:srgbClr val="002060"/>
                </a:solidFill>
              </a:rPr>
              <a:t>хв</a:t>
            </a:r>
            <a:endParaRPr lang="en-US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29 діб 14 </a:t>
            </a:r>
            <a:r>
              <a:rPr lang="uk-UA" b="1" dirty="0" err="1" smtClean="0">
                <a:solidFill>
                  <a:srgbClr val="002060"/>
                </a:solidFill>
              </a:rPr>
              <a:t>год</a:t>
            </a:r>
            <a:r>
              <a:rPr lang="uk-UA" b="1" dirty="0" smtClean="0">
                <a:solidFill>
                  <a:srgbClr val="002060"/>
                </a:solidFill>
              </a:rPr>
              <a:t> 34 </a:t>
            </a:r>
            <a:r>
              <a:rPr lang="uk-UA" b="1" dirty="0" err="1" smtClean="0">
                <a:solidFill>
                  <a:srgbClr val="002060"/>
                </a:solidFill>
              </a:rPr>
              <a:t>хв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Середнє значення синодичного місяця </a:t>
            </a:r>
            <a:r>
              <a:rPr lang="uk-UA" b="1" dirty="0" smtClean="0">
                <a:solidFill>
                  <a:srgbClr val="C00000"/>
                </a:solidFill>
              </a:rPr>
              <a:t>в довіднику</a:t>
            </a:r>
            <a:r>
              <a:rPr lang="uk-UA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29 діб 12 </a:t>
            </a:r>
            <a:r>
              <a:rPr lang="uk-UA" b="1" dirty="0" err="1" smtClean="0">
                <a:solidFill>
                  <a:srgbClr val="002060"/>
                </a:solidFill>
              </a:rPr>
              <a:t>год</a:t>
            </a:r>
            <a:r>
              <a:rPr lang="uk-UA" b="1" dirty="0" smtClean="0">
                <a:solidFill>
                  <a:srgbClr val="002060"/>
                </a:solidFill>
              </a:rPr>
              <a:t> 44 </a:t>
            </a:r>
            <a:r>
              <a:rPr lang="uk-UA" b="1" dirty="0" err="1" smtClean="0">
                <a:solidFill>
                  <a:srgbClr val="002060"/>
                </a:solidFill>
              </a:rPr>
              <a:t>хв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895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Значення синодичного місяця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877272"/>
            <a:ext cx="546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Як знайти середнє значення?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МАН Юніор\IMG_20170926_2037503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060848"/>
            <a:ext cx="1656184" cy="379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Поділити, проміжок часу, що минув між двома сонячними затемненнями, відділеними якнайбільшим проміжком часу, на кількість разів, коли за цей час Місяць був у фазі нового місяця</a:t>
            </a:r>
          </a:p>
          <a:p>
            <a:endParaRPr lang="uk-UA" dirty="0" smtClean="0"/>
          </a:p>
          <a:p>
            <a:pPr algn="ctr">
              <a:buNone/>
            </a:pPr>
            <a:r>
              <a:rPr lang="uk-UA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взяв моменти сонячних затемнень 126 саросу</a:t>
            </a:r>
          </a:p>
          <a:p>
            <a:pPr algn="ctr">
              <a:buNone/>
            </a:pPr>
            <a:endParaRPr lang="uk-UA" sz="3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червня 1954 року о 12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44 с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липня 1072 року о 19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38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40 с за всесвітнім часом</a:t>
            </a:r>
          </a:p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між затемненнями 568 969 976 с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Обчислив: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цей час Місяць змінив фази 223 рази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Обчислив: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середнє значення синодичного періоду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=29.530496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доби, воно співпало з табличним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значенням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29.530588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доби !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Як обчислити середнє значення синодичного періоду?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899593" y="908720"/>
            <a:ext cx="3240359" cy="2952328"/>
            <a:chOff x="755576" y="908720"/>
            <a:chExt cx="3503613" cy="3116262"/>
          </a:xfrm>
        </p:grpSpPr>
        <p:grpSp>
          <p:nvGrpSpPr>
            <p:cNvPr id="1026" name="Group 147"/>
            <p:cNvGrpSpPr>
              <a:grpSpLocks/>
            </p:cNvGrpSpPr>
            <p:nvPr/>
          </p:nvGrpSpPr>
          <p:grpSpPr bwMode="auto">
            <a:xfrm>
              <a:off x="755576" y="908720"/>
              <a:ext cx="3503613" cy="3116262"/>
              <a:chOff x="3384" y="1814"/>
              <a:chExt cx="5517" cy="4908"/>
            </a:xfrm>
          </p:grpSpPr>
          <p:sp>
            <p:nvSpPr>
              <p:cNvPr id="18" name="Arc 148"/>
              <p:cNvSpPr>
                <a:spLocks/>
              </p:cNvSpPr>
              <p:nvPr/>
            </p:nvSpPr>
            <p:spPr bwMode="auto">
              <a:xfrm rot="-3014208">
                <a:off x="4074" y="1398"/>
                <a:ext cx="4412" cy="5243"/>
              </a:xfrm>
              <a:custGeom>
                <a:avLst/>
                <a:gdLst>
                  <a:gd name="T0" fmla="*/ 43 w 21284"/>
                  <a:gd name="T1" fmla="*/ 0 h 21050"/>
                  <a:gd name="T2" fmla="*/ 190 w 21284"/>
                  <a:gd name="T3" fmla="*/ 268 h 21050"/>
                  <a:gd name="T4" fmla="*/ 0 w 21284"/>
                  <a:gd name="T5" fmla="*/ 325 h 210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284" h="21050" fill="none" extrusionOk="0">
                    <a:moveTo>
                      <a:pt x="4844" y="0"/>
                    </a:moveTo>
                    <a:cubicBezTo>
                      <a:pt x="13322" y="1951"/>
                      <a:pt x="19802" y="8797"/>
                      <a:pt x="21284" y="17369"/>
                    </a:cubicBezTo>
                  </a:path>
                  <a:path w="21284" h="21050" stroke="0" extrusionOk="0">
                    <a:moveTo>
                      <a:pt x="4844" y="0"/>
                    </a:moveTo>
                    <a:cubicBezTo>
                      <a:pt x="13322" y="1951"/>
                      <a:pt x="19802" y="8797"/>
                      <a:pt x="21284" y="17369"/>
                    </a:cubicBezTo>
                    <a:lnTo>
                      <a:pt x="0" y="21050"/>
                    </a:lnTo>
                    <a:lnTo>
                      <a:pt x="4844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9" name="Групувати 34"/>
              <p:cNvGrpSpPr>
                <a:grpSpLocks/>
              </p:cNvGrpSpPr>
              <p:nvPr/>
            </p:nvGrpSpPr>
            <p:grpSpPr bwMode="auto">
              <a:xfrm>
                <a:off x="3384" y="1920"/>
                <a:ext cx="5007" cy="4802"/>
                <a:chOff x="0" y="0"/>
                <a:chExt cx="46194" cy="46482"/>
              </a:xfrm>
            </p:grpSpPr>
            <p:sp>
              <p:nvSpPr>
                <p:cNvPr id="20" name="Пряма сполучна лінія 9"/>
                <p:cNvSpPr>
                  <a:spLocks noChangeShapeType="1"/>
                </p:cNvSpPr>
                <p:nvPr/>
              </p:nvSpPr>
              <p:spPr bwMode="auto">
                <a:xfrm>
                  <a:off x="9276" y="0"/>
                  <a:ext cx="16002" cy="445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Пряма сполучна лінія 10"/>
                <p:cNvSpPr>
                  <a:spLocks noChangeShapeType="1"/>
                </p:cNvSpPr>
                <p:nvPr/>
              </p:nvSpPr>
              <p:spPr bwMode="auto">
                <a:xfrm flipH="1">
                  <a:off x="25278" y="762"/>
                  <a:ext cx="18288" cy="437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Овал 11"/>
                <p:cNvSpPr>
                  <a:spLocks noChangeArrowheads="1"/>
                </p:cNvSpPr>
                <p:nvPr/>
              </p:nvSpPr>
              <p:spPr bwMode="auto">
                <a:xfrm>
                  <a:off x="38232" y="6858"/>
                  <a:ext cx="3810" cy="4572"/>
                </a:xfrm>
                <a:prstGeom prst="ellipse">
                  <a:avLst/>
                </a:prstGeom>
                <a:solidFill>
                  <a:srgbClr val="4F81BD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Пряма сполучна лінія 12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16134" cy="3581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Овал 13"/>
                <p:cNvSpPr>
                  <a:spLocks noChangeArrowheads="1"/>
                </p:cNvSpPr>
                <p:nvPr/>
              </p:nvSpPr>
              <p:spPr bwMode="auto">
                <a:xfrm>
                  <a:off x="10038" y="6096"/>
                  <a:ext cx="3810" cy="4572"/>
                </a:xfrm>
                <a:prstGeom prst="ellipse">
                  <a:avLst/>
                </a:prstGeom>
                <a:solidFill>
                  <a:srgbClr val="4F81BD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Овал 14"/>
                <p:cNvSpPr>
                  <a:spLocks noChangeArrowheads="1"/>
                </p:cNvSpPr>
                <p:nvPr/>
              </p:nvSpPr>
              <p:spPr bwMode="auto">
                <a:xfrm>
                  <a:off x="6361" y="2286"/>
                  <a:ext cx="11297" cy="12192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Овал 15"/>
                <p:cNvSpPr>
                  <a:spLocks noChangeArrowheads="1"/>
                </p:cNvSpPr>
                <p:nvPr/>
              </p:nvSpPr>
              <p:spPr bwMode="auto">
                <a:xfrm>
                  <a:off x="34555" y="3048"/>
                  <a:ext cx="11297" cy="12192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Овал 16"/>
                <p:cNvSpPr>
                  <a:spLocks noChangeArrowheads="1"/>
                </p:cNvSpPr>
                <p:nvPr/>
              </p:nvSpPr>
              <p:spPr bwMode="auto">
                <a:xfrm>
                  <a:off x="36708" y="13716"/>
                  <a:ext cx="2286" cy="2286"/>
                </a:xfrm>
                <a:prstGeom prst="ellipse">
                  <a:avLst/>
                </a:prstGeom>
                <a:solidFill>
                  <a:srgbClr val="C0504D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Овал 17"/>
                <p:cNvSpPr>
                  <a:spLocks noChangeArrowheads="1"/>
                </p:cNvSpPr>
                <p:nvPr/>
              </p:nvSpPr>
              <p:spPr bwMode="auto">
                <a:xfrm>
                  <a:off x="8514" y="12954"/>
                  <a:ext cx="2286" cy="2286"/>
                </a:xfrm>
                <a:prstGeom prst="ellipse">
                  <a:avLst/>
                </a:prstGeom>
                <a:solidFill>
                  <a:srgbClr val="C0504D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Овал 18"/>
                <p:cNvSpPr>
                  <a:spLocks noChangeArrowheads="1"/>
                </p:cNvSpPr>
                <p:nvPr/>
              </p:nvSpPr>
              <p:spPr bwMode="auto">
                <a:xfrm>
                  <a:off x="13086" y="13285"/>
                  <a:ext cx="2286" cy="2286"/>
                </a:xfrm>
                <a:prstGeom prst="ellipse">
                  <a:avLst/>
                </a:prstGeom>
                <a:solidFill>
                  <a:srgbClr val="C0504D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Дуга 19"/>
                <p:cNvSpPr>
                  <a:spLocks/>
                </p:cNvSpPr>
                <p:nvPr/>
              </p:nvSpPr>
              <p:spPr bwMode="auto">
                <a:xfrm rot="-2378270">
                  <a:off x="20673" y="34710"/>
                  <a:ext cx="9144" cy="9144"/>
                </a:xfrm>
                <a:custGeom>
                  <a:avLst/>
                  <a:gdLst>
                    <a:gd name="T0" fmla="*/ 46 w 914400"/>
                    <a:gd name="T1" fmla="*/ 0 h 914400"/>
                    <a:gd name="T2" fmla="*/ 91 w 914400"/>
                    <a:gd name="T3" fmla="*/ 46 h 91440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14400" h="914400" stroke="0">
                      <a:moveTo>
                        <a:pt x="457200" y="0"/>
                      </a:moveTo>
                      <a:cubicBezTo>
                        <a:pt x="709705" y="0"/>
                        <a:pt x="914400" y="204695"/>
                        <a:pt x="914400" y="457200"/>
                      </a:cubicBezTo>
                      <a:lnTo>
                        <a:pt x="457200" y="457200"/>
                      </a:lnTo>
                      <a:lnTo>
                        <a:pt x="457200" y="0"/>
                      </a:lnTo>
                      <a:close/>
                    </a:path>
                    <a:path w="914400" h="914400" fill="none">
                      <a:moveTo>
                        <a:pt x="457200" y="0"/>
                      </a:moveTo>
                      <a:cubicBezTo>
                        <a:pt x="709705" y="0"/>
                        <a:pt x="914400" y="204695"/>
                        <a:pt x="914400" y="457200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" name="Дуга 20"/>
                <p:cNvSpPr>
                  <a:spLocks/>
                </p:cNvSpPr>
                <p:nvPr/>
              </p:nvSpPr>
              <p:spPr bwMode="auto">
                <a:xfrm rot="8441217">
                  <a:off x="7444" y="8303"/>
                  <a:ext cx="10531" cy="9977"/>
                </a:xfrm>
                <a:custGeom>
                  <a:avLst/>
                  <a:gdLst>
                    <a:gd name="T0" fmla="*/ 56 w 1053146"/>
                    <a:gd name="T1" fmla="*/ 0 h 997763"/>
                    <a:gd name="T2" fmla="*/ 105 w 1053146"/>
                    <a:gd name="T3" fmla="*/ 50 h 99776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53146" h="997763" stroke="0">
                      <a:moveTo>
                        <a:pt x="563504" y="1228"/>
                      </a:moveTo>
                      <a:cubicBezTo>
                        <a:pt x="839310" y="19600"/>
                        <a:pt x="1053146" y="236935"/>
                        <a:pt x="1053146" y="498882"/>
                      </a:cubicBezTo>
                      <a:lnTo>
                        <a:pt x="526573" y="498882"/>
                      </a:lnTo>
                      <a:lnTo>
                        <a:pt x="563504" y="1228"/>
                      </a:lnTo>
                      <a:close/>
                    </a:path>
                    <a:path w="1053146" h="997763" fill="none">
                      <a:moveTo>
                        <a:pt x="563504" y="1228"/>
                      </a:moveTo>
                      <a:cubicBezTo>
                        <a:pt x="839310" y="19600"/>
                        <a:pt x="1053146" y="236935"/>
                        <a:pt x="1053146" y="498882"/>
                      </a:cubicBezTo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Пляма: 8 точок 21"/>
                <p:cNvSpPr>
                  <a:spLocks noChangeArrowheads="1"/>
                </p:cNvSpPr>
                <p:nvPr/>
              </p:nvSpPr>
              <p:spPr bwMode="auto">
                <a:xfrm>
                  <a:off x="23908" y="42325"/>
                  <a:ext cx="3048" cy="4157"/>
                </a:xfrm>
                <a:prstGeom prst="irregularSeal1">
                  <a:avLst/>
                </a:pr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41046" y="5546"/>
                  <a:ext cx="5148" cy="4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6698" y="3814"/>
                  <a:ext cx="5148" cy="4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6701" y="15362"/>
                  <a:ext cx="5710" cy="4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4623" y="12797"/>
                  <a:ext cx="5711" cy="4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Box 31"/>
                <p:cNvSpPr txBox="1">
                  <a:spLocks noChangeArrowheads="1"/>
                </p:cNvSpPr>
                <p:nvPr/>
              </p:nvSpPr>
              <p:spPr bwMode="auto">
                <a:xfrm flipH="1">
                  <a:off x="3893" y="11935"/>
                  <a:ext cx="4188" cy="4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22834" y="33976"/>
                  <a:ext cx="5176" cy="4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10056" y="14558"/>
                  <a:ext cx="5176" cy="43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1" name="TextBox 50"/>
            <p:cNvSpPr txBox="1"/>
            <p:nvPr/>
          </p:nvSpPr>
          <p:spPr>
            <a:xfrm>
              <a:off x="1403648" y="2276872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39752" y="278092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</p:grp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8399520" cy="921239"/>
          </a:xfrm>
          <a:prstGeom prst="rect">
            <a:avLst/>
          </a:prstGeom>
          <a:noFill/>
        </p:spPr>
      </p:pic>
      <p:sp>
        <p:nvSpPr>
          <p:cNvPr id="79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Обчислив середнє значення синодичного періоду</a:t>
            </a:r>
            <a:endParaRPr lang="ru-RU" sz="2800" dirty="0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8" name="Группа 97"/>
          <p:cNvGrpSpPr/>
          <p:nvPr/>
        </p:nvGrpSpPr>
        <p:grpSpPr>
          <a:xfrm>
            <a:off x="179512" y="4581128"/>
            <a:ext cx="5634930" cy="928117"/>
            <a:chOff x="323528" y="5013176"/>
            <a:chExt cx="5922962" cy="1000125"/>
          </a:xfrm>
        </p:grpSpPr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5013176"/>
              <a:ext cx="1314450" cy="1000125"/>
            </a:xfrm>
            <a:prstGeom prst="rect">
              <a:avLst/>
            </a:prstGeom>
            <a:noFill/>
          </p:spPr>
        </p:pic>
        <p:sp>
          <p:nvSpPr>
            <p:cNvPr id="89" name="TextBox 88"/>
            <p:cNvSpPr txBox="1"/>
            <p:nvPr/>
          </p:nvSpPr>
          <p:spPr>
            <a:xfrm>
              <a:off x="323528" y="5157192"/>
              <a:ext cx="44454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/>
                <a:t>Сума геометричної прогресії</a:t>
              </a:r>
              <a:endParaRPr lang="ru-RU" sz="2000" b="1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4572000" y="1196753"/>
            <a:ext cx="3816424" cy="2088232"/>
            <a:chOff x="4932040" y="1484784"/>
            <a:chExt cx="3816424" cy="2317601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4932040" y="1484784"/>
              <a:ext cx="3816424" cy="1512168"/>
              <a:chOff x="4932040" y="1340768"/>
              <a:chExt cx="3816424" cy="1512168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4932040" y="1340768"/>
                <a:ext cx="381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b="1" dirty="0" smtClean="0"/>
                  <a:t>нескінченно спадна геометрична прогресія</a:t>
                </a:r>
                <a:endParaRPr lang="en-US" b="1" dirty="0" smtClean="0"/>
              </a:p>
            </p:txBody>
          </p:sp>
          <p:grpSp>
            <p:nvGrpSpPr>
              <p:cNvPr id="94" name="Группа 93"/>
              <p:cNvGrpSpPr/>
              <p:nvPr/>
            </p:nvGrpSpPr>
            <p:grpSpPr>
              <a:xfrm>
                <a:off x="5292080" y="2183904"/>
                <a:ext cx="2763738" cy="669032"/>
                <a:chOff x="5004048" y="2348880"/>
                <a:chExt cx="2763738" cy="669032"/>
              </a:xfrm>
            </p:grpSpPr>
            <p:pic>
              <p:nvPicPr>
                <p:cNvPr id="1072" name="Picture 4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596336" y="2636912"/>
                  <a:ext cx="171450" cy="381000"/>
                </a:xfrm>
                <a:prstGeom prst="rect">
                  <a:avLst/>
                </a:prstGeom>
                <a:noFill/>
              </p:spPr>
            </p:pic>
            <p:sp>
              <p:nvSpPr>
                <p:cNvPr id="91" name="TextBox 90"/>
                <p:cNvSpPr txBox="1"/>
                <p:nvPr/>
              </p:nvSpPr>
              <p:spPr>
                <a:xfrm>
                  <a:off x="5004048" y="2348880"/>
                  <a:ext cx="25202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endParaRPr lang="uk-UA" b="1" dirty="0" smtClean="0"/>
                </a:p>
                <a:p>
                  <a:pPr algn="just"/>
                  <a:r>
                    <a:rPr lang="uk-UA" b="1" dirty="0" smtClean="0"/>
                    <a:t>з першим членом</a:t>
                  </a:r>
                  <a:endParaRPr lang="en-US" b="1" dirty="0" smtClean="0"/>
                </a:p>
              </p:txBody>
            </p:sp>
          </p:grpSp>
        </p:grpSp>
        <p:grpSp>
          <p:nvGrpSpPr>
            <p:cNvPr id="96" name="Группа 95"/>
            <p:cNvGrpSpPr/>
            <p:nvPr/>
          </p:nvGrpSpPr>
          <p:grpSpPr>
            <a:xfrm>
              <a:off x="5292080" y="2708920"/>
              <a:ext cx="2671539" cy="1093465"/>
              <a:chOff x="5292080" y="2708920"/>
              <a:chExt cx="2671539" cy="1093465"/>
            </a:xfrm>
          </p:grpSpPr>
          <p:pic>
            <p:nvPicPr>
              <p:cNvPr id="1075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68344" y="3068960"/>
                <a:ext cx="295275" cy="733425"/>
              </a:xfrm>
              <a:prstGeom prst="rect">
                <a:avLst/>
              </a:prstGeom>
              <a:noFill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5292080" y="2708920"/>
                <a:ext cx="23762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b="1" dirty="0" smtClean="0"/>
              </a:p>
              <a:p>
                <a:pPr algn="just"/>
                <a:endParaRPr lang="uk-UA" b="1" dirty="0" smtClean="0"/>
              </a:p>
              <a:p>
                <a:pPr algn="just"/>
                <a:r>
                  <a:rPr lang="uk-UA" b="1" dirty="0" smtClean="0"/>
                  <a:t>з знаменником </a:t>
                </a:r>
                <a:endParaRPr lang="ru-RU" b="1" dirty="0"/>
              </a:p>
            </p:txBody>
          </p:sp>
        </p:grpSp>
      </p:grp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509120"/>
            <a:ext cx="2200530" cy="1224136"/>
          </a:xfrm>
          <a:prstGeom prst="rect">
            <a:avLst/>
          </a:prstGeom>
          <a:noFill/>
        </p:spPr>
      </p:pic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1257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1152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2051720" y="5874044"/>
            <a:ext cx="6591317" cy="579292"/>
            <a:chOff x="1907704" y="5589240"/>
            <a:chExt cx="6735333" cy="651300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1907704" y="5589240"/>
              <a:ext cx="5830441" cy="651300"/>
              <a:chOff x="1907704" y="5589240"/>
              <a:chExt cx="5830441" cy="651300"/>
            </a:xfrm>
          </p:grpSpPr>
          <p:pic>
            <p:nvPicPr>
              <p:cNvPr id="1086" name="Picture 6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760" y="5589240"/>
                <a:ext cx="5326385" cy="651300"/>
              </a:xfrm>
              <a:prstGeom prst="rect">
                <a:avLst/>
              </a:prstGeom>
              <a:noFill/>
            </p:spPr>
          </p:pic>
          <p:pic>
            <p:nvPicPr>
              <p:cNvPr id="1089" name="Picture 65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07704" y="5733256"/>
                <a:ext cx="457200" cy="381000"/>
              </a:xfrm>
              <a:prstGeom prst="rect">
                <a:avLst/>
              </a:prstGeom>
              <a:noFill/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7812360" y="5733256"/>
              <a:ext cx="83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b="1" i="1" dirty="0" smtClean="0"/>
                <a:t>доби</a:t>
              </a:r>
              <a:endParaRPr lang="ru-RU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Побудував графік відхилення тривалості синодичних місяців у 2001 – 2020 </a:t>
            </a:r>
            <a:r>
              <a:rPr lang="uk-UA" sz="2800" dirty="0" err="1" smtClean="0"/>
              <a:t>рр</a:t>
            </a:r>
            <a:r>
              <a:rPr lang="uk-UA" sz="2800" dirty="0" smtClean="0"/>
              <a:t> від середнього значення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3644" t="45860" r="27900" b="28006"/>
          <a:stretch>
            <a:fillRect/>
          </a:stretch>
        </p:blipFill>
        <p:spPr bwMode="auto">
          <a:xfrm>
            <a:off x="85725" y="1714500"/>
            <a:ext cx="8972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3408" y="1700808"/>
            <a:ext cx="374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3278 діб (8.9 років)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175247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384 - 502 доби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067944" y="2132856"/>
            <a:ext cx="3312368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91680" y="2852936"/>
            <a:ext cx="576064" cy="0"/>
          </a:xfrm>
          <a:prstGeom prst="straightConnector1">
            <a:avLst/>
          </a:prstGeom>
          <a:ln w="3175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З’ясував причини відхилення тривалості синодичних місяців від середнього значення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824536" cy="313106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77181" y="2780928"/>
            <a:ext cx="5015299" cy="29272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uk-UA" b="1" dirty="0" smtClean="0">
                <a:solidFill>
                  <a:srgbClr val="0070C0"/>
                </a:solidFill>
              </a:rPr>
              <a:t>еліптичність орбіти Місяця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56490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b="1" dirty="0" smtClean="0">
                <a:solidFill>
                  <a:srgbClr val="0070C0"/>
                </a:solidFill>
              </a:rPr>
              <a:t>еліптичність орбіти Землі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5805264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sz="1600" b="1" dirty="0" smtClean="0">
                <a:solidFill>
                  <a:srgbClr val="0070C0"/>
                </a:solidFill>
              </a:rPr>
              <a:t>зміна орієнтації орбіти Місяця з періодом 8.85 років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uk-UA" sz="1600" b="1" dirty="0" smtClean="0">
                <a:solidFill>
                  <a:srgbClr val="0070C0"/>
                </a:solidFill>
              </a:rPr>
              <a:t>зміна ексцентриситету орбіти Місяця</a:t>
            </a:r>
            <a:endParaRPr lang="ru-RU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70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</a:rPr>
              <a:t>1)</a:t>
            </a:r>
            <a:r>
              <a:rPr lang="uk-UA" dirty="0" smtClean="0"/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середнє значення синодичного можна визначити із спостережень;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2) тривалість середнього значення сидеричного періоду визначив за допомогою суми нескінченно спадної геометричної прогресії;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3) тривалість синодичного періоду коливається в межах від 29 діб 6 </a:t>
            </a:r>
            <a:r>
              <a:rPr lang="uk-UA" sz="2800" b="1" dirty="0" err="1" smtClean="0">
                <a:solidFill>
                  <a:srgbClr val="002060"/>
                </a:solidFill>
              </a:rPr>
              <a:t>год</a:t>
            </a:r>
            <a:r>
              <a:rPr lang="uk-UA" sz="2800" b="1" dirty="0" smtClean="0">
                <a:solidFill>
                  <a:srgbClr val="002060"/>
                </a:solidFill>
              </a:rPr>
              <a:t> 15 </a:t>
            </a:r>
            <a:r>
              <a:rPr lang="uk-UA" sz="2800" b="1" dirty="0" err="1" smtClean="0">
                <a:solidFill>
                  <a:srgbClr val="002060"/>
                </a:solidFill>
              </a:rPr>
              <a:t>хв</a:t>
            </a:r>
            <a:r>
              <a:rPr lang="uk-UA" sz="2800" b="1" dirty="0" smtClean="0">
                <a:solidFill>
                  <a:srgbClr val="002060"/>
                </a:solidFill>
              </a:rPr>
              <a:t> до 29 діб 19 </a:t>
            </a:r>
            <a:r>
              <a:rPr lang="uk-UA" sz="2800" b="1" dirty="0" err="1" smtClean="0">
                <a:solidFill>
                  <a:srgbClr val="002060"/>
                </a:solidFill>
              </a:rPr>
              <a:t>год</a:t>
            </a:r>
            <a:r>
              <a:rPr lang="uk-UA" sz="2800" b="1" dirty="0" smtClean="0">
                <a:solidFill>
                  <a:srgbClr val="002060"/>
                </a:solidFill>
              </a:rPr>
              <a:t> 12 </a:t>
            </a:r>
            <a:r>
              <a:rPr lang="uk-UA" sz="2800" b="1" dirty="0" err="1" smtClean="0">
                <a:solidFill>
                  <a:srgbClr val="002060"/>
                </a:solidFill>
              </a:rPr>
              <a:t>хв</a:t>
            </a:r>
            <a:r>
              <a:rPr lang="uk-UA" sz="2800" b="1" dirty="0" smtClean="0">
                <a:solidFill>
                  <a:srgbClr val="002060"/>
                </a:solidFill>
              </a:rPr>
              <a:t>, коливання мають періодичний характер;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</a:rPr>
              <a:t>4) причинами різної тривалості синодичного періоду є еліптичність орбіти Місяця та Землі та зміна параметрів орбіти Місяця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endParaRPr lang="uk-UA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Висновки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402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Середнє значення  синодичного та сидеричного місяця</vt:lpstr>
      <vt:lpstr>Мета: пояснити, чому астрономи користуються середніми значеннями синодичного та сидеричного періоду</vt:lpstr>
      <vt:lpstr>Чому значення синодичного періоду Місяця відрізняються?</vt:lpstr>
      <vt:lpstr>Значення синодичного місяця</vt:lpstr>
      <vt:lpstr>Як обчислити середнє значення синодичного періоду?</vt:lpstr>
      <vt:lpstr>Обчислив середнє значення синодичного періоду</vt:lpstr>
      <vt:lpstr>Побудував графік відхилення тривалості синодичних місяців у 2001 – 2020 рр від середнього значення</vt:lpstr>
      <vt:lpstr>З’ясував причини відхилення тривалості синодичних місяців від середнього значення </vt:lpstr>
      <vt:lpstr>Висновки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43</cp:revision>
  <dcterms:created xsi:type="dcterms:W3CDTF">2018-02-26T12:08:37Z</dcterms:created>
  <dcterms:modified xsi:type="dcterms:W3CDTF">2020-04-21T18:29:24Z</dcterms:modified>
</cp:coreProperties>
</file>