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70" r:id="rId8"/>
    <p:sldId id="271" r:id="rId9"/>
    <p:sldId id="263" r:id="rId10"/>
    <p:sldId id="265" r:id="rId11"/>
    <p:sldId id="266" r:id="rId12"/>
    <p:sldId id="268" r:id="rId13"/>
    <p:sldId id="269" r:id="rId14"/>
    <p:sldId id="262" r:id="rId15"/>
    <p:sldId id="267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cat>
            <c:strRef>
              <c:f>'[Диаграмма в Microsoft Office Word]Лист1'!$A$2:$A$3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'[Диаграмма в Microsoft Office Word]Лист1'!$B$2:$B$3</c:f>
              <c:numCache>
                <c:formatCode>General</c:formatCode>
                <c:ptCount val="2"/>
                <c:pt idx="0">
                  <c:v>1.3</c:v>
                </c:pt>
                <c:pt idx="1">
                  <c:v>7.9</c:v>
                </c:pt>
              </c:numCache>
            </c:numRef>
          </c:val>
        </c:ser>
        <c:ser>
          <c:idx val="1"/>
          <c:order val="1"/>
          <c:cat>
            <c:strRef>
              <c:f>'[Диаграмма в Microsoft Office Word]Лист1'!$A$2:$A$3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'[Диаграмма в Microsoft Office Word]Лист1'!$C$2:$C$3</c:f>
              <c:numCache>
                <c:formatCode>General</c:formatCode>
                <c:ptCount val="2"/>
                <c:pt idx="0">
                  <c:v>22.7</c:v>
                </c:pt>
                <c:pt idx="1">
                  <c:v>35.1</c:v>
                </c:pt>
              </c:numCache>
            </c:numRef>
          </c:val>
        </c:ser>
        <c:ser>
          <c:idx val="2"/>
          <c:order val="2"/>
          <c:cat>
            <c:strRef>
              <c:f>'[Диаграмма в Microsoft Office Word]Лист1'!$A$2:$A$3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'[Диаграмма в Microsoft Office Word]Лист1'!$D$2:$D$3</c:f>
              <c:numCache>
                <c:formatCode>General</c:formatCode>
                <c:ptCount val="2"/>
                <c:pt idx="0">
                  <c:v>7.8</c:v>
                </c:pt>
                <c:pt idx="1">
                  <c:v>8.1</c:v>
                </c:pt>
              </c:numCache>
            </c:numRef>
          </c:val>
        </c:ser>
        <c:axId val="55307264"/>
        <c:axId val="59933440"/>
      </c:barChart>
      <c:catAx>
        <c:axId val="55307264"/>
        <c:scaling>
          <c:orientation val="minMax"/>
        </c:scaling>
        <c:axPos val="b"/>
        <c:tickLblPos val="nextTo"/>
        <c:crossAx val="59933440"/>
        <c:crosses val="autoZero"/>
        <c:auto val="1"/>
        <c:lblAlgn val="ctr"/>
        <c:lblOffset val="100"/>
      </c:catAx>
      <c:valAx>
        <c:axId val="59933440"/>
        <c:scaling>
          <c:orientation val="minMax"/>
        </c:scaling>
        <c:axPos val="l"/>
        <c:majorGridlines/>
        <c:numFmt formatCode="General" sourceLinked="1"/>
        <c:tickLblPos val="nextTo"/>
        <c:crossAx val="5530726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91-4BE7-AE9C-2187831468C8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94-48D6-AAE6-28300CF19046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94-48D6-AAE6-28300CF19046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94-48D6-AAE6-28300CF190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</c:v>
                </c:pt>
                <c:pt idx="1">
                  <c:v>8.2000000000000011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91-4BE7-AE9C-2187831468C8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lt1"/>
              </a:solidFill>
            </a:ln>
            <a:effectLst/>
          </c:spPr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AF-461F-ADD6-96E74C2D167D}"/>
            </c:ext>
          </c:extLst>
        </c:ser>
        <c:axId val="68394368"/>
        <c:axId val="68396160"/>
      </c:barChart>
      <c:catAx>
        <c:axId val="6839436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396160"/>
        <c:crosses val="autoZero"/>
        <c:auto val="1"/>
        <c:lblAlgn val="ctr"/>
        <c:lblOffset val="100"/>
      </c:catAx>
      <c:valAx>
        <c:axId val="68396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39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F62-43B8-A49F-6968A6B295A4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62-43B8-A49F-6968A6B295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3.7</c:v>
                </c:pt>
                <c:pt idx="1">
                  <c:v>22</c:v>
                </c:pt>
                <c:pt idx="2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62-43B8-A49F-6968A6B295A4}"/>
            </c:ext>
          </c:extLst>
        </c:ser>
        <c:axId val="77603584"/>
        <c:axId val="77605120"/>
      </c:barChart>
      <c:catAx>
        <c:axId val="7760358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05120"/>
        <c:crosses val="autoZero"/>
        <c:auto val="1"/>
        <c:lblAlgn val="ctr"/>
        <c:lblOffset val="100"/>
      </c:catAx>
      <c:valAx>
        <c:axId val="77605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0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7842620687913843E-2"/>
          <c:y val="4.2666900320002414E-2"/>
          <c:w val="0.91291633174394005"/>
          <c:h val="0.8684821261510856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  <a:ln w="19050">
              <a:solidFill>
                <a:schemeClr val="lt1"/>
              </a:solidFill>
            </a:ln>
            <a:effectLst/>
          </c:spPr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3B-49CC-892D-09FFFDC9BD1F}"/>
            </c:ext>
          </c:extLst>
        </c:ser>
        <c:overlap val="100"/>
        <c:axId val="77641216"/>
        <c:axId val="77642752"/>
      </c:barChart>
      <c:catAx>
        <c:axId val="77641216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42752"/>
        <c:crosses val="autoZero"/>
        <c:auto val="1"/>
        <c:lblAlgn val="ctr"/>
        <c:lblOffset val="100"/>
      </c:catAx>
      <c:valAx>
        <c:axId val="77642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64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463539030642697E-2"/>
          <c:y val="3.4601781964202556E-2"/>
          <c:w val="0.8994957350417857"/>
          <c:h val="0.87221040885007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2E-452F-8B87-39315D11A3A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68.5</c:v>
                </c:pt>
                <c:pt idx="1">
                  <c:v>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2E-452F-8B87-39315D11A3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2E-452F-8B87-39315D11A3A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E-452F-8B87-39315D11A3A7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96043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«</a:t>
            </a:r>
            <a:r>
              <a:rPr lang="uk-UA" b="1" dirty="0" err="1" smtClean="0">
                <a:solidFill>
                  <a:srgbClr val="002060"/>
                </a:solidFill>
              </a:rPr>
              <a:t>Біоіндикаційні</a:t>
            </a:r>
            <a:r>
              <a:rPr lang="uk-UA" b="1" dirty="0" smtClean="0">
                <a:solidFill>
                  <a:srgbClr val="002060"/>
                </a:solidFill>
              </a:rPr>
              <a:t> дослідження екологічного стану лісових біогеоценозів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с. Вельбівка Гадяцького району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в умовах дії техногенних аерополютантів»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9225003_465771207133292_196409205696218382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89040"/>
            <a:ext cx="3110334" cy="2834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Аналіз кількості хвої з підсохлими краями (%)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440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Примітки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 1;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 2;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 3.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945256" y="1268760"/>
          <a:ext cx="5651080" cy="388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994122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Аналіз кількості хвоїнок </a:t>
            </a:r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uk-UA" b="1" dirty="0" smtClean="0">
                <a:solidFill>
                  <a:srgbClr val="002060"/>
                </a:solidFill>
              </a:rPr>
              <a:t>з плямами (%)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157192"/>
            <a:ext cx="8363272" cy="11521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u="sng" dirty="0" err="1" smtClean="0">
                <a:latin typeface="Times New Roman" pitchFamily="18" charset="0"/>
                <a:cs typeface="Times New Roman" pitchFamily="18" charset="0"/>
              </a:rPr>
              <a:t>Примітки</a:t>
            </a: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№ 1;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№ 2;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№ 3.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863305" y="1412776"/>
          <a:ext cx="5417389" cy="358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uk-UA" b="1" u="sng" dirty="0" smtClean="0">
                <a:solidFill>
                  <a:srgbClr val="002060"/>
                </a:solidFill>
              </a:rPr>
              <a:t>Аналіз прояву некротичних уражень хвої сосни звичайної (%)</a:t>
            </a:r>
            <a:endParaRPr lang="ru-RU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5121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err="1" smtClean="0"/>
              <a:t>Примітки</a:t>
            </a:r>
            <a:r>
              <a:rPr lang="ru-RU" b="1" u="sng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1 </a:t>
            </a:r>
            <a:r>
              <a:rPr lang="ru-RU" dirty="0" smtClean="0"/>
              <a:t>- на </a:t>
            </a:r>
            <a:r>
              <a:rPr lang="ru-RU" dirty="0" err="1" smtClean="0"/>
              <a:t>ділянці</a:t>
            </a:r>
            <a:r>
              <a:rPr lang="ru-RU" dirty="0" smtClean="0"/>
              <a:t> № 1;</a:t>
            </a:r>
          </a:p>
          <a:p>
            <a:pPr>
              <a:buNone/>
            </a:pPr>
            <a:r>
              <a:rPr lang="ru-RU" b="1" dirty="0" smtClean="0"/>
              <a:t>2 </a:t>
            </a:r>
            <a:r>
              <a:rPr lang="ru-RU" dirty="0" smtClean="0"/>
              <a:t>-  на </a:t>
            </a:r>
            <a:r>
              <a:rPr lang="ru-RU" dirty="0" err="1" smtClean="0"/>
              <a:t>ділянці</a:t>
            </a:r>
            <a:r>
              <a:rPr lang="ru-RU" dirty="0" smtClean="0"/>
              <a:t> № 2;</a:t>
            </a:r>
          </a:p>
          <a:p>
            <a:pPr>
              <a:buNone/>
            </a:pPr>
            <a:r>
              <a:rPr lang="ru-RU" b="1" dirty="0" smtClean="0"/>
              <a:t>3 - </a:t>
            </a:r>
            <a:r>
              <a:rPr lang="ru-RU" dirty="0" smtClean="0"/>
              <a:t>на </a:t>
            </a:r>
            <a:r>
              <a:rPr lang="ru-RU" dirty="0" err="1" smtClean="0"/>
              <a:t>ділянці</a:t>
            </a:r>
            <a:r>
              <a:rPr lang="ru-RU" dirty="0" smtClean="0"/>
              <a:t> № 3.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91680" y="1340768"/>
          <a:ext cx="5112567" cy="3313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 дослідженої  кількості хвої сосни звичайної на ділянці № 3 (%)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err="1" smtClean="0"/>
              <a:t>Примітки</a:t>
            </a:r>
            <a:r>
              <a:rPr lang="ru-RU" b="1" u="sng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 – здорова хвоя;</a:t>
            </a:r>
          </a:p>
          <a:p>
            <a:pPr>
              <a:buNone/>
            </a:pPr>
            <a:r>
              <a:rPr lang="ru-RU" dirty="0" smtClean="0"/>
              <a:t>2 – суха хвоя. 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71600" y="1340767"/>
          <a:ext cx="7056783" cy="340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r>
              <a:rPr lang="uk-UA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120680"/>
          </a:xfrm>
        </p:spPr>
        <p:txBody>
          <a:bodyPr>
            <a:noAutofit/>
          </a:bodyPr>
          <a:lstStyle/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Встановили, що у відповідь на перевищення вмісту сірчистого газу у сосни звичайної буріють кінчики хвої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Підтверджено, що хвоя сосни звичайної є цінним тест-об'єктом визначення ступеня забруднення повітря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Встановлено, що на території досліджуваних ділянок № 1 та № 3 кількість хвої з підсохлими краями становить 8%, а на ділянці № 2 – 14,8-16%.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Визначили, що на території ділянки № 2 відмічається сильний ступінь, на території №1  - середній ступені забруднення атмосферного повітря, № 3 - низький ступінь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Підтверджено, що на досліджуваній території спостерігається зростання вмісту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полютантів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 літньо-осінній періоди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Визначили, що найменшу площу пошкодження (4-8%) мають хвоїнки на ділянці № 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З’ясували, що ділянка № 2 лісового масиву в околицях с. Вельбівка зазнала значно більшого антропогенного навантаження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Встановили, що кількість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діоксиду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сірки у повітрі відповідає 0,05 – 0,3 мг/м</a:t>
            </a:r>
            <a:r>
              <a:rPr lang="uk-UA" sz="1400" baseline="30000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що вказує на помірне забруднення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З’ясували, що зростає ушкодження хвоїнок другого року життя (до 23-24%)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Доведено, що абіотичні фактори середовища зумовлюють накопичення забруднювачів у лісових масивах с. Вельбівка Гадяцького району, посилюючи токсичну дію аерополютантів на фітострому сосни звичайної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З’ясовано, що на території ділянки № 2 відмічається сильний ступінь, на території № 1 та № 3 - середній ступені забруднення атмосферного повітря.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Встановили, що на території досліджуваних ділянок № 1 та № 3 кількість хвої з підсохлими краями становить 8%, а на ділянці № 2 – 14,8-16%.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З’ясували, що при забрудненні повітря сірчистим газом на хвої сосни з’являються плями світло-жовтого кольору. Оскільки наявність таких плям виявляли лише на ділянці № 2, то можемо припускати, що саме ця ділянка найбільше потерпає від забруднення викидами автотранспорту.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Визначили, що вплив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тех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оге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аерополютантів на рослини виду сосна звичайна спричиняє виражений морфологічний ефект. Саме це й  дає змогу здійснювати точну специфічну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біоіндикацію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чистоти атмосферного повітря на території с. Вельбівка Гадяцького району</a:t>
            </a:r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uk-UA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РЕКОМЕНДАЦІЇ ТА ПРОПОЗИЦІЇ</a:t>
            </a:r>
            <a:endParaRPr lang="ru-RU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2304256"/>
          </a:xfrm>
        </p:spPr>
        <p:txBody>
          <a:bodyPr>
            <a:normAutofit/>
          </a:bodyPr>
          <a:lstStyle/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Регулярно проводити моніторинг за станом забруднення навколишнього середовища соснового лісу.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Постійно проводити систематичну роз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яснювальну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роботу серед місцевих мешканців та школярів.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11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3110475" cy="2332856"/>
          </a:xfrm>
          <a:prstGeom prst="rect">
            <a:avLst/>
          </a:prstGeom>
        </p:spPr>
      </p:pic>
      <p:pic>
        <p:nvPicPr>
          <p:cNvPr id="5" name="Рисунок 4" descr="Фото1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4725144"/>
            <a:ext cx="2342389" cy="1756792"/>
          </a:xfrm>
          <a:prstGeom prst="rect">
            <a:avLst/>
          </a:prstGeom>
        </p:spPr>
      </p:pic>
      <p:pic>
        <p:nvPicPr>
          <p:cNvPr id="6" name="Рисунок 5" descr="Фото1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636912"/>
            <a:ext cx="2822443" cy="2116832"/>
          </a:xfrm>
          <a:prstGeom prst="rect">
            <a:avLst/>
          </a:prstGeom>
        </p:spPr>
      </p:pic>
      <p:pic>
        <p:nvPicPr>
          <p:cNvPr id="8" name="Рисунок 7" descr="Фото100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509120"/>
            <a:ext cx="2630421" cy="19728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507288" cy="3096344"/>
          </a:xfrm>
        </p:spPr>
        <p:txBody>
          <a:bodyPr>
            <a:normAutofit/>
          </a:bodyPr>
          <a:lstStyle/>
          <a:p>
            <a:r>
              <a:rPr lang="uk-UA" sz="6000" b="1" u="sng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ДЯКУЄМО      </a:t>
            </a:r>
            <a:br>
              <a:rPr lang="uk-UA" sz="6000" b="1" u="sng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000" b="1" u="sng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УВАГУ!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5301208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200" b="1" u="sng" dirty="0" smtClean="0">
                <a:latin typeface="Times New Roman" pitchFamily="18" charset="0"/>
                <a:cs typeface="Times New Roman" pitchFamily="18" charset="0"/>
              </a:rPr>
              <a:t>Керівник проекту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Кравченко Людмила               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Володимирівна, 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        учитель хімії і біології,  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        керівник еколого-природничого 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        гуртка                                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        Вельбівської ЗОШ  І-ІІ  ступенів</a:t>
            </a:r>
            <a:r>
              <a:rPr lang="uk-UA" sz="1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301208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u="sng" dirty="0" smtClean="0">
                <a:latin typeface="Times New Roman" pitchFamily="18" charset="0"/>
                <a:cs typeface="Times New Roman" pitchFamily="18" charset="0"/>
              </a:rPr>
              <a:t>Автор роботи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Балюра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Артем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Олександрович,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здобувач освіти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класу</a:t>
            </a:r>
          </a:p>
          <a:p>
            <a:pPr>
              <a:buNone/>
            </a:pP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                             Вельбівської ЗОШ  І-ІІ ступенів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400452_100856610295544_2336481937782709117_n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4320480" cy="4608512"/>
          </a:xfrm>
          <a:prstGeom prst="rect">
            <a:avLst/>
          </a:prstGeom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4176464" cy="45859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2520279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вивчити та проаналізувати вплив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тех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оге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аерополютантів на насадження сосни звичайної на території с. Вельбівка та в його околицях.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179512" y="0"/>
            <a:ext cx="8964488" cy="692696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ru-RU" sz="3200" dirty="0"/>
          </a:p>
        </p:txBody>
      </p:sp>
      <p:pic>
        <p:nvPicPr>
          <p:cNvPr id="5" name="Рисунок 4" descr="CIMG15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929066"/>
            <a:ext cx="3714744" cy="2732480"/>
          </a:xfrm>
          <a:prstGeom prst="rect">
            <a:avLst/>
          </a:prstGeom>
        </p:spPr>
      </p:pic>
      <p:pic>
        <p:nvPicPr>
          <p:cNvPr id="6" name="Рисунок 5" descr="Фото7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981100"/>
            <a:ext cx="3795059" cy="2688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uk-UA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ОБ'ЄКТ ДОСЛІДЖЕННЯ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00811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насадження сосни звичайної 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(</a:t>
            </a:r>
            <a:r>
              <a:rPr lang="en-US" dirty="0" err="1" smtClean="0"/>
              <a:t>Pinus</a:t>
            </a:r>
            <a:r>
              <a:rPr lang="en-US" dirty="0" smtClean="0"/>
              <a:t> s</a:t>
            </a:r>
            <a:r>
              <a:rPr lang="uk-UA" dirty="0" smtClean="0"/>
              <a:t>у</a:t>
            </a:r>
            <a:r>
              <a:rPr lang="en-US" dirty="0" err="1" smtClean="0"/>
              <a:t>lvestrisl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4" name="Рисунок 3" descr="22281759_1716342615341375_339908449472359145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764704"/>
            <a:ext cx="3275856" cy="4486427"/>
          </a:xfrm>
          <a:prstGeom prst="rect">
            <a:avLst/>
          </a:prstGeom>
        </p:spPr>
      </p:pic>
      <p:pic>
        <p:nvPicPr>
          <p:cNvPr id="5" name="Рисунок 4" descr="CIMG190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3398317" cy="2638681"/>
          </a:xfrm>
          <a:prstGeom prst="rect">
            <a:avLst/>
          </a:prstGeom>
        </p:spPr>
      </p:pic>
      <p:pic>
        <p:nvPicPr>
          <p:cNvPr id="7" name="Рисунок 6" descr="Фото98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933056"/>
            <a:ext cx="3590528" cy="26928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6372200" cy="514543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вивчити стан лісових екосистем в умовах дії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тех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оге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аерополютантів;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забруднення аерополютантами за станом сосни звичайної;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дослідити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біоіндикаційними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методами вплив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тех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оге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аерополютантів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сосновий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деревост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с. Вельбівка Гадяцького району;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вивчити реакції фотосинтетичного апарату сосни звичайної на техногенні забруднення з метою ранньої діагностики пошкодження рослин;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дослідити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морфометричні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показники хвої сосни звичайної;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розробити щодо покращення чистоти атмосферного повітря на досліджуваній території.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0" y="0"/>
            <a:ext cx="8892480" cy="836712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зя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196752"/>
            <a:ext cx="2706221" cy="19491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0192" y="3284984"/>
            <a:ext cx="2592288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59"/>
            <a:ext cx="8229600" cy="259228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ході досліджень лісовий масив, що знаходиться в околицях с.Вельбівка було поділено на три ділянки (№ 1, № 2 та № 3 відповідно), кожна з них площею 800 метрів квадратних.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сосни 10-20-літнього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пагонів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 зібрали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2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пар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хвоїнок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 кожній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жува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ділянці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0" y="0"/>
            <a:ext cx="9144000" cy="1052736"/>
          </a:xfrm>
          <a:prstGeom prst="ribb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МОНІТОРИНГОВІ   ДІЛЯНКИ</a:t>
            </a:r>
            <a:endParaRPr lang="ru-RU" sz="32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10" descr="Фото7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195" y="3933056"/>
            <a:ext cx="3648405" cy="2736304"/>
          </a:xfrm>
          <a:prstGeom prst="rect">
            <a:avLst/>
          </a:prstGeom>
        </p:spPr>
      </p:pic>
      <p:pic>
        <p:nvPicPr>
          <p:cNvPr id="6" name="Рисунок 5" descr="CIMG19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3600400" cy="26491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стану </a:t>
            </a:r>
            <a:r>
              <a:rPr lang="ru-RU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хвої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сосни </a:t>
            </a:r>
            <a:r>
              <a:rPr lang="ru-RU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2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сени</a:t>
            </a:r>
            <a:r>
              <a:rPr lang="uk-UA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року</a:t>
            </a:r>
            <a:endParaRPr lang="ru-RU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3" y="1268760"/>
          <a:ext cx="4608513" cy="5328593"/>
        </p:xfrm>
        <a:graphic>
          <a:graphicData uri="http://schemas.openxmlformats.org/drawingml/2006/table">
            <a:tbl>
              <a:tblPr/>
              <a:tblGrid>
                <a:gridCol w="1740981"/>
                <a:gridCol w="28221"/>
                <a:gridCol w="725940"/>
                <a:gridCol w="28221"/>
                <a:gridCol w="768455"/>
                <a:gridCol w="28221"/>
                <a:gridCol w="1288474"/>
              </a:tblGrid>
              <a:tr h="584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Пошкодження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всихання</a:t>
                      </a:r>
                      <a:r>
                        <a:rPr lang="ru-RU" sz="11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хвоїнок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34745" indent="-9893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Загальне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число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обстежених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хвоїнок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хвоїнок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uk-UA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плямами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Відсоток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хвоїнок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плямами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(%) 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22,6%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хвоїнок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всиханням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Відсоток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хвоїнок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всиханням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(%) 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25,8:%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800" dirty="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1100" kern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800">
                        <a:latin typeface="Calibri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проведення обстеження 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12.09.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12.09.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12.09.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492" marR="51492" marT="721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Фото1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196752"/>
            <a:ext cx="3014464" cy="2260848"/>
          </a:xfrm>
          <a:prstGeom prst="rect">
            <a:avLst/>
          </a:prstGeom>
        </p:spPr>
      </p:pic>
      <p:pic>
        <p:nvPicPr>
          <p:cNvPr id="6" name="Рисунок 5" descr="Фото1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077072"/>
            <a:ext cx="3110475" cy="23328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стану 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хвої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сосни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звичайної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навесні 201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року (%)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1521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b="1" u="sng" dirty="0" smtClean="0"/>
              <a:t>Примітки</a:t>
            </a:r>
            <a:r>
              <a:rPr lang="uk-UA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uk-UA" dirty="0" smtClean="0"/>
              <a:t>1 – кількість хвоїнок з плямами;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uk-UA" dirty="0" smtClean="0"/>
              <a:t>2 - кількість хвоїнок з всиханням.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39560" y="1268760"/>
          <a:ext cx="4864879" cy="404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морфологічних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хвої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сосни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звичайної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(%)</a:t>
            </a:r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4546848" cy="1728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u="sng" dirty="0" err="1" smtClean="0"/>
              <a:t>Примітки</a:t>
            </a:r>
            <a:r>
              <a:rPr lang="ru-RU" sz="2200" b="1" u="sng" dirty="0" smtClean="0"/>
              <a:t>:</a:t>
            </a:r>
          </a:p>
          <a:p>
            <a:pPr marL="0" indent="0">
              <a:buNone/>
            </a:pPr>
            <a:r>
              <a:rPr lang="ru-RU" sz="1800" b="1" dirty="0" smtClean="0"/>
              <a:t>1 -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хвоя з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некротичного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ураження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хвоя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некротичного ураження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хвоя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некротичного ураження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взяти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1124744"/>
            <a:ext cx="4032448" cy="280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3" descr="828d1dd4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744416" cy="2664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196753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Сосн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звич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йн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це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одн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 основних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лісоутворюв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Вельбівського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лісу.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4163771374"/>
              </p:ext>
            </p:extLst>
          </p:nvPr>
        </p:nvGraphicFramePr>
        <p:xfrm>
          <a:off x="616852" y="2049620"/>
          <a:ext cx="4632176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794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«Біоіндикаційні дослідження екологічного стану лісових біогеоценозів  с. Вельбівка Гадяцького району  в умовах дії техногенних аерополютантів»  </vt:lpstr>
      <vt:lpstr>Слайд 2</vt:lpstr>
      <vt:lpstr>Слайд 3</vt:lpstr>
      <vt:lpstr>ОБ'ЄКТ ДОСЛІДЖЕННЯ</vt:lpstr>
      <vt:lpstr>Слайд 5</vt:lpstr>
      <vt:lpstr>Слайд 6</vt:lpstr>
      <vt:lpstr>Результати дослідження стану хвої  сосни звичайної восени 2019 року</vt:lpstr>
      <vt:lpstr>Аналіз дослідження стану хвої  сосни звичайної навесні 2019 року (%)</vt:lpstr>
      <vt:lpstr>Аналіз прояву морфологічних показників хвої сосни звичайної (%)</vt:lpstr>
      <vt:lpstr>Аналіз кількості хвої з підсохлими краями (%)</vt:lpstr>
      <vt:lpstr>Аналіз кількості хвоїнок  з плямами (%)</vt:lpstr>
      <vt:lpstr>Аналіз прояву некротичних уражень хвої сосни звичайної (%)</vt:lpstr>
      <vt:lpstr>Аналіз дослідженої  кількості хвої сосни звичайної на ділянці № 3 (%)</vt:lpstr>
      <vt:lpstr>ВИСНОВКИ</vt:lpstr>
      <vt:lpstr>РЕКОМЕНДАЦІЇ ТА ПРОПОЗИЦІЇ</vt:lpstr>
      <vt:lpstr>ДЯКУЄМО        ЗА 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49</cp:revision>
  <dcterms:modified xsi:type="dcterms:W3CDTF">2020-04-13T20:04:22Z</dcterms:modified>
</cp:coreProperties>
</file>