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66" r:id="rId5"/>
    <p:sldId id="264" r:id="rId6"/>
    <p:sldId id="265" r:id="rId7"/>
    <p:sldId id="268" r:id="rId8"/>
    <p:sldId id="269" r:id="rId9"/>
    <p:sldId id="260" r:id="rId10"/>
    <p:sldId id="270" r:id="rId11"/>
    <p:sldId id="271" r:id="rId12"/>
    <p:sldId id="26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702"/>
    <a:srgbClr val="A41CA4"/>
    <a:srgbClr val="90A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75" d="100"/>
          <a:sy n="75" d="100"/>
        </p:scale>
        <p:origin x="-1878" y="-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FCED5-004C-4FDC-9A89-B43AB8CBC2C1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26C33F6B-F75A-4C7A-8DA8-FA91D5530AB9}">
      <dgm:prSet custT="1"/>
      <dgm:spPr/>
      <dgm:t>
        <a:bodyPr/>
        <a:lstStyle/>
        <a:p>
          <a:r>
            <a:rPr lang="uk-UA" sz="2000" b="1" dirty="0">
              <a:latin typeface="Arial Black" panose="020B0A04020102020204" pitchFamily="34" charset="0"/>
            </a:rPr>
            <a:t>Зробити </a:t>
          </a:r>
          <a:r>
            <a:rPr lang="uk-UA" sz="2000" b="1" dirty="0" err="1">
              <a:latin typeface="Arial Black" panose="020B0A04020102020204" pitchFamily="34" charset="0"/>
            </a:rPr>
            <a:t>комп</a:t>
          </a:r>
          <a:r>
            <a:rPr lang="en-US" sz="2000" b="1" dirty="0">
              <a:latin typeface="Arial Black" panose="020B0A04020102020204" pitchFamily="34" charset="0"/>
            </a:rPr>
            <a:t>’</a:t>
          </a:r>
          <a:r>
            <a:rPr lang="uk-UA" sz="2000" b="1" dirty="0" err="1">
              <a:latin typeface="Arial Black" panose="020B0A04020102020204" pitchFamily="34" charset="0"/>
            </a:rPr>
            <a:t>ютерну</a:t>
          </a:r>
          <a:r>
            <a:rPr lang="uk-UA" sz="2000" b="1" dirty="0">
              <a:latin typeface="Arial Black" panose="020B0A04020102020204" pitchFamily="34" charset="0"/>
            </a:rPr>
            <a:t> симуляцію</a:t>
          </a:r>
          <a:endParaRPr lang="ru-RU" sz="2000" b="1" dirty="0">
            <a:latin typeface="Arial Black" panose="020B0A04020102020204" pitchFamily="34" charset="0"/>
          </a:endParaRPr>
        </a:p>
      </dgm:t>
    </dgm:pt>
    <dgm:pt modelId="{7A4792A3-9649-4E5D-812E-FAC9EA664024}" type="sibTrans" cxnId="{1AB36DD3-6696-486E-B33C-6D4284EC3777}">
      <dgm:prSet/>
      <dgm:spPr/>
      <dgm:t>
        <a:bodyPr/>
        <a:lstStyle/>
        <a:p>
          <a:endParaRPr lang="ru-RU"/>
        </a:p>
      </dgm:t>
    </dgm:pt>
    <dgm:pt modelId="{41CCA3AC-4C46-49E1-B32A-41E2C85859B6}" type="parTrans" cxnId="{1AB36DD3-6696-486E-B33C-6D4284EC3777}">
      <dgm:prSet/>
      <dgm:spPr/>
      <dgm:t>
        <a:bodyPr/>
        <a:lstStyle/>
        <a:p>
          <a:endParaRPr lang="ru-RU"/>
        </a:p>
      </dgm:t>
    </dgm:pt>
    <dgm:pt modelId="{871FB90B-5EF0-4E28-9D85-4EBD5945A2DF}">
      <dgm:prSet phldrT="[Текст]" custT="1"/>
      <dgm:spPr/>
      <dgm:t>
        <a:bodyPr/>
        <a:lstStyle/>
        <a:p>
          <a:pPr algn="ctr"/>
          <a:endParaRPr lang="ru-RU" sz="1400" b="1" dirty="0">
            <a:latin typeface="Arial Black" panose="020B0A04020102020204" pitchFamily="34" charset="0"/>
          </a:endParaRPr>
        </a:p>
      </dgm:t>
    </dgm:pt>
    <dgm:pt modelId="{47CA1E21-B956-4824-999E-3790D4D120FE}" type="sibTrans" cxnId="{D58CFCAD-F59B-470A-9DBA-6F3974904924}">
      <dgm:prSet/>
      <dgm:spPr/>
      <dgm:t>
        <a:bodyPr/>
        <a:lstStyle/>
        <a:p>
          <a:endParaRPr lang="ru-RU"/>
        </a:p>
      </dgm:t>
    </dgm:pt>
    <dgm:pt modelId="{2AA19D80-8703-4BE1-BE0D-A47846E52011}" type="parTrans" cxnId="{D58CFCAD-F59B-470A-9DBA-6F3974904924}">
      <dgm:prSet/>
      <dgm:spPr/>
      <dgm:t>
        <a:bodyPr/>
        <a:lstStyle/>
        <a:p>
          <a:endParaRPr lang="ru-RU"/>
        </a:p>
      </dgm:t>
    </dgm:pt>
    <dgm:pt modelId="{96A0F6A1-6670-4426-8EB1-8AA440820538}">
      <dgm:prSet phldrT="[Текст]" custT="1"/>
      <dgm:spPr/>
      <dgm:t>
        <a:bodyPr/>
        <a:lstStyle/>
        <a:p>
          <a:r>
            <a:rPr lang="uk-UA" sz="1800" b="1" dirty="0">
              <a:latin typeface="Arial Black" panose="020B0A04020102020204" pitchFamily="34" charset="0"/>
            </a:rPr>
            <a:t>Побудувати траєкторію руху</a:t>
          </a:r>
          <a:endParaRPr lang="ru-RU" sz="1800" b="1" dirty="0">
            <a:latin typeface="Arial Black" panose="020B0A04020102020204" pitchFamily="34" charset="0"/>
          </a:endParaRPr>
        </a:p>
      </dgm:t>
    </dgm:pt>
    <dgm:pt modelId="{CA9FB7B4-F61A-411A-AD29-146B47349999}" type="sibTrans" cxnId="{C8625FD6-129E-4704-9371-F4520386C62C}">
      <dgm:prSet/>
      <dgm:spPr/>
      <dgm:t>
        <a:bodyPr/>
        <a:lstStyle/>
        <a:p>
          <a:endParaRPr lang="ru-RU"/>
        </a:p>
      </dgm:t>
    </dgm:pt>
    <dgm:pt modelId="{906D6CF0-A3E4-469F-8309-3800A6B80F17}" type="parTrans" cxnId="{C8625FD6-129E-4704-9371-F4520386C62C}">
      <dgm:prSet/>
      <dgm:spPr/>
      <dgm:t>
        <a:bodyPr/>
        <a:lstStyle/>
        <a:p>
          <a:endParaRPr lang="ru-RU"/>
        </a:p>
      </dgm:t>
    </dgm:pt>
    <dgm:pt modelId="{3DDA111A-4752-4C7F-BCE3-8E3A9EA98230}">
      <dgm:prSet phldrT="[Текст]" custT="1"/>
      <dgm:spPr/>
      <dgm:t>
        <a:bodyPr/>
        <a:lstStyle/>
        <a:p>
          <a:r>
            <a:rPr lang="uk-UA" sz="2000" b="1" dirty="0">
              <a:latin typeface="Arial Black" panose="020B0A04020102020204" pitchFamily="34" charset="0"/>
            </a:rPr>
            <a:t>Розробити проект штучного супутника-дзеркала Марса</a:t>
          </a:r>
          <a:endParaRPr lang="ru-RU" sz="2000" b="1" dirty="0">
            <a:latin typeface="Arial Black" panose="020B0A04020102020204" pitchFamily="34" charset="0"/>
          </a:endParaRPr>
        </a:p>
      </dgm:t>
    </dgm:pt>
    <dgm:pt modelId="{2CE142D2-0F88-4AF2-A210-730F023EA587}" type="sibTrans" cxnId="{53A03E43-5731-4DBA-A997-3A5C84564169}">
      <dgm:prSet/>
      <dgm:spPr/>
      <dgm:t>
        <a:bodyPr/>
        <a:lstStyle/>
        <a:p>
          <a:endParaRPr lang="ru-RU"/>
        </a:p>
      </dgm:t>
    </dgm:pt>
    <dgm:pt modelId="{1B5CCA4A-7F9F-49CE-A4C0-B1F00B85F01F}" type="parTrans" cxnId="{53A03E43-5731-4DBA-A997-3A5C84564169}">
      <dgm:prSet/>
      <dgm:spPr/>
      <dgm:t>
        <a:bodyPr/>
        <a:lstStyle/>
        <a:p>
          <a:endParaRPr lang="ru-RU"/>
        </a:p>
      </dgm:t>
    </dgm:pt>
    <dgm:pt modelId="{17E7A614-6FD3-41C3-900C-3D11ABB26BEB}" type="pres">
      <dgm:prSet presAssocID="{8AAFCED5-004C-4FDC-9A89-B43AB8CBC2C1}" presName="Name0" presStyleCnt="0">
        <dgm:presLayoutVars>
          <dgm:dir/>
          <dgm:resizeHandles val="exact"/>
        </dgm:presLayoutVars>
      </dgm:prSet>
      <dgm:spPr/>
    </dgm:pt>
    <dgm:pt modelId="{0360BF3B-96E2-4178-9CFB-03E0773F0C71}" type="pres">
      <dgm:prSet presAssocID="{3DDA111A-4752-4C7F-BCE3-8E3A9EA98230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777365-F143-4D86-AD72-84AFD37A4009}" type="pres">
      <dgm:prSet presAssocID="{2CE142D2-0F88-4AF2-A210-730F023EA587}" presName="parSpace" presStyleCnt="0"/>
      <dgm:spPr/>
    </dgm:pt>
    <dgm:pt modelId="{97A8D3B3-6AB1-4ACA-B1E2-0E0DCDDCDEC8}" type="pres">
      <dgm:prSet presAssocID="{96A0F6A1-6670-4426-8EB1-8AA440820538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AD18DF-74BC-4E9C-A33A-B50D97AFB958}" type="pres">
      <dgm:prSet presAssocID="{CA9FB7B4-F61A-411A-AD29-146B47349999}" presName="parSpace" presStyleCnt="0"/>
      <dgm:spPr/>
    </dgm:pt>
    <dgm:pt modelId="{1331EE70-6329-46B2-A3C5-9D24734CED5A}" type="pres">
      <dgm:prSet presAssocID="{871FB90B-5EF0-4E28-9D85-4EBD5945A2DF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671373-0D88-4794-ACF1-3D2CE56D21D5}" type="pres">
      <dgm:prSet presAssocID="{47CA1E21-B956-4824-999E-3790D4D120FE}" presName="parSpace" presStyleCnt="0"/>
      <dgm:spPr/>
    </dgm:pt>
    <dgm:pt modelId="{936E37AD-66A9-4704-91C5-F9F0D32121F6}" type="pres">
      <dgm:prSet presAssocID="{26C33F6B-F75A-4C7A-8DA8-FA91D5530AB9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3A03E43-5731-4DBA-A997-3A5C84564169}" srcId="{8AAFCED5-004C-4FDC-9A89-B43AB8CBC2C1}" destId="{3DDA111A-4752-4C7F-BCE3-8E3A9EA98230}" srcOrd="0" destOrd="0" parTransId="{1B5CCA4A-7F9F-49CE-A4C0-B1F00B85F01F}" sibTransId="{2CE142D2-0F88-4AF2-A210-730F023EA587}"/>
    <dgm:cxn modelId="{55E04C51-3F2B-48B7-BD4E-48B5AC9DA328}" type="presOf" srcId="{96A0F6A1-6670-4426-8EB1-8AA440820538}" destId="{97A8D3B3-6AB1-4ACA-B1E2-0E0DCDDCDEC8}" srcOrd="0" destOrd="0" presId="urn:microsoft.com/office/officeart/2005/8/layout/hChevron3"/>
    <dgm:cxn modelId="{539FD4A9-D8D8-42CA-B423-8272CFA63E18}" type="presOf" srcId="{3DDA111A-4752-4C7F-BCE3-8E3A9EA98230}" destId="{0360BF3B-96E2-4178-9CFB-03E0773F0C71}" srcOrd="0" destOrd="0" presId="urn:microsoft.com/office/officeart/2005/8/layout/hChevron3"/>
    <dgm:cxn modelId="{C8625FD6-129E-4704-9371-F4520386C62C}" srcId="{8AAFCED5-004C-4FDC-9A89-B43AB8CBC2C1}" destId="{96A0F6A1-6670-4426-8EB1-8AA440820538}" srcOrd="1" destOrd="0" parTransId="{906D6CF0-A3E4-469F-8309-3800A6B80F17}" sibTransId="{CA9FB7B4-F61A-411A-AD29-146B47349999}"/>
    <dgm:cxn modelId="{1AB36DD3-6696-486E-B33C-6D4284EC3777}" srcId="{8AAFCED5-004C-4FDC-9A89-B43AB8CBC2C1}" destId="{26C33F6B-F75A-4C7A-8DA8-FA91D5530AB9}" srcOrd="3" destOrd="0" parTransId="{41CCA3AC-4C46-49E1-B32A-41E2C85859B6}" sibTransId="{7A4792A3-9649-4E5D-812E-FAC9EA664024}"/>
    <dgm:cxn modelId="{D58CFCAD-F59B-470A-9DBA-6F3974904924}" srcId="{8AAFCED5-004C-4FDC-9A89-B43AB8CBC2C1}" destId="{871FB90B-5EF0-4E28-9D85-4EBD5945A2DF}" srcOrd="2" destOrd="0" parTransId="{2AA19D80-8703-4BE1-BE0D-A47846E52011}" sibTransId="{47CA1E21-B956-4824-999E-3790D4D120FE}"/>
    <dgm:cxn modelId="{56E566B3-E4C5-4078-96E0-2E49AC2B6B47}" type="presOf" srcId="{871FB90B-5EF0-4E28-9D85-4EBD5945A2DF}" destId="{1331EE70-6329-46B2-A3C5-9D24734CED5A}" srcOrd="0" destOrd="0" presId="urn:microsoft.com/office/officeart/2005/8/layout/hChevron3"/>
    <dgm:cxn modelId="{0253AE6A-DA89-4023-B7FB-92F20E16145E}" type="presOf" srcId="{8AAFCED5-004C-4FDC-9A89-B43AB8CBC2C1}" destId="{17E7A614-6FD3-41C3-900C-3D11ABB26BEB}" srcOrd="0" destOrd="0" presId="urn:microsoft.com/office/officeart/2005/8/layout/hChevron3"/>
    <dgm:cxn modelId="{BEE411A5-8B58-4891-9CAD-ED7E7C18E554}" type="presOf" srcId="{26C33F6B-F75A-4C7A-8DA8-FA91D5530AB9}" destId="{936E37AD-66A9-4704-91C5-F9F0D32121F6}" srcOrd="0" destOrd="0" presId="urn:microsoft.com/office/officeart/2005/8/layout/hChevron3"/>
    <dgm:cxn modelId="{E3E3EAC5-8CA5-45BD-A70C-3555F3DDF46B}" type="presParOf" srcId="{17E7A614-6FD3-41C3-900C-3D11ABB26BEB}" destId="{0360BF3B-96E2-4178-9CFB-03E0773F0C71}" srcOrd="0" destOrd="0" presId="urn:microsoft.com/office/officeart/2005/8/layout/hChevron3"/>
    <dgm:cxn modelId="{DDA1B514-99EF-45FB-8DFC-CB22CC3F886C}" type="presParOf" srcId="{17E7A614-6FD3-41C3-900C-3D11ABB26BEB}" destId="{5E777365-F143-4D86-AD72-84AFD37A4009}" srcOrd="1" destOrd="0" presId="urn:microsoft.com/office/officeart/2005/8/layout/hChevron3"/>
    <dgm:cxn modelId="{478F1100-F85E-4B04-928E-DCABE3A9302E}" type="presParOf" srcId="{17E7A614-6FD3-41C3-900C-3D11ABB26BEB}" destId="{97A8D3B3-6AB1-4ACA-B1E2-0E0DCDDCDEC8}" srcOrd="2" destOrd="0" presId="urn:microsoft.com/office/officeart/2005/8/layout/hChevron3"/>
    <dgm:cxn modelId="{B6C2B6AE-958F-4D25-800D-6C967730601B}" type="presParOf" srcId="{17E7A614-6FD3-41C3-900C-3D11ABB26BEB}" destId="{F4AD18DF-74BC-4E9C-A33A-B50D97AFB958}" srcOrd="3" destOrd="0" presId="urn:microsoft.com/office/officeart/2005/8/layout/hChevron3"/>
    <dgm:cxn modelId="{7730615F-3089-48AA-A4AA-19FE1D47FC04}" type="presParOf" srcId="{17E7A614-6FD3-41C3-900C-3D11ABB26BEB}" destId="{1331EE70-6329-46B2-A3C5-9D24734CED5A}" srcOrd="4" destOrd="0" presId="urn:microsoft.com/office/officeart/2005/8/layout/hChevron3"/>
    <dgm:cxn modelId="{C2F5003A-1BC1-40BC-97FD-3652127FB3B5}" type="presParOf" srcId="{17E7A614-6FD3-41C3-900C-3D11ABB26BEB}" destId="{47671373-0D88-4794-ACF1-3D2CE56D21D5}" srcOrd="5" destOrd="0" presId="urn:microsoft.com/office/officeart/2005/8/layout/hChevron3"/>
    <dgm:cxn modelId="{F5789184-23B9-4BBC-A4BC-6CCBF1573779}" type="presParOf" srcId="{17E7A614-6FD3-41C3-900C-3D11ABB26BEB}" destId="{936E37AD-66A9-4704-91C5-F9F0D32121F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0BF3B-96E2-4178-9CFB-03E0773F0C71}">
      <dsp:nvSpPr>
        <dsp:cNvPr id="0" name=""/>
        <dsp:cNvSpPr/>
      </dsp:nvSpPr>
      <dsp:spPr>
        <a:xfrm>
          <a:off x="3424" y="3048867"/>
          <a:ext cx="3436295" cy="137451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latin typeface="Arial Black" panose="020B0A04020102020204" pitchFamily="34" charset="0"/>
            </a:rPr>
            <a:t>Розробити проект штучного супутника-дзеркала Марса</a:t>
          </a:r>
          <a:endParaRPr lang="ru-RU" sz="2000" b="1" kern="1200" dirty="0">
            <a:latin typeface="Arial Black" panose="020B0A04020102020204" pitchFamily="34" charset="0"/>
          </a:endParaRPr>
        </a:p>
      </dsp:txBody>
      <dsp:txXfrm>
        <a:off x="3424" y="3048867"/>
        <a:ext cx="3092666" cy="1374518"/>
      </dsp:txXfrm>
    </dsp:sp>
    <dsp:sp modelId="{97A8D3B3-6AB1-4ACA-B1E2-0E0DCDDCDEC8}">
      <dsp:nvSpPr>
        <dsp:cNvPr id="0" name=""/>
        <dsp:cNvSpPr/>
      </dsp:nvSpPr>
      <dsp:spPr>
        <a:xfrm>
          <a:off x="2752460" y="3048867"/>
          <a:ext cx="3436295" cy="13745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latin typeface="Arial Black" panose="020B0A04020102020204" pitchFamily="34" charset="0"/>
            </a:rPr>
            <a:t>Побудувати траєкторію руху</a:t>
          </a:r>
          <a:endParaRPr lang="ru-RU" sz="1800" b="1" kern="1200" dirty="0">
            <a:latin typeface="Arial Black" panose="020B0A04020102020204" pitchFamily="34" charset="0"/>
          </a:endParaRPr>
        </a:p>
      </dsp:txBody>
      <dsp:txXfrm>
        <a:off x="3439719" y="3048867"/>
        <a:ext cx="2061777" cy="1374518"/>
      </dsp:txXfrm>
    </dsp:sp>
    <dsp:sp modelId="{1331EE70-6329-46B2-A3C5-9D24734CED5A}">
      <dsp:nvSpPr>
        <dsp:cNvPr id="0" name=""/>
        <dsp:cNvSpPr/>
      </dsp:nvSpPr>
      <dsp:spPr>
        <a:xfrm>
          <a:off x="5501496" y="3048867"/>
          <a:ext cx="3436295" cy="13745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Arial Black" panose="020B0A04020102020204" pitchFamily="34" charset="0"/>
          </a:endParaRPr>
        </a:p>
      </dsp:txBody>
      <dsp:txXfrm>
        <a:off x="6188755" y="3048867"/>
        <a:ext cx="2061777" cy="1374518"/>
      </dsp:txXfrm>
    </dsp:sp>
    <dsp:sp modelId="{936E37AD-66A9-4704-91C5-F9F0D32121F6}">
      <dsp:nvSpPr>
        <dsp:cNvPr id="0" name=""/>
        <dsp:cNvSpPr/>
      </dsp:nvSpPr>
      <dsp:spPr>
        <a:xfrm>
          <a:off x="8250533" y="3048867"/>
          <a:ext cx="3436295" cy="1374518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latin typeface="Arial Black" panose="020B0A04020102020204" pitchFamily="34" charset="0"/>
            </a:rPr>
            <a:t>Зробити </a:t>
          </a:r>
          <a:r>
            <a:rPr lang="uk-UA" sz="2000" b="1" kern="1200" dirty="0" err="1">
              <a:latin typeface="Arial Black" panose="020B0A04020102020204" pitchFamily="34" charset="0"/>
            </a:rPr>
            <a:t>комп</a:t>
          </a:r>
          <a:r>
            <a:rPr lang="en-US" sz="2000" b="1" kern="1200" dirty="0">
              <a:latin typeface="Arial Black" panose="020B0A04020102020204" pitchFamily="34" charset="0"/>
            </a:rPr>
            <a:t>’</a:t>
          </a:r>
          <a:r>
            <a:rPr lang="uk-UA" sz="2000" b="1" kern="1200" dirty="0" err="1">
              <a:latin typeface="Arial Black" panose="020B0A04020102020204" pitchFamily="34" charset="0"/>
            </a:rPr>
            <a:t>ютерну</a:t>
          </a:r>
          <a:r>
            <a:rPr lang="uk-UA" sz="2000" b="1" kern="1200" dirty="0">
              <a:latin typeface="Arial Black" panose="020B0A04020102020204" pitchFamily="34" charset="0"/>
            </a:rPr>
            <a:t> симуляцію</a:t>
          </a:r>
          <a:endParaRPr lang="ru-RU" sz="2000" b="1" kern="1200" dirty="0">
            <a:latin typeface="Arial Black" panose="020B0A04020102020204" pitchFamily="34" charset="0"/>
          </a:endParaRPr>
        </a:p>
      </dsp:txBody>
      <dsp:txXfrm>
        <a:off x="8937792" y="3048867"/>
        <a:ext cx="2061777" cy="1374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mars landscape&quot;&quot;">
            <a:extLst>
              <a:ext uri="{FF2B5EF4-FFF2-40B4-BE49-F238E27FC236}">
                <a16:creationId xmlns:a16="http://schemas.microsoft.com/office/drawing/2014/main" xmlns="" id="{5303EF82-55AA-47CD-A065-17D304B1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465"/>
            <a:ext cx="9147642" cy="53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74CA49C-688D-4D9B-A0B3-9835E8BF6908}"/>
              </a:ext>
            </a:extLst>
          </p:cNvPr>
          <p:cNvSpPr/>
          <p:nvPr/>
        </p:nvSpPr>
        <p:spPr>
          <a:xfrm>
            <a:off x="0" y="747423"/>
            <a:ext cx="9147642" cy="537707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75000"/>
                  <a:lumMod val="98000"/>
                </a:schemeClr>
              </a:gs>
              <a:gs pos="50000">
                <a:schemeClr val="accent4">
                  <a:lumMod val="74000"/>
                  <a:alpha val="76000"/>
                </a:schemeClr>
              </a:gs>
              <a:gs pos="100000">
                <a:schemeClr val="accent4">
                  <a:lumMod val="48000"/>
                  <a:alpha val="9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C98B3B-8D15-4FB9-B0E3-625B6A1FF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9428" y="972446"/>
            <a:ext cx="7315200" cy="3255264"/>
          </a:xfrm>
        </p:spPr>
        <p:txBody>
          <a:bodyPr>
            <a:normAutofit/>
          </a:bodyPr>
          <a:lstStyle/>
          <a:p>
            <a:r>
              <a:rPr lang="uk-UA" sz="4000" dirty="0">
                <a:latin typeface="Arial Black" panose="020B0A04020102020204" pitchFamily="34" charset="0"/>
              </a:rPr>
              <a:t>«Нагрівання поверхні Марса за рахунок надходження сонячної радіації вночі»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F459BC1-1E15-4843-A602-99B48889C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4408" y="821815"/>
            <a:ext cx="2709525" cy="5173467"/>
          </a:xfrm>
        </p:spPr>
        <p:txBody>
          <a:bodyPr>
            <a:normAutofit fontScale="92500" lnSpcReduction="20000"/>
          </a:bodyPr>
          <a:lstStyle/>
          <a:p>
            <a:endParaRPr lang="uk-UA" dirty="0">
              <a:latin typeface="Arial Black" panose="020B0A04020102020204" pitchFamily="34" charset="0"/>
            </a:endParaRPr>
          </a:p>
          <a:p>
            <a:r>
              <a:rPr lang="uk-UA" dirty="0">
                <a:latin typeface="Arial Black" panose="020B0A04020102020204" pitchFamily="34" charset="0"/>
              </a:rPr>
              <a:t>Роботу виконав: учень 10-а класу Криворізького Центрально-Міського ліцею </a:t>
            </a:r>
            <a:r>
              <a:rPr lang="uk-UA" dirty="0" err="1">
                <a:latin typeface="Arial Black" panose="020B0A04020102020204" pitchFamily="34" charset="0"/>
              </a:rPr>
              <a:t>Аннаєв</a:t>
            </a:r>
            <a:r>
              <a:rPr lang="uk-UA" dirty="0">
                <a:latin typeface="Arial Black" panose="020B0A04020102020204" pitchFamily="34" charset="0"/>
              </a:rPr>
              <a:t> </a:t>
            </a:r>
            <a:r>
              <a:rPr lang="uk-UA" dirty="0" err="1">
                <a:latin typeface="Arial Black" panose="020B0A04020102020204" pitchFamily="34" charset="0"/>
              </a:rPr>
              <a:t>Данііл</a:t>
            </a:r>
            <a:r>
              <a:rPr lang="uk-UA" dirty="0">
                <a:latin typeface="Arial Black" panose="020B0A04020102020204" pitchFamily="34" charset="0"/>
              </a:rPr>
              <a:t>.</a:t>
            </a:r>
          </a:p>
          <a:p>
            <a:endParaRPr lang="uk-UA" dirty="0"/>
          </a:p>
          <a:p>
            <a:r>
              <a:rPr lang="uk-UA" dirty="0">
                <a:latin typeface="Arial Black" panose="020B0A04020102020204" pitchFamily="34" charset="0"/>
              </a:rPr>
              <a:t>Науковий керівник: Бондарчук Тетяна Вікторівна, вчитель фізики та астрономії спеціаліст вищої категорії, вчитель</a:t>
            </a:r>
            <a:r>
              <a:rPr lang="en-US" dirty="0">
                <a:latin typeface="Arial Black" panose="020B0A04020102020204" pitchFamily="34" charset="0"/>
              </a:rPr>
              <a:t>-</a:t>
            </a:r>
            <a:r>
              <a:rPr lang="uk-UA" dirty="0">
                <a:latin typeface="Arial Black" panose="020B0A04020102020204" pitchFamily="34" charset="0"/>
              </a:rPr>
              <a:t> методист.</a:t>
            </a:r>
            <a:endParaRPr lang="x-none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0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7D1D244B-42AC-496E-B58C-FA8E482D54D6}"/>
                  </a:ext>
                </a:extLst>
              </p:cNvPr>
              <p:cNvSpPr/>
              <p:nvPr/>
            </p:nvSpPr>
            <p:spPr>
              <a:xfrm>
                <a:off x="285948" y="849047"/>
                <a:ext cx="11648661" cy="60089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Границя міцності технічного титану σ становить 800 МПа. 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𝜎</m:t>
                      </m:r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uk-UA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lang="uk-UA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uk-UA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r>
                            <a:rPr lang="uk-UA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𝑔h</m:t>
                      </m:r>
                      <m:r>
                        <a:rPr lang="uk-UA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x-none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де ρ – густина титану, що становить 4500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кг</m:t>
                        </m:r>
                      </m:num>
                      <m:den>
                        <m:sSup>
                          <m:sSupPr>
                            <m:ctrlPr>
                              <a:rPr lang="x-none" sz="2800" i="1"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uk-UA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м</m:t>
                            </m:r>
                          </m:e>
                          <m:sup>
                            <m:r>
                              <a:rPr lang="uk-UA" sz="28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максимальна висота труби, 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 </a:t>
                </a:r>
                <a:r>
                  <a:rPr lang="ru-RU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прискорення вільного падіння.</a:t>
                </a:r>
                <a:endParaRPr lang="x-none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uk-UA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x-none" sz="28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endParaRPr lang="x-none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800∙</m:t>
                          </m:r>
                          <m:sSup>
                            <m:sSupPr>
                              <m:ctrlPr>
                                <a:rPr lang="x-none" sz="2800" i="1">
                                  <a:latin typeface="Cambria Math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9.8∙4500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=18 140.6</m:t>
                      </m:r>
                      <m:d>
                        <m:d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м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=18.140</m:t>
                      </m:r>
                      <m:d>
                        <m:dPr>
                          <m:ctrlPr>
                            <a:rPr lang="x-none" sz="2800" i="1">
                              <a:latin typeface="Cambria Math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км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x-none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lang="x-none" sz="2000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D1D244B-42AC-496E-B58C-FA8E482D5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48" y="849047"/>
                <a:ext cx="11648661" cy="6008953"/>
              </a:xfrm>
              <a:prstGeom prst="rect">
                <a:avLst/>
              </a:prstGeom>
              <a:blipFill>
                <a:blip r:embed="rId2"/>
                <a:stretch>
                  <a:fillRect l="-733" r="-1518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xmlns="" id="{13FB86A1-422A-4AB2-94F2-459248662611}"/>
              </a:ext>
            </a:extLst>
          </p:cNvPr>
          <p:cNvSpPr/>
          <p:nvPr/>
        </p:nvSpPr>
        <p:spPr>
          <a:xfrm>
            <a:off x="-1" y="151620"/>
            <a:ext cx="7835899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1D7A34-BE7D-43EB-A7AF-8285107A2210}"/>
              </a:ext>
            </a:extLst>
          </p:cNvPr>
          <p:cNvSpPr txBox="1"/>
          <p:nvPr/>
        </p:nvSpPr>
        <p:spPr>
          <a:xfrm>
            <a:off x="436726" y="165100"/>
            <a:ext cx="7399173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/>
              <a:t>ОБЧИСЛЕННЯ ПАРАМЕТРІВ КАРКАСУ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804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819576-5398-4096-A847-7EDFE4BA3503}"/>
              </a:ext>
            </a:extLst>
          </p:cNvPr>
          <p:cNvSpPr/>
          <p:nvPr/>
        </p:nvSpPr>
        <p:spPr>
          <a:xfrm>
            <a:off x="609600" y="945696"/>
            <a:ext cx="10972800" cy="512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Супутник має рухатися до Марсу за рахунок гравітаційного маневру. Тобто, приблизна траєкторія руху буде наступною:</a:t>
            </a:r>
            <a:endParaRPr lang="x-non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вихід на низьку навколоземну орбіту;</a:t>
            </a:r>
            <a:endParaRPr lang="x-non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досягнення апогею високої еліптичної орбіти «Тундра»;</a:t>
            </a:r>
            <a:endParaRPr lang="x-non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використання гравітаційного поля Землі для прискорення в напрямку Сонця;</a:t>
            </a:r>
            <a:endParaRPr lang="x-non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оберт навколо Сонця, набуття більшого прискорення</a:t>
            </a:r>
            <a:endParaRPr lang="x-non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прольоті поблизу Землі набувається ще більше прискорення для руху у напрямку Марсу.</a:t>
            </a:r>
            <a:endParaRPr lang="x-none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досягнення Марсу, зупинка за допомогою двигунів, вихід на геостаціонарну орбіту за допомогою двигунів.</a:t>
            </a:r>
            <a:endParaRPr lang="x-none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xmlns="" id="{5E5AC4D6-A254-4604-B7E3-F23171A33B6B}"/>
              </a:ext>
            </a:extLst>
          </p:cNvPr>
          <p:cNvSpPr/>
          <p:nvPr/>
        </p:nvSpPr>
        <p:spPr>
          <a:xfrm>
            <a:off x="0" y="151620"/>
            <a:ext cx="6591302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8ABD13-08E5-481A-969D-96F8979C2153}"/>
              </a:ext>
            </a:extLst>
          </p:cNvPr>
          <p:cNvSpPr txBox="1"/>
          <p:nvPr/>
        </p:nvSpPr>
        <p:spPr>
          <a:xfrm>
            <a:off x="436727" y="165100"/>
            <a:ext cx="615457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ТРАЄКТОРІЯ РУХУ СУПУТНИКУ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6984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765" y="1433014"/>
            <a:ext cx="45583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Arial Black" panose="020B0A04020102020204" pitchFamily="34" charset="0"/>
              </a:rPr>
              <a:t>     - Сонце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r>
              <a:rPr lang="uk-UA" sz="2800" dirty="0">
                <a:latin typeface="Arial Black" panose="020B0A04020102020204" pitchFamily="34" charset="0"/>
              </a:rPr>
              <a:t>     - Земля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r>
              <a:rPr lang="uk-UA" sz="2800" dirty="0">
                <a:latin typeface="Arial Black" panose="020B0A04020102020204" pitchFamily="34" charset="0"/>
              </a:rPr>
              <a:t>     - Марс</a:t>
            </a:r>
          </a:p>
          <a:p>
            <a:endParaRPr lang="uk-UA" sz="2800" dirty="0">
              <a:latin typeface="Arial Black" panose="020B0A04020102020204" pitchFamily="34" charset="0"/>
            </a:endParaRPr>
          </a:p>
          <a:p>
            <a:r>
              <a:rPr lang="uk-UA" sz="2800" dirty="0">
                <a:latin typeface="Arial Black" panose="020B0A04020102020204" pitchFamily="34" charset="0"/>
              </a:rPr>
              <a:t>     - </a:t>
            </a:r>
            <a:r>
              <a:rPr lang="en-US" sz="2800" dirty="0">
                <a:latin typeface="Arial Black" panose="020B0A04020102020204" pitchFamily="34" charset="0"/>
              </a:rPr>
              <a:t>Solar Reflector</a:t>
            </a:r>
            <a:endParaRPr lang="uk-UA" sz="2800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8646" y="3211931"/>
            <a:ext cx="586853" cy="464025"/>
          </a:xfrm>
          <a:prstGeom prst="rect">
            <a:avLst/>
          </a:prstGeom>
          <a:solidFill>
            <a:srgbClr val="AE27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98646" y="2299805"/>
            <a:ext cx="586853" cy="4640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98645" y="1483212"/>
            <a:ext cx="586853" cy="464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98646" y="4060367"/>
            <a:ext cx="586853" cy="464025"/>
          </a:xfrm>
          <a:prstGeom prst="rect">
            <a:avLst/>
          </a:prstGeom>
          <a:solidFill>
            <a:srgbClr val="A41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28F381-F5FE-4931-8395-26469972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62" y="675199"/>
            <a:ext cx="5348576" cy="53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72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FEC32C62-E9E5-4E12-B3F8-2A5AB79DA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44574"/>
              </p:ext>
            </p:extLst>
          </p:nvPr>
        </p:nvGraphicFramePr>
        <p:xfrm>
          <a:off x="232011" y="1181308"/>
          <a:ext cx="9212236" cy="494119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03059">
                  <a:extLst>
                    <a:ext uri="{9D8B030D-6E8A-4147-A177-3AD203B41FA5}">
                      <a16:colId xmlns:a16="http://schemas.microsoft.com/office/drawing/2014/main" xmlns="" val="2267491123"/>
                    </a:ext>
                  </a:extLst>
                </a:gridCol>
                <a:gridCol w="2303059">
                  <a:extLst>
                    <a:ext uri="{9D8B030D-6E8A-4147-A177-3AD203B41FA5}">
                      <a16:colId xmlns:a16="http://schemas.microsoft.com/office/drawing/2014/main" xmlns="" val="1444942654"/>
                    </a:ext>
                  </a:extLst>
                </a:gridCol>
                <a:gridCol w="2303059">
                  <a:extLst>
                    <a:ext uri="{9D8B030D-6E8A-4147-A177-3AD203B41FA5}">
                      <a16:colId xmlns:a16="http://schemas.microsoft.com/office/drawing/2014/main" xmlns="" val="3727682793"/>
                    </a:ext>
                  </a:extLst>
                </a:gridCol>
                <a:gridCol w="2303059">
                  <a:extLst>
                    <a:ext uri="{9D8B030D-6E8A-4147-A177-3AD203B41FA5}">
                      <a16:colId xmlns:a16="http://schemas.microsoft.com/office/drawing/2014/main" xmlns="" val="1579191999"/>
                    </a:ext>
                  </a:extLst>
                </a:gridCol>
              </a:tblGrid>
              <a:tr h="449200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Назва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програми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“Solar Reflector”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“Viking”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“Galileo”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4546397"/>
                  </a:ext>
                </a:extLst>
              </a:tr>
              <a:tr h="786099">
                <a:tc>
                  <a:txBody>
                    <a:bodyPr/>
                    <a:lstStyle/>
                    <a:p>
                      <a:pPr algn="ctr"/>
                      <a:r>
                        <a:rPr lang="ru-RU" dirty="0" err="1">
                          <a:latin typeface="+mn-lt"/>
                        </a:rPr>
                        <a:t>Вартість</a:t>
                      </a:r>
                      <a:r>
                        <a:rPr lang="ru-RU" dirty="0">
                          <a:latin typeface="+mn-lt"/>
                        </a:rPr>
                        <a:t> </a:t>
                      </a:r>
                      <a:r>
                        <a:rPr lang="ru-RU" dirty="0" err="1">
                          <a:latin typeface="+mn-lt"/>
                        </a:rPr>
                        <a:t>дзеркала</a:t>
                      </a:r>
                      <a:endParaRPr lang="x-non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504 583$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―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 Black" panose="020B0A04020102020204" pitchFamily="34" charset="0"/>
                        </a:rPr>
                        <a:t>―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23752802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Вартість каркасу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19 280 000$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 Black" panose="020B0A04020102020204" pitchFamily="34" charset="0"/>
                        </a:rPr>
                        <a:t>―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 Black" panose="020B0A04020102020204" pitchFamily="34" charset="0"/>
                        </a:rPr>
                        <a:t>―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31489915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Вартість апарату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dirty="0">
                          <a:latin typeface="Arial Black" panose="020B0A04020102020204" pitchFamily="34" charset="0"/>
                        </a:rPr>
                        <a:t>≈</a:t>
                      </a:r>
                      <a:r>
                        <a:rPr lang="en-US" dirty="0">
                          <a:latin typeface="Arial Black" panose="020B0A04020102020204" pitchFamily="34" charset="0"/>
                        </a:rPr>
                        <a:t>16 000 000$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≈24 000 000$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Arial Black" panose="020B0A04020102020204" pitchFamily="34" charset="0"/>
                        </a:rPr>
                        <a:t>227 435 000</a:t>
                      </a:r>
                      <a:r>
                        <a:rPr lang="en-US" dirty="0">
                          <a:latin typeface="Arial Black" panose="020B0A04020102020204" pitchFamily="34" charset="0"/>
                        </a:rPr>
                        <a:t>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75210992"/>
                  </a:ext>
                </a:extLst>
              </a:tr>
              <a:tr h="786099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Вартість пального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2 893 128$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n/d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n/d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80939951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Вартість двигунів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dirty="0">
                          <a:latin typeface="Arial Black" panose="020B0A04020102020204" pitchFamily="34" charset="0"/>
                        </a:rPr>
                        <a:t>≈</a:t>
                      </a:r>
                      <a:r>
                        <a:rPr lang="en-US" dirty="0">
                          <a:latin typeface="Arial Black" panose="020B0A04020102020204" pitchFamily="34" charset="0"/>
                        </a:rPr>
                        <a:t>2 000 000$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n/d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n/d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72422831"/>
                  </a:ext>
                </a:extLst>
              </a:tr>
              <a:tr h="786099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Загальна вартість</a:t>
                      </a:r>
                    </a:p>
                    <a:p>
                      <a:pPr algn="ctr"/>
                      <a:r>
                        <a:rPr lang="uk-UA" dirty="0"/>
                        <a:t>(оціночна)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221 467 054$</a:t>
                      </a:r>
                    </a:p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(86 567 054$)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364 000 000$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600 000 000$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07914147"/>
                  </a:ext>
                </a:extLst>
              </a:tr>
              <a:tr h="786099"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Загальна вартість</a:t>
                      </a:r>
                    </a:p>
                    <a:p>
                      <a:pPr algn="ctr"/>
                      <a:r>
                        <a:rPr lang="uk-UA" dirty="0"/>
                        <a:t>(фактична)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n/d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1 000 000 000$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Black" panose="020B0A04020102020204" pitchFamily="34" charset="0"/>
                        </a:rPr>
                        <a:t>1 500 000 000$</a:t>
                      </a:r>
                      <a:endParaRPr lang="x-none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341368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792F8D2-F84A-4CFF-95C1-FED63165CA8E}"/>
              </a:ext>
            </a:extLst>
          </p:cNvPr>
          <p:cNvSpPr/>
          <p:nvPr/>
        </p:nvSpPr>
        <p:spPr>
          <a:xfrm>
            <a:off x="232012" y="163774"/>
            <a:ext cx="9212238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D5042E-7EC1-46B5-86B8-BA9F0766437F}"/>
              </a:ext>
            </a:extLst>
          </p:cNvPr>
          <p:cNvSpPr txBox="1"/>
          <p:nvPr/>
        </p:nvSpPr>
        <p:spPr>
          <a:xfrm>
            <a:off x="668737" y="177254"/>
            <a:ext cx="8775513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/>
              <a:t>ПОРІВНЯЛЬНА ТАБЛИЦЯ ВАРТОСТІ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2387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376" y="614149"/>
            <a:ext cx="11122925" cy="1583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7103" y="627630"/>
            <a:ext cx="10686198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/>
              <a:t>Мета</a:t>
            </a:r>
            <a:r>
              <a:rPr lang="uk-UA" sz="3200" dirty="0"/>
              <a:t>: розробити дзеркало-супутник Марса, що відбиває широкий діапазон довжин світлових хвиль та освітлювало поверхню планети вночі.</a:t>
            </a:r>
            <a:endParaRPr lang="ru-RU" sz="32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20490011"/>
              </p:ext>
            </p:extLst>
          </p:nvPr>
        </p:nvGraphicFramePr>
        <p:xfrm>
          <a:off x="385075" y="1195754"/>
          <a:ext cx="11690253" cy="7472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50377" y="3018431"/>
            <a:ext cx="3072052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87103" y="3031911"/>
            <a:ext cx="2635325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/>
              <a:t>Завдання: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87B05B-EC9E-466B-AE6E-B7A7369E6395}"/>
              </a:ext>
            </a:extLst>
          </p:cNvPr>
          <p:cNvSpPr txBox="1"/>
          <p:nvPr/>
        </p:nvSpPr>
        <p:spPr>
          <a:xfrm>
            <a:off x="6496214" y="4298023"/>
            <a:ext cx="27511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Arial Black" panose="020B0A04020102020204" pitchFamily="34" charset="0"/>
              </a:rPr>
              <a:t>Вирахувати вартість та ефективність даного проекту</a:t>
            </a:r>
            <a:endParaRPr lang="ru-RU" sz="2000" b="1" dirty="0">
              <a:latin typeface="Arial Black" panose="020B0A04020102020204" pitchFamily="34" charset="0"/>
            </a:endParaRP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5100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2012" y="163774"/>
            <a:ext cx="4522859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68739" y="177254"/>
            <a:ext cx="4086132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/>
              <a:t>ЧОМУ САМЕ МАРС?</a:t>
            </a:r>
            <a:endParaRPr lang="ru-RU" sz="3200" dirty="0"/>
          </a:p>
        </p:txBody>
      </p:sp>
      <p:sp>
        <p:nvSpPr>
          <p:cNvPr id="11" name="Прямоугольник: один усеченный угол 10">
            <a:extLst>
              <a:ext uri="{FF2B5EF4-FFF2-40B4-BE49-F238E27FC236}">
                <a16:creationId xmlns:a16="http://schemas.microsoft.com/office/drawing/2014/main" xmlns="" id="{A7207569-9019-488A-8E9F-6F35A16AF9C1}"/>
              </a:ext>
            </a:extLst>
          </p:cNvPr>
          <p:cNvSpPr/>
          <p:nvPr/>
        </p:nvSpPr>
        <p:spPr>
          <a:xfrm>
            <a:off x="856091" y="881743"/>
            <a:ext cx="5239909" cy="1796144"/>
          </a:xfrm>
          <a:prstGeom prst="snip1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Тривалість доби</a:t>
            </a:r>
            <a:r>
              <a:rPr lang="uk-UA" dirty="0"/>
              <a:t> на Марсі дуже близька до земної – 24 години 39 хвилин 35 секунд.</a:t>
            </a:r>
          </a:p>
          <a:p>
            <a:r>
              <a:rPr lang="uk-UA" dirty="0"/>
              <a:t>Площа поверхні Марса становить 28.4% земної – трохи менше площі суші на Землі, що становить 29.2% від усієї земної поверхні</a:t>
            </a:r>
            <a:r>
              <a:rPr lang="ru-RU" dirty="0"/>
              <a:t>.</a:t>
            </a:r>
            <a:endParaRPr lang="en-US" dirty="0"/>
          </a:p>
          <a:p>
            <a:pPr algn="ctr"/>
            <a:endParaRPr lang="x-none" dirty="0"/>
          </a:p>
        </p:txBody>
      </p:sp>
      <p:sp>
        <p:nvSpPr>
          <p:cNvPr id="17" name="Прямоугольник: один усеченный угол 16">
            <a:extLst>
              <a:ext uri="{FF2B5EF4-FFF2-40B4-BE49-F238E27FC236}">
                <a16:creationId xmlns:a16="http://schemas.microsoft.com/office/drawing/2014/main" xmlns="" id="{D84E6519-91B7-476F-A0A7-2CF1C1F83A93}"/>
              </a:ext>
            </a:extLst>
          </p:cNvPr>
          <p:cNvSpPr/>
          <p:nvPr/>
        </p:nvSpPr>
        <p:spPr>
          <a:xfrm>
            <a:off x="856091" y="2797600"/>
            <a:ext cx="5239909" cy="1796144"/>
          </a:xfrm>
          <a:prstGeom prst="snip1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Параметри марсіанського ґрунту </a:t>
            </a:r>
            <a:r>
              <a:rPr lang="uk-UA" dirty="0"/>
              <a:t>(співвідношення </a:t>
            </a:r>
            <a:r>
              <a:rPr lang="uk-UA" dirty="0" err="1"/>
              <a:t>рН</a:t>
            </a:r>
            <a:r>
              <a:rPr lang="uk-UA" dirty="0"/>
              <a:t>, наявність необхідних для рослин хімічних елементів та деякі інші характеристики) близькі до земних. На марсіанському ґрунті теоретично можливо вирощувати рослини.</a:t>
            </a:r>
            <a:endParaRPr lang="ru-RU" dirty="0"/>
          </a:p>
          <a:p>
            <a:pPr algn="ctr"/>
            <a:endParaRPr lang="x-none" dirty="0"/>
          </a:p>
        </p:txBody>
      </p:sp>
      <p:sp>
        <p:nvSpPr>
          <p:cNvPr id="18" name="Прямоугольник: один усеченный угол 17">
            <a:extLst>
              <a:ext uri="{FF2B5EF4-FFF2-40B4-BE49-F238E27FC236}">
                <a16:creationId xmlns:a16="http://schemas.microsoft.com/office/drawing/2014/main" xmlns="" id="{004E571A-F4B8-4041-B8B0-B9F3FEBC96C5}"/>
              </a:ext>
            </a:extLst>
          </p:cNvPr>
          <p:cNvSpPr/>
          <p:nvPr/>
        </p:nvSpPr>
        <p:spPr>
          <a:xfrm>
            <a:off x="856091" y="4713457"/>
            <a:ext cx="5239909" cy="1796144"/>
          </a:xfrm>
          <a:prstGeom prst="snip1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 Марс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і є атмосфера. </a:t>
            </a:r>
            <a:r>
              <a:rPr lang="uk-UA" dirty="0"/>
              <a:t>Незважаючи на те, що її маса становить лише 0.007 земної, вона дає мінімальний захист від сонячної </a:t>
            </a:r>
            <a:r>
              <a:rPr lang="uk-UA" dirty="0" err="1"/>
              <a:t>радіаціх</a:t>
            </a:r>
            <a:r>
              <a:rPr lang="uk-UA" dirty="0"/>
              <a:t>, а також була успішно використана для аеродинамічного гальмування космічного літального апарата.</a:t>
            </a:r>
          </a:p>
        </p:txBody>
      </p:sp>
      <p:sp>
        <p:nvSpPr>
          <p:cNvPr id="21" name="Прямоугольник: один усеченный угол 20">
            <a:extLst>
              <a:ext uri="{FF2B5EF4-FFF2-40B4-BE49-F238E27FC236}">
                <a16:creationId xmlns:a16="http://schemas.microsoft.com/office/drawing/2014/main" xmlns="" id="{11DFD1C0-B027-4CC5-834B-79CB34E781B9}"/>
              </a:ext>
            </a:extLst>
          </p:cNvPr>
          <p:cNvSpPr/>
          <p:nvPr/>
        </p:nvSpPr>
        <p:spPr>
          <a:xfrm>
            <a:off x="6431873" y="2054773"/>
            <a:ext cx="5239909" cy="1246227"/>
          </a:xfrm>
          <a:prstGeom prst="snip1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Останні дослідження НАСА </a:t>
            </a:r>
            <a:r>
              <a:rPr lang="uk-UA" dirty="0"/>
              <a:t>підтвердили наявність води на Марсі, а це важливий чинник для підтримання життєдіяльності організмів.</a:t>
            </a:r>
          </a:p>
        </p:txBody>
      </p:sp>
      <p:sp>
        <p:nvSpPr>
          <p:cNvPr id="23" name="Прямоугольник: один усеченный угол 22">
            <a:extLst>
              <a:ext uri="{FF2B5EF4-FFF2-40B4-BE49-F238E27FC236}">
                <a16:creationId xmlns:a16="http://schemas.microsoft.com/office/drawing/2014/main" xmlns="" id="{B7317611-0484-4F96-888F-C76508DDD4AC}"/>
              </a:ext>
            </a:extLst>
          </p:cNvPr>
          <p:cNvSpPr/>
          <p:nvPr/>
        </p:nvSpPr>
        <p:spPr>
          <a:xfrm>
            <a:off x="6431872" y="3429000"/>
            <a:ext cx="5239909" cy="1246227"/>
          </a:xfrm>
          <a:prstGeom prst="snip1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Площа поверхні</a:t>
            </a:r>
            <a:r>
              <a:rPr lang="uk-UA" dirty="0"/>
              <a:t> Марса становить 28.4% земної –   трохи менше площі суші на Землі, що становить 29.2% від усієї земної поверхні</a:t>
            </a:r>
          </a:p>
        </p:txBody>
      </p:sp>
    </p:spTree>
    <p:extLst>
      <p:ext uri="{BB962C8B-B14F-4D97-AF65-F5344CB8AC3E}">
        <p14:creationId xmlns:p14="http://schemas.microsoft.com/office/powerpoint/2010/main" val="242881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Презентация Аннаев 2020\render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499" y="-1346199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7"/>
          <p:cNvSpPr/>
          <p:nvPr/>
        </p:nvSpPr>
        <p:spPr>
          <a:xfrm>
            <a:off x="0" y="151620"/>
            <a:ext cx="7100773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6727" y="165100"/>
            <a:ext cx="667283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ОБЕРТАННЯ МАРСУ БЕЗ ДЗЕРКАЛ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6344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езентация Аннаев 2020\render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768" y="-122603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7"/>
          <p:cNvSpPr/>
          <p:nvPr/>
        </p:nvSpPr>
        <p:spPr>
          <a:xfrm>
            <a:off x="0" y="151620"/>
            <a:ext cx="7518400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36726" y="165100"/>
            <a:ext cx="7081673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ОБЕРТАННЯ МАРСУ З 1 ДЗЕРКАЛОМ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11835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Презентация Аннаев 2020\render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5031" y="-13026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7"/>
          <p:cNvSpPr/>
          <p:nvPr/>
        </p:nvSpPr>
        <p:spPr>
          <a:xfrm>
            <a:off x="0" y="151620"/>
            <a:ext cx="7797800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6726" y="165100"/>
            <a:ext cx="7361073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ОБЕРТАННЯ МАРСУ З 2 ДЗЕРКАЛАМИ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2326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xmlns="" id="{973C00D5-17EA-413C-8DE9-662E9EE268CF}"/>
                  </a:ext>
                </a:extLst>
              </p:cNvPr>
              <p:cNvSpPr/>
              <p:nvPr/>
            </p:nvSpPr>
            <p:spPr>
              <a:xfrm>
                <a:off x="1395618" y="979082"/>
                <a:ext cx="3147286" cy="1729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3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x-none" sz="3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x-none" sz="36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x-none" sz="3600" i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x-none" sz="3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x-none" sz="36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x-none" sz="36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x-none" sz="3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x-none" sz="3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x-none" sz="36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x-none" sz="3600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973C00D5-17EA-413C-8DE9-662E9EE26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618" y="979082"/>
                <a:ext cx="3147286" cy="17291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xmlns="" id="{C1DCDDA4-329E-4D65-A997-6568A0755B05}"/>
                  </a:ext>
                </a:extLst>
              </p:cNvPr>
              <p:cNvSpPr/>
              <p:nvPr/>
            </p:nvSpPr>
            <p:spPr>
              <a:xfrm>
                <a:off x="7649098" y="1168358"/>
                <a:ext cx="1934376" cy="1129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36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x-none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3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x-none" sz="36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x-none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x-none" sz="36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x-none" sz="36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x-none" sz="3600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1DCDDA4-329E-4D65-A997-6568A0755B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098" y="1168358"/>
                <a:ext cx="1934376" cy="11294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xmlns="" id="{0B581A19-6230-4F93-AAC6-B0FFD58A9B31}"/>
              </a:ext>
            </a:extLst>
          </p:cNvPr>
          <p:cNvSpPr/>
          <p:nvPr/>
        </p:nvSpPr>
        <p:spPr>
          <a:xfrm>
            <a:off x="-1" y="151620"/>
            <a:ext cx="11783833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54A939-3123-49E8-80CB-901275B175AB}"/>
              </a:ext>
            </a:extLst>
          </p:cNvPr>
          <p:cNvSpPr txBox="1"/>
          <p:nvPr/>
        </p:nvSpPr>
        <p:spPr>
          <a:xfrm>
            <a:off x="436726" y="165100"/>
            <a:ext cx="113471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ОБЧИСЛЕННЯ ПАРАМЕТРІВ СТАЦІОНАРНОЇ ОРБІТИ МАРСА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6089C806-53AC-4A2F-938A-91FE36E1E1F9}"/>
                  </a:ext>
                </a:extLst>
              </p:cNvPr>
              <p:cNvSpPr/>
              <p:nvPr/>
            </p:nvSpPr>
            <p:spPr>
              <a:xfrm>
                <a:off x="450872" y="3289498"/>
                <a:ext cx="11332960" cy="1729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36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x-none" sz="3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x-none" sz="3600" i="1">
                              <a:latin typeface="Cambria Math"/>
                            </a:rPr>
                          </m:ctrlPr>
                        </m:radPr>
                        <m:deg>
                          <m:r>
                            <a:rPr lang="x-none" sz="3600" i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x-none" sz="36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x-none" sz="3600" i="0">
                                  <a:latin typeface="Cambria Math" panose="02040503050406030204" pitchFamily="18" charset="0"/>
                                </a:rPr>
                                <m:t>6.6741∙</m:t>
                              </m:r>
                              <m:sSup>
                                <m:sSup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−11</m:t>
                                  </m:r>
                                </m:sup>
                              </m:sSup>
                              <m:r>
                                <a:rPr lang="x-none" sz="3600" i="0">
                                  <a:latin typeface="Cambria Math" panose="02040503050406030204" pitchFamily="18" charset="0"/>
                                </a:rPr>
                                <m:t>∙6.4171∙</m:t>
                              </m:r>
                              <m:sSup>
                                <m:sSup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7.0883 </m:t>
                                  </m:r>
                                </m:e>
                                <m:sup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x-none" sz="3600" i="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x-none" sz="36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x-none" sz="3600" i="0">
                                      <a:latin typeface="Cambria Math" panose="02040503050406030204" pitchFamily="18" charset="0"/>
                                    </a:rPr>
                                    <m:t>−10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x-none" sz="3600" i="0">
                          <a:latin typeface="Cambria Math" panose="02040503050406030204" pitchFamily="18" charset="0"/>
                        </a:rPr>
                        <m:t>≈20 427.5263 км</m:t>
                      </m:r>
                    </m:oMath>
                  </m:oMathPara>
                </a14:m>
                <a:endParaRPr lang="x-none" sz="3600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089C806-53AC-4A2F-938A-91FE36E1E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72" y="3289498"/>
                <a:ext cx="11332960" cy="1729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D76BE5CE-02FB-4481-9220-40553C37B36A}"/>
                  </a:ext>
                </a:extLst>
              </p:cNvPr>
              <p:cNvSpPr/>
              <p:nvPr/>
            </p:nvSpPr>
            <p:spPr>
              <a:xfrm>
                <a:off x="2969261" y="5702053"/>
                <a:ext cx="723159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sz="3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uk-U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о</m:t>
                        </m:r>
                      </m:sub>
                    </m:sSub>
                    <m:r>
                      <a:rPr lang="x-none" sz="3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sz="36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uk-UA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17 031.3263 </a:t>
                </a: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uk-UA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км</a:t>
                </a:r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76BE5CE-02FB-4481-9220-40553C37B3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261" y="5702053"/>
                <a:ext cx="7231590" cy="646331"/>
              </a:xfrm>
              <a:prstGeom prst="rect">
                <a:avLst/>
              </a:prstGeom>
              <a:blipFill>
                <a:blip r:embed="rId5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xmlns="" id="{BD6DDF1D-66C6-4096-A319-3129240B05ED}"/>
              </a:ext>
            </a:extLst>
          </p:cNvPr>
          <p:cNvSpPr/>
          <p:nvPr/>
        </p:nvSpPr>
        <p:spPr>
          <a:xfrm rot="16200000">
            <a:off x="5872042" y="-174074"/>
            <a:ext cx="222636" cy="5764694"/>
          </a:xfrm>
          <a:prstGeom prst="leftBrace">
            <a:avLst>
              <a:gd name="adj1" fmla="val 8333"/>
              <a:gd name="adj2" fmla="val 4972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90DD49A-F04F-49CB-9BF6-CB95987AE99E}"/>
              </a:ext>
            </a:extLst>
          </p:cNvPr>
          <p:cNvCxnSpPr/>
          <p:nvPr/>
        </p:nvCxnSpPr>
        <p:spPr>
          <a:xfrm>
            <a:off x="5983360" y="2941983"/>
            <a:ext cx="0" cy="3475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16FB11E0-529E-4E2E-93FA-9DBEA773CB68}"/>
              </a:ext>
            </a:extLst>
          </p:cNvPr>
          <p:cNvCxnSpPr/>
          <p:nvPr/>
        </p:nvCxnSpPr>
        <p:spPr>
          <a:xfrm flipH="1">
            <a:off x="3315694" y="4826442"/>
            <a:ext cx="3188473" cy="875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69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7">
            <a:extLst>
              <a:ext uri="{FF2B5EF4-FFF2-40B4-BE49-F238E27FC236}">
                <a16:creationId xmlns:a16="http://schemas.microsoft.com/office/drawing/2014/main" xmlns="" id="{8653192F-834D-444A-8402-FB11B276D84D}"/>
              </a:ext>
            </a:extLst>
          </p:cNvPr>
          <p:cNvSpPr/>
          <p:nvPr/>
        </p:nvSpPr>
        <p:spPr>
          <a:xfrm>
            <a:off x="-1" y="151620"/>
            <a:ext cx="11783833" cy="59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F0BB2D-8458-4884-BCB6-04AEDFB20F88}"/>
              </a:ext>
            </a:extLst>
          </p:cNvPr>
          <p:cNvSpPr txBox="1"/>
          <p:nvPr/>
        </p:nvSpPr>
        <p:spPr>
          <a:xfrm>
            <a:off x="436726" y="165100"/>
            <a:ext cx="113471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/>
              <a:t>ОБЧИСЛЕННЯ ПЛОЩІ ДЗЕРКАЛА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F07B5D1A-9949-4D90-9EEA-7853D87271F1}"/>
                  </a:ext>
                </a:extLst>
              </p:cNvPr>
              <p:cNvSpPr/>
              <p:nvPr/>
            </p:nvSpPr>
            <p:spPr>
              <a:xfrm>
                <a:off x="5171796" y="813676"/>
                <a:ext cx="11786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28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none" sz="2800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F07B5D1A-9949-4D90-9EEA-7853D8727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796" y="813676"/>
                <a:ext cx="1178656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3798CC85-9E57-4AD4-848F-8EDC55F73B46}"/>
                  </a:ext>
                </a:extLst>
              </p:cNvPr>
              <p:cNvSpPr/>
              <p:nvPr/>
            </p:nvSpPr>
            <p:spPr>
              <a:xfrm>
                <a:off x="4740528" y="1395332"/>
                <a:ext cx="1904304" cy="9830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x-none" sz="28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x-none" sz="280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x-none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x-none" sz="2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x-none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x-none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x-non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x-none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x-none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x-none" sz="2800" i="0">
                                  <a:latin typeface="Cambria Math" panose="02040503050406030204" pitchFamily="18" charset="0"/>
                                </a:rPr>
                                <m:t>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3798CC85-9E57-4AD4-848F-8EDC55F73B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28" y="1395332"/>
                <a:ext cx="1904304" cy="9830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xmlns="" id="{6C6C8C4E-5CF4-49B5-BE2F-283568FF1927}"/>
                  </a:ext>
                </a:extLst>
              </p:cNvPr>
              <p:cNvSpPr/>
              <p:nvPr/>
            </p:nvSpPr>
            <p:spPr>
              <a:xfrm>
                <a:off x="3356555" y="2367686"/>
                <a:ext cx="2404569" cy="907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28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x-none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x-none" sz="28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о</m:t>
                          </m:r>
                        </m:sub>
                      </m:sSub>
                      <m:r>
                        <a:rPr lang="x-none" sz="2800" i="0">
                          <a:latin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x-none" sz="28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x-none" sz="2800" i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x-none" sz="2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x-none" sz="2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x-none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6C6C8C4E-5CF4-49B5-BE2F-283568FF1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555" y="2367686"/>
                <a:ext cx="2404569" cy="9077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E2038EF3-EA97-43E9-BB3B-E6CD3E9F0E1E}"/>
                  </a:ext>
                </a:extLst>
              </p:cNvPr>
              <p:cNvSpPr/>
              <p:nvPr/>
            </p:nvSpPr>
            <p:spPr>
              <a:xfrm>
                <a:off x="6350452" y="2513917"/>
                <a:ext cx="1640257" cy="76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x-none" sz="2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x-none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x-none" sz="28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none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num>
                          <m:den>
                            <m:r>
                              <a:rPr lang="x-none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r>
                  <a:rPr lang="uk-UA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28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x-none" sz="28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uk-U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ru-RU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x-none" sz="28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uk-U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п</m:t>
                            </m:r>
                          </m:sub>
                        </m:sSub>
                      </m:den>
                    </m:f>
                  </m:oMath>
                </a14:m>
                <a:endParaRPr lang="x-none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E2038EF3-EA97-43E9-BB3B-E6CD3E9F0E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452" y="2513917"/>
                <a:ext cx="1640257" cy="763992"/>
              </a:xfrm>
              <a:prstGeom prst="rect">
                <a:avLst/>
              </a:prstGeom>
              <a:blipFill>
                <a:blip r:embed="rId5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xmlns="" id="{ACF5C93C-C3D3-421D-88FF-0D453F0ECF98}"/>
                  </a:ext>
                </a:extLst>
              </p:cNvPr>
              <p:cNvSpPr/>
              <p:nvPr/>
            </p:nvSpPr>
            <p:spPr>
              <a:xfrm>
                <a:off x="2460446" y="3255156"/>
                <a:ext cx="7386317" cy="9105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x-none" sz="28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x-none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x-none" sz="28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x-non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num>
                            <m:den>
                              <m:r>
                                <a:rPr lang="x-none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uk-UA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x-none" sz="2800">
                              <a:latin typeface="Cambria Math" panose="02040503050406030204" pitchFamily="18" charset="0"/>
                            </a:rPr>
                            <m:t>695</m:t>
                          </m:r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 508 </m:t>
                          </m:r>
                        </m:num>
                        <m:den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149 597 870.7∙1.3812</m:t>
                          </m:r>
                        </m:den>
                      </m:f>
                      <m:r>
                        <a:rPr lang="x-none" sz="2800" i="0">
                          <a:latin typeface="Cambria Math" panose="02040503050406030204" pitchFamily="18" charset="0"/>
                        </a:rPr>
                        <m:t>=0.00336605</m:t>
                      </m:r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ACF5C93C-C3D3-421D-88FF-0D453F0EC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446" y="3255156"/>
                <a:ext cx="7386317" cy="9105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xmlns="" id="{517CECAB-4BE7-47A3-A4CE-8D286CB84298}"/>
                  </a:ext>
                </a:extLst>
              </p:cNvPr>
              <p:cNvSpPr/>
              <p:nvPr/>
            </p:nvSpPr>
            <p:spPr>
              <a:xfrm>
                <a:off x="2531505" y="4448434"/>
                <a:ext cx="74960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280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=17 031.3263∙0.00336605=57.3283</m:t>
                      </m:r>
                      <m:r>
                        <a:rPr lang="uk-UA" sz="2800" b="0" i="0" smtClean="0">
                          <a:latin typeface="Cambria Math" panose="02040503050406030204" pitchFamily="18" charset="0"/>
                        </a:rPr>
                        <m:t>(км)</m:t>
                      </m:r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517CECAB-4BE7-47A3-A4CE-8D286CB84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505" y="4448434"/>
                <a:ext cx="749602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xmlns="" id="{C6D957FF-2437-4259-A0C9-4ACB6271B1A8}"/>
                  </a:ext>
                </a:extLst>
              </p:cNvPr>
              <p:cNvSpPr/>
              <p:nvPr/>
            </p:nvSpPr>
            <p:spPr>
              <a:xfrm>
                <a:off x="729279" y="5378108"/>
                <a:ext cx="15495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28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none" sz="2800" i="1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x-none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x-non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C6D957FF-2437-4259-A0C9-4ACB6271B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79" y="5378108"/>
                <a:ext cx="154959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51B2A4F1-E24E-46A8-9D97-5EA15BFDF61A}"/>
              </a:ext>
            </a:extLst>
          </p:cNvPr>
          <p:cNvCxnSpPr/>
          <p:nvPr/>
        </p:nvCxnSpPr>
        <p:spPr>
          <a:xfrm>
            <a:off x="2699836" y="5630511"/>
            <a:ext cx="28261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xmlns="" id="{CC173942-EB42-4E16-96A0-3E57256D3F5C}"/>
                  </a:ext>
                </a:extLst>
              </p:cNvPr>
              <p:cNvSpPr/>
              <p:nvPr/>
            </p:nvSpPr>
            <p:spPr>
              <a:xfrm>
                <a:off x="5761124" y="5367787"/>
                <a:ext cx="61832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none" sz="28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none" sz="28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x-none" sz="2800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x-none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57.3283</m:t>
                          </m:r>
                        </m:e>
                        <m:sup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x-none" sz="2800" i="0">
                          <a:latin typeface="Cambria Math" panose="02040503050406030204" pitchFamily="18" charset="0"/>
                        </a:rPr>
                        <m:t>=10 324.951 </m:t>
                      </m:r>
                      <m:d>
                        <m:dPr>
                          <m:ctrlPr>
                            <a:rPr lang="x-none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x-none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x-none" sz="2800" i="0">
                                  <a:latin typeface="Cambria Math" panose="02040503050406030204" pitchFamily="18" charset="0"/>
                                </a:rPr>
                                <m:t>км</m:t>
                              </m:r>
                            </m:e>
                            <m:sup>
                              <m:r>
                                <a:rPr lang="x-none" sz="28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x-none" sz="28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x-none" sz="28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C173942-EB42-4E16-96A0-3E57256D3F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124" y="5367787"/>
                <a:ext cx="6183296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342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солнечный пару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9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89408" y="0"/>
            <a:ext cx="3102591" cy="696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089408" y="-13648"/>
            <a:ext cx="2911522" cy="350865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latin typeface="Arial Black" panose="020B0A04020102020204" pitchFamily="34" charset="0"/>
              </a:rPr>
              <a:t>Параметри дзеркала:</a:t>
            </a:r>
          </a:p>
          <a:p>
            <a:endParaRPr lang="uk-UA" dirty="0"/>
          </a:p>
          <a:p>
            <a:r>
              <a:rPr lang="uk-UA" sz="2400" b="1" dirty="0"/>
              <a:t>Матеріал</a:t>
            </a:r>
            <a:r>
              <a:rPr lang="uk-UA" sz="2400" dirty="0"/>
              <a:t>: алюміній</a:t>
            </a:r>
          </a:p>
          <a:p>
            <a:endParaRPr lang="uk-UA" sz="2400" dirty="0"/>
          </a:p>
          <a:p>
            <a:r>
              <a:rPr lang="uk-UA" sz="2400" b="1" dirty="0"/>
              <a:t>Площа</a:t>
            </a:r>
            <a:r>
              <a:rPr lang="uk-UA" sz="2400" dirty="0"/>
              <a:t>: 10 325 км </a:t>
            </a:r>
            <a:r>
              <a:rPr lang="uk-UA" sz="2400" dirty="0" err="1"/>
              <a:t>кв</a:t>
            </a:r>
            <a:r>
              <a:rPr lang="uk-UA" sz="2400" dirty="0"/>
              <a:t>.</a:t>
            </a:r>
          </a:p>
          <a:p>
            <a:endParaRPr lang="uk-UA" sz="2400" dirty="0"/>
          </a:p>
          <a:p>
            <a:r>
              <a:rPr lang="uk-UA" sz="2400" b="1" dirty="0"/>
              <a:t>Товщина</a:t>
            </a:r>
            <a:r>
              <a:rPr lang="uk-UA" sz="2400" dirty="0"/>
              <a:t>: 0.01 </a:t>
            </a:r>
            <a:r>
              <a:rPr lang="uk-UA" sz="2400" dirty="0" err="1"/>
              <a:t>мкм</a:t>
            </a:r>
            <a:endParaRPr lang="uk-UA" sz="2400" dirty="0"/>
          </a:p>
          <a:p>
            <a:endParaRPr lang="uk-UA" sz="2400" dirty="0"/>
          </a:p>
          <a:p>
            <a:r>
              <a:rPr lang="uk-UA" sz="2400" b="1" dirty="0"/>
              <a:t>Маса</a:t>
            </a:r>
            <a:r>
              <a:rPr lang="uk-UA" sz="2400" dirty="0"/>
              <a:t>: 280 тон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91714721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5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90A2CF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593</TotalTime>
  <Words>717</Words>
  <Application>Microsoft Office PowerPoint</Application>
  <PresentationFormat>Произвольный</PresentationFormat>
  <Paragraphs>102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Рамка</vt:lpstr>
      <vt:lpstr>«Нагрівання поверхні Марса за рахунок надходження сонячної радіації вночі»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Daniil Annaev</dc:creator>
  <cp:lastModifiedBy>Volodymyr Frolov</cp:lastModifiedBy>
  <cp:revision>36</cp:revision>
  <dcterms:created xsi:type="dcterms:W3CDTF">2020-01-21T18:06:11Z</dcterms:created>
  <dcterms:modified xsi:type="dcterms:W3CDTF">2020-04-25T19:22:30Z</dcterms:modified>
</cp:coreProperties>
</file>