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71" r:id="rId3"/>
    <p:sldId id="257" r:id="rId4"/>
    <p:sldId id="258" r:id="rId5"/>
    <p:sldId id="259" r:id="rId6"/>
    <p:sldId id="260" r:id="rId7"/>
    <p:sldId id="267" r:id="rId8"/>
    <p:sldId id="272" r:id="rId9"/>
    <p:sldId id="261" r:id="rId10"/>
    <p:sldId id="263" r:id="rId11"/>
    <p:sldId id="268" r:id="rId12"/>
    <p:sldId id="273" r:id="rId13"/>
    <p:sldId id="270" r:id="rId14"/>
    <p:sldId id="264" r:id="rId15"/>
    <p:sldId id="266" r:id="rId1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636" y="-51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/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/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/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0EF00B8D-7095-4AC9-888F-053D94598669}" type="datetimeFigureOut">
              <a:rPr lang="ru-RU" smtClean="0"/>
              <a:t>26.04.2020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DF435EAB-28F3-484A-8C94-FB500218A782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ChangeArrowheads="1"/>
          </p:cNvSpPr>
          <p:nvPr/>
        </p:nvSpPr>
        <p:spPr bwMode="auto">
          <a:xfrm>
            <a:off x="181552" y="33202"/>
            <a:ext cx="8820472" cy="5216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Конкурс: МАН-ЮНІОР ДОСЛІДНИК</a:t>
            </a:r>
          </a:p>
          <a:p>
            <a:pPr lvl="0" indent="45085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 «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Фізика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техніка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</a:t>
            </a:r>
            <a:r>
              <a:rPr lang="ru-RU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кухні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en-US" sz="20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1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sz="32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сонячної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32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енергії</a:t>
            </a:r>
            <a:r>
              <a:rPr lang="ru-RU" sz="3200" b="1" dirty="0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 на </a:t>
            </a:r>
            <a:r>
              <a:rPr lang="ru-RU" sz="3200" b="1" dirty="0" err="1">
                <a:solidFill>
                  <a:srgbClr val="000000"/>
                </a:solidFill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кухні</a:t>
            </a:r>
            <a:endParaRPr kumimoji="0" lang="ru-RU" sz="3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uk-UA" dirty="0"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uk-UA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Автор:</a:t>
            </a:r>
            <a:endParaRPr kumimoji="0" lang="ru-RU" sz="20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Іщенко Владислав Антонович</a:t>
            </a: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0" i="0" u="sng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Наукові керівники:</a:t>
            </a:r>
            <a:endParaRPr kumimoji="0" lang="ru-RU" sz="2000" b="0" i="0" u="sng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uk-UA" sz="20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Чернишова Тетяна Анатоліївна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uk-UA" sz="20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читель фізики</a:t>
            </a: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b="1" dirty="0" err="1">
                <a:latin typeface="Times New Roman" pitchFamily="18" charset="0"/>
                <a:cs typeface="Times New Roman" pitchFamily="18" charset="0"/>
              </a:rPr>
              <a:t>Крищук</a:t>
            </a:r>
            <a:r>
              <a:rPr lang="uk-UA" sz="2000" b="1" dirty="0">
                <a:latin typeface="Times New Roman" pitchFamily="18" charset="0"/>
                <a:cs typeface="Times New Roman" pitchFamily="18" charset="0"/>
              </a:rPr>
              <a:t> Микола Георгійович</a:t>
            </a:r>
            <a:endParaRPr lang="uk-UA" sz="2000" b="1" i="1" dirty="0">
              <a:latin typeface="Times New Roman" pitchFamily="18" charset="0"/>
              <a:cs typeface="Times New Roman" pitchFamily="18" charset="0"/>
            </a:endParaRPr>
          </a:p>
          <a:p>
            <a:pPr indent="45085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проф., </a:t>
            </a: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д.т.н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45085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19" name="Picture 3" descr="C:\Documents and Settings\Admin\Рабочий стол\zelen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52" y="1700808"/>
            <a:ext cx="4533266" cy="3024336"/>
          </a:xfrm>
          <a:prstGeom prst="rect">
            <a:avLst/>
          </a:prstGeom>
          <a:noFill/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17CC41-1880-4BBB-8509-8352D2C176CF}"/>
              </a:ext>
            </a:extLst>
          </p:cNvPr>
          <p:cNvSpPr/>
          <p:nvPr/>
        </p:nvSpPr>
        <p:spPr>
          <a:xfrm>
            <a:off x="1979712" y="639633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24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2020</a:t>
            </a:r>
            <a:endParaRPr lang="uk-UA" sz="24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862902"/>
            <a:ext cx="8229600" cy="452596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Для цього знадобляться такі компоненти: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Arduino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MEGA 2560 R3 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Сервопривод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Tower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SG90 — 1x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Фоторезистор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MLG4416 (90mW; 5-10kOhm/1.0MOhm) — 2x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Сонячна панель по довжині жалюзі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Жалюзі (горизонтальні)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Акумулятор (можна використовувати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повербанк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)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Резистор вивідний 10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kOhm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; 0,25W; 5% — 2x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Друкована макетна плата, корпус, дроти для з’єднання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Виготовлення конструкції</a:t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51E026A-6CC5-459A-BE54-5DCDDB5B30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42" t="17737" r="4528" b="16469"/>
          <a:stretch/>
        </p:blipFill>
        <p:spPr>
          <a:xfrm>
            <a:off x="179512" y="4437112"/>
            <a:ext cx="4392488" cy="2350074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A6586B-EFA4-40FE-8784-3509F6D15B2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670" t="12685" r="3611" b="20621"/>
          <a:stretch/>
        </p:blipFill>
        <p:spPr>
          <a:xfrm>
            <a:off x="4594605" y="4437112"/>
            <a:ext cx="2919379" cy="2146250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F7C96426-9C9B-4057-A3EB-8BC396E6E2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17023" y="4746307"/>
            <a:ext cx="1626977" cy="1527859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512CCC-E61B-4039-BBCE-8EEC2C84025A}"/>
              </a:ext>
            </a:extLst>
          </p:cNvPr>
          <p:cNvSpPr/>
          <p:nvPr/>
        </p:nvSpPr>
        <p:spPr>
          <a:xfrm>
            <a:off x="204142" y="1052736"/>
            <a:ext cx="8496944" cy="3690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Встановлюємо серводвигун так, щоб він рухав «жалюзі» в залежності від куту сонця.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Встановлюємо </a:t>
            </a:r>
            <a:r>
              <a:rPr lang="uk-UA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фоторезистори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2 кутах «жалюзі» перпендикулярно до променів сонця для того, щоб інформація знімалася для її умовних верхнього і нижнього кінця.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Підключаємо світлочутливі елементи за схемою дільника напруги, з використанням вивідних резисторів.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Усі </a:t>
            </a:r>
            <a:r>
              <a:rPr lang="uk-UA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фоторезистори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припаюємо до загального контакту, підключеного до плати </a:t>
            </a:r>
            <a:r>
              <a:rPr lang="uk-UA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Arduino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+mj-lt"/>
              <a:buAutoNum type="arabicPeriod"/>
            </a:pP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Завантажуємо програмний код.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4F7AF57-43DE-43BB-8095-AD4396AB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Виконання виробу:</a:t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1A698B2-2548-4222-A075-B3507776E3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4130" y="4743490"/>
            <a:ext cx="2801888" cy="210141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A8E88B9-F69A-4E2A-B2BA-6CBDE8E01A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327014" y="3562739"/>
            <a:ext cx="2801888" cy="3735851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5C512CCC-E61B-4039-BBCE-8EEC2C84025A}"/>
              </a:ext>
            </a:extLst>
          </p:cNvPr>
          <p:cNvSpPr/>
          <p:nvPr/>
        </p:nvSpPr>
        <p:spPr>
          <a:xfrm>
            <a:off x="204142" y="1052736"/>
            <a:ext cx="8496944" cy="18793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indent="457200">
              <a:lnSpc>
                <a:spcPct val="107000"/>
              </a:lnSpc>
              <a:spcAft>
                <a:spcPts val="0"/>
              </a:spcAft>
            </a:pP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Останній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крок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програмування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нашої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установки, а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саме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обробка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даних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з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фоторезисторів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Маємо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елементи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тобто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показання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якщо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різниця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 модулю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між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верхньою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нижньою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частиною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більше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заданого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порога, то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здійснюємо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поворот в сторону, в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якій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були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покази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більшого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значення</a:t>
            </a:r>
            <a:r>
              <a:rPr lang="ru-RU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4F7AF57-43DE-43BB-8095-AD4396AB3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Налаштування пристрою:</a:t>
            </a:r>
            <a:br>
              <a:rPr lang="ru-RU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ru-RU" sz="2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5B604969-4BEC-4FA5-BAC9-036E077FDE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33" t="26023" r="33463" b="17800"/>
          <a:stretch/>
        </p:blipFill>
        <p:spPr>
          <a:xfrm>
            <a:off x="1835696" y="3212976"/>
            <a:ext cx="5880026" cy="2889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76346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27424" y="382352"/>
            <a:ext cx="3491880" cy="6475648"/>
          </a:xfrm>
          <a:solidFill>
            <a:schemeClr val="bg1"/>
          </a:solidFill>
        </p:spPr>
        <p:txBody>
          <a:bodyPr>
            <a:noAutofit/>
          </a:bodyPr>
          <a:lstStyle/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#include &lt;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Servo.h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#define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llt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A1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#define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lrt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A0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Servo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servov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45;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servovLimitHigh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180;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servovLimitLow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0;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buzz_pin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10;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buzz_tone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20;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50;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void setup()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Serial.begin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(9600);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pinMode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buzz_pin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OUTPUT);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servo.attach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(10);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servo.write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servov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marL="109728" indent="0">
              <a:buNone/>
            </a:pP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void loop()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{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int t =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analogRead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llt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// top right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int d =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analogRead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lrt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 // down left</a:t>
            </a:r>
          </a:p>
          <a:p>
            <a:pPr marL="0" lvl="0" indent="0">
              <a:spcBef>
                <a:spcPts val="0"/>
              </a:spcBef>
              <a:buClrTx/>
              <a:buSzTx/>
              <a:buNone/>
            </a:pP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int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dvert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abs(t - d); // check the </a:t>
            </a:r>
            <a:r>
              <a:rPr lang="en-US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diffirence</a:t>
            </a:r>
            <a:r>
              <a:rPr lang="en-US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up and down</a:t>
            </a:r>
          </a:p>
          <a:p>
            <a:pPr marL="109728" indent="0">
              <a:buNone/>
            </a:pP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64704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Код </a:t>
            </a:r>
            <a:r>
              <a:rPr lang="en-GB" sz="2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Arduino</a:t>
            </a:r>
            <a:endParaRPr lang="ru-RU" sz="28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1284C10E-9785-4248-8C02-71718078B969}"/>
              </a:ext>
            </a:extLst>
          </p:cNvPr>
          <p:cNvSpPr/>
          <p:nvPr/>
        </p:nvSpPr>
        <p:spPr>
          <a:xfrm>
            <a:off x="3272052" y="543961"/>
            <a:ext cx="4277319" cy="6986528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analogRead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llt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int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=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analogRead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lrt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Serial.println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Serial.println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nal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Serial.print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("t:");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Serial.print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(t);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Serial.print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("");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Serial.print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("d:");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Serial.print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(d);</a:t>
            </a:r>
          </a:p>
          <a:p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Serial.print</a:t>
            </a:r>
            <a:r>
              <a:rPr lang="en-US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("");</a:t>
            </a:r>
          </a:p>
          <a:p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Serial.print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("v:");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Serial.print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servov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Serial.print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("");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if (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dvert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&gt;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tol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{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if (t &gt; d)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{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if (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servov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+ 1 &lt;=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servovLimitHigh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servov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++;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else beep(100);</a:t>
            </a:r>
          </a:p>
          <a:p>
            <a:pPr lvl="0"/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}</a:t>
            </a:r>
          </a:p>
          <a:p>
            <a:pPr lvl="0"/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else if (t &lt; d)</a:t>
            </a:r>
          </a:p>
          <a:p>
            <a:pPr lvl="0"/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{</a:t>
            </a:r>
          </a:p>
          <a:p>
            <a:pPr lvl="0"/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if (</a:t>
            </a:r>
            <a:r>
              <a:rPr lang="en-GB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servov</a:t>
            </a:r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- 1 &gt;= </a:t>
            </a:r>
            <a:r>
              <a:rPr lang="en-GB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servovLimitLow</a:t>
            </a:r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GB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servov</a:t>
            </a:r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--;</a:t>
            </a:r>
          </a:p>
          <a:p>
            <a:pPr lvl="0"/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else beep(100);</a:t>
            </a:r>
          </a:p>
          <a:p>
            <a:pPr lvl="0"/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}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Прямая соединительная линия 6">
            <a:extLst>
              <a:ext uri="{FF2B5EF4-FFF2-40B4-BE49-F238E27FC236}">
                <a16:creationId xmlns:a16="http://schemas.microsoft.com/office/drawing/2014/main" id="{66BB7F0B-37D3-4817-9171-74996B06720C}"/>
              </a:ext>
            </a:extLst>
          </p:cNvPr>
          <p:cNvCxnSpPr>
            <a:cxnSpLocks/>
          </p:cNvCxnSpPr>
          <p:nvPr/>
        </p:nvCxnSpPr>
        <p:spPr>
          <a:xfrm>
            <a:off x="3272052" y="543961"/>
            <a:ext cx="3804" cy="6314039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7D73291-46AB-4363-A695-E5824C81947D}"/>
              </a:ext>
            </a:extLst>
          </p:cNvPr>
          <p:cNvSpPr/>
          <p:nvPr/>
        </p:nvSpPr>
        <p:spPr>
          <a:xfrm>
            <a:off x="5936624" y="543961"/>
            <a:ext cx="34918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GB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servo.write</a:t>
            </a:r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servov</a:t>
            </a:r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pPr lvl="0"/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}</a:t>
            </a:r>
          </a:p>
          <a:p>
            <a:pPr lvl="0"/>
            <a:r>
              <a:rPr lang="en-GB" sz="16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en-GB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void beep(unsigned char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delayms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){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analogWrite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buzz_pin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buzz_tone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delay(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delayms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analogWrite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buzz_pin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0);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delay(</a:t>
            </a:r>
            <a:r>
              <a:rPr lang="en-GB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delayms</a:t>
            </a:r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);   </a:t>
            </a:r>
          </a:p>
          <a:p>
            <a:r>
              <a:rPr lang="en-GB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}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8" name="Прямая соединительная линия 7">
            <a:extLst>
              <a:ext uri="{FF2B5EF4-FFF2-40B4-BE49-F238E27FC236}">
                <a16:creationId xmlns:a16="http://schemas.microsoft.com/office/drawing/2014/main" id="{D7C6EE87-AC03-4A76-B462-F3E60B49427D}"/>
              </a:ext>
            </a:extLst>
          </p:cNvPr>
          <p:cNvCxnSpPr>
            <a:cxnSpLocks/>
          </p:cNvCxnSpPr>
          <p:nvPr/>
        </p:nvCxnSpPr>
        <p:spPr>
          <a:xfrm>
            <a:off x="5796136" y="543961"/>
            <a:ext cx="0" cy="3749135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>
            <a:extLst>
              <a:ext uri="{FF2B5EF4-FFF2-40B4-BE49-F238E27FC236}">
                <a16:creationId xmlns:a16="http://schemas.microsoft.com/office/drawing/2014/main" id="{DB70532C-6DC7-4DF3-BB6D-1275E7EEF4C3}"/>
              </a:ext>
            </a:extLst>
          </p:cNvPr>
          <p:cNvCxnSpPr>
            <a:cxnSpLocks/>
          </p:cNvCxnSpPr>
          <p:nvPr/>
        </p:nvCxnSpPr>
        <p:spPr>
          <a:xfrm>
            <a:off x="5796136" y="4293096"/>
            <a:ext cx="17472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DC96CF0C-BB67-44CF-A1B3-FEE49870BD17}"/>
              </a:ext>
            </a:extLst>
          </p:cNvPr>
          <p:cNvCxnSpPr>
            <a:cxnSpLocks/>
          </p:cNvCxnSpPr>
          <p:nvPr/>
        </p:nvCxnSpPr>
        <p:spPr>
          <a:xfrm>
            <a:off x="7543415" y="4293096"/>
            <a:ext cx="0" cy="2564904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05477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651488" y="8159"/>
            <a:ext cx="5841023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4400" dirty="0">
                <a:latin typeface="Times New Roman" pitchFamily="18" charset="0"/>
                <a:cs typeface="Times New Roman" pitchFamily="18" charset="0"/>
              </a:rPr>
              <a:t>Виготовлений пристрій</a:t>
            </a:r>
            <a:endParaRPr lang="ru-RU" sz="4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6D6853-0020-4C31-8F98-33B7D0D332FF}"/>
              </a:ext>
            </a:extLst>
          </p:cNvPr>
          <p:cNvPicPr preferRelativeResize="0"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828" y="777600"/>
            <a:ext cx="5666643" cy="1007403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908720"/>
            <a:ext cx="8229600" cy="4525963"/>
          </a:xfrm>
        </p:spPr>
        <p:txBody>
          <a:bodyPr>
            <a:normAutofit/>
          </a:bodyPr>
          <a:lstStyle/>
          <a:p>
            <a:endParaRPr lang="ru-RU" sz="2200" dirty="0">
              <a:latin typeface="Times New Roman" panose="02020603050405020304" pitchFamily="18" charset="0"/>
              <a:cs typeface="Times New Roman" pitchFamily="18" charset="0"/>
            </a:endParaRPr>
          </a:p>
          <a:p>
            <a:pPr marL="342900" lvl="0" indent="-342900">
              <a:lnSpc>
                <a:spcPct val="107000"/>
              </a:lnSpc>
              <a:buClrTx/>
              <a:buSzPct val="100000"/>
              <a:buFont typeface="+mj-lt"/>
              <a:buAutoNum type="arabicPeriod"/>
            </a:pP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Показана робота пристрою, що може бути виготовлений з сонячних панелей-</a:t>
            </a:r>
            <a:r>
              <a:rPr lang="uk-UA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жалюзей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і дозволяє в автоматичному режимі закривати вікна від прямих сонячних променів. 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Tx/>
              <a:buSzPct val="100000"/>
              <a:buFont typeface="+mj-lt"/>
              <a:buAutoNum type="arabicPeriod"/>
            </a:pP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Одна сонячна полікристалічна панель з розмірами 156х39 мм видає 1,15 Вт потужності (за твердженням </a:t>
            </a:r>
            <a:r>
              <a:rPr lang="uk-UA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завода-виготовника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 На одну «</a:t>
            </a:r>
            <a:r>
              <a:rPr lang="uk-UA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жалюзь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» можна встановити 4 такі панелі. Для того щоб закрити стандартне вікно (650х1200 мм) такими </a:t>
            </a:r>
            <a:r>
              <a:rPr lang="uk-UA" sz="2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жалюзями</a:t>
            </a: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необхідно 1200 панелей. Потужність такої конструкції у сонячний день більше 1 кВт. 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buClrTx/>
              <a:buSzPct val="100000"/>
              <a:buFont typeface="+mj-lt"/>
              <a:buAutoNum type="arabicPeriod"/>
            </a:pPr>
            <a:r>
              <a:rPr lang="uk-UA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Розроблена установка, яка складається з однієї сонячної панелі-жалюзі і показала свою працездатність.</a:t>
            </a:r>
            <a:endParaRPr lang="ru-RU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buNone/>
            </a:pPr>
            <a:endParaRPr lang="ru-RU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uk-UA" sz="2800" dirty="0">
                <a:solidFill>
                  <a:schemeClr val="tx1"/>
                </a:solidFill>
                <a:effectLst/>
                <a:latin typeface="Times New Roman" pitchFamily="18" charset="0"/>
                <a:cs typeface="Times New Roman" pitchFamily="18" charset="0"/>
              </a:rPr>
              <a:t>ВИСНОВКИ</a:t>
            </a:r>
            <a:endParaRPr lang="ru-RU" sz="2800" dirty="0"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BBAC65A7-C6AB-4284-AC6A-2B163A7B3095}"/>
              </a:ext>
            </a:extLst>
          </p:cNvPr>
          <p:cNvSpPr/>
          <p:nvPr/>
        </p:nvSpPr>
        <p:spPr>
          <a:xfrm>
            <a:off x="3422030" y="6054470"/>
            <a:ext cx="2035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Учень 10-А класу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67398DE2-AAC3-43C8-B35B-C26534ECAE72}"/>
              </a:ext>
            </a:extLst>
          </p:cNvPr>
          <p:cNvSpPr/>
          <p:nvPr/>
        </p:nvSpPr>
        <p:spPr>
          <a:xfrm>
            <a:off x="4662262" y="2505670"/>
            <a:ext cx="457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Національний технічний університет України "Київський політехнічний інститут ім. Ігоря Сікорського".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3358060-1378-4C8C-B132-71E776CB7D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5" y="274679"/>
            <a:ext cx="4464496" cy="210469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A0D990C-697B-40DC-B193-999E525CAF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60031" y="291139"/>
            <a:ext cx="4176463" cy="2088232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5A359BEB-7BB9-45E9-9E5F-1A3E396588A3}"/>
              </a:ext>
            </a:extLst>
          </p:cNvPr>
          <p:cNvSpPr/>
          <p:nvPr/>
        </p:nvSpPr>
        <p:spPr>
          <a:xfrm>
            <a:off x="-63386" y="2517698"/>
            <a:ext cx="480627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>
                <a:latin typeface="Times New Roman" panose="02020603050405020304" pitchFamily="18" charset="0"/>
                <a:cs typeface="Times New Roman" panose="02020603050405020304" pitchFamily="18" charset="0"/>
              </a:rPr>
              <a:t>Запорізький загальноосвітній багатопрофільний навчально-виховний комплекс №106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74D79816-15DD-490C-8DB1-1B36506219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2635" y="3478101"/>
            <a:ext cx="1550588" cy="205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D30887-CA99-4E9F-BFB5-24308A6A2F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80779" y="3508701"/>
            <a:ext cx="1565351" cy="2021400"/>
          </a:xfrm>
          <a:prstGeom prst="rect">
            <a:avLst/>
          </a:prstGeom>
        </p:spPr>
      </p:pic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55419835-1B3E-45D4-8C79-A586F4B44C20}"/>
              </a:ext>
            </a:extLst>
          </p:cNvPr>
          <p:cNvSpPr/>
          <p:nvPr/>
        </p:nvSpPr>
        <p:spPr>
          <a:xfrm>
            <a:off x="328522" y="5474841"/>
            <a:ext cx="269362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Чернишова 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Тетяна Анатоліївна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1E75B543-759C-462D-A5EC-5FD3C103E7FA}"/>
              </a:ext>
            </a:extLst>
          </p:cNvPr>
          <p:cNvSpPr/>
          <p:nvPr/>
        </p:nvSpPr>
        <p:spPr>
          <a:xfrm>
            <a:off x="6140275" y="5474840"/>
            <a:ext cx="2356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Крищук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Микола </a:t>
            </a:r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Георгійович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>
            <a:extLst>
              <a:ext uri="{FF2B5EF4-FFF2-40B4-BE49-F238E27FC236}">
                <a16:creationId xmlns:a16="http://schemas.microsoft.com/office/drawing/2014/main" id="{3A5533CF-3E5D-40CE-BF49-56FCFE5B9FB7}"/>
              </a:ext>
            </a:extLst>
          </p:cNvPr>
          <p:cNvSpPr/>
          <p:nvPr/>
        </p:nvSpPr>
        <p:spPr>
          <a:xfrm>
            <a:off x="2764062" y="5474841"/>
            <a:ext cx="297632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Іщенко </a:t>
            </a:r>
          </a:p>
          <a:p>
            <a:pPr lvl="0" indent="45085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b="1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Владислав Антонович</a:t>
            </a:r>
          </a:p>
        </p:txBody>
      </p:sp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id="{0D3876FF-4B81-4F43-8691-8C5E527FA108}"/>
              </a:ext>
            </a:extLst>
          </p:cNvPr>
          <p:cNvSpPr/>
          <p:nvPr/>
        </p:nvSpPr>
        <p:spPr>
          <a:xfrm>
            <a:off x="6398358" y="6073900"/>
            <a:ext cx="20356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Професор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д. т. н.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31131C4C-1CC4-4729-853B-9A24E4B5BC28}"/>
              </a:ext>
            </a:extLst>
          </p:cNvPr>
          <p:cNvSpPr/>
          <p:nvPr/>
        </p:nvSpPr>
        <p:spPr>
          <a:xfrm>
            <a:off x="870101" y="6050980"/>
            <a:ext cx="20356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uk-UA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Вчитель фізики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4DEF4BC-8BCD-481B-BBA1-4980CFDF601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3715" y="3533362"/>
            <a:ext cx="1527906" cy="202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015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dirty="0"/>
          </a:p>
          <a:p>
            <a:r>
              <a:rPr lang="uk-UA" u="sng" dirty="0"/>
              <a:t>Мета</a:t>
            </a:r>
          </a:p>
          <a:p>
            <a:r>
              <a:rPr lang="uk-UA" u="sng" dirty="0"/>
              <a:t>Актуальність</a:t>
            </a:r>
          </a:p>
          <a:p>
            <a:r>
              <a:rPr lang="uk-UA" u="sng" dirty="0"/>
              <a:t>Переваги і недоліки</a:t>
            </a:r>
            <a:endParaRPr lang="ru-RU" dirty="0"/>
          </a:p>
          <a:p>
            <a:r>
              <a:rPr lang="uk-UA" u="sng" dirty="0"/>
              <a:t>«Автономні побутові сонячні панелі»</a:t>
            </a:r>
            <a:r>
              <a:rPr lang="ru-RU" dirty="0"/>
              <a:t>	</a:t>
            </a:r>
          </a:p>
          <a:p>
            <a:r>
              <a:rPr lang="uk-UA" u="sng" dirty="0"/>
              <a:t>«Електроніка власноруч»</a:t>
            </a:r>
            <a:r>
              <a:rPr lang="ru-RU" dirty="0"/>
              <a:t>	</a:t>
            </a:r>
          </a:p>
          <a:p>
            <a:r>
              <a:rPr lang="uk-UA" u="sng" dirty="0"/>
              <a:t>«Виготовлення приладу»</a:t>
            </a:r>
            <a:r>
              <a:rPr lang="ru-RU" dirty="0"/>
              <a:t>	</a:t>
            </a:r>
          </a:p>
          <a:p>
            <a:r>
              <a:rPr lang="uk-UA" u="sng" dirty="0"/>
              <a:t>ВИСНОВОК</a:t>
            </a:r>
            <a:r>
              <a:rPr lang="ru-RU" dirty="0"/>
              <a:t>	</a:t>
            </a:r>
          </a:p>
          <a:p>
            <a:pPr>
              <a:buNone/>
            </a:pPr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dirty="0">
                <a:latin typeface="Times New Roman" pitchFamily="18" charset="0"/>
                <a:cs typeface="Times New Roman" pitchFamily="18" charset="0"/>
              </a:rPr>
              <a:t>Зміст роботи: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67544" y="188640"/>
            <a:ext cx="8229600" cy="4525963"/>
          </a:xfrm>
        </p:spPr>
        <p:txBody>
          <a:bodyPr>
            <a:normAutofit/>
          </a:bodyPr>
          <a:lstStyle/>
          <a:p>
            <a:pPr marL="109728" indent="457200">
              <a:buNone/>
            </a:pPr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Мета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Розробка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методики, для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створення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простого і дешевого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приладу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який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зможе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отримувати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електричну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енергію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для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кухонних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приладів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енергії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сонця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2800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sz="2800" dirty="0"/>
          </a:p>
        </p:txBody>
      </p:sp>
      <p:pic>
        <p:nvPicPr>
          <p:cNvPr id="63491" name="Picture 3" descr="C:\Documents and Settings\Admin\Рабочий стол\images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5399" y="2420888"/>
            <a:ext cx="3682143" cy="2472680"/>
          </a:xfrm>
          <a:prstGeom prst="rect">
            <a:avLst/>
          </a:prstGeom>
          <a:noFill/>
        </p:spPr>
      </p:pic>
      <p:pic>
        <p:nvPicPr>
          <p:cNvPr id="63492" name="Picture 4" descr="C:\Documents and Settings\Admin\Рабочий стол\SolarGaps-White-01-600x6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81558" y="2049053"/>
            <a:ext cx="3216350" cy="3216350"/>
          </a:xfrm>
          <a:prstGeom prst="rect">
            <a:avLst/>
          </a:prstGeom>
          <a:noFill/>
        </p:spPr>
      </p:pic>
      <p:sp>
        <p:nvSpPr>
          <p:cNvPr id="63493" name="Rectangle 5"/>
          <p:cNvSpPr>
            <a:spLocks noChangeArrowheads="1"/>
          </p:cNvSpPr>
          <p:nvPr/>
        </p:nvSpPr>
        <p:spPr bwMode="auto">
          <a:xfrm>
            <a:off x="4227542" y="2821431"/>
            <a:ext cx="1224136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96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+</a:t>
            </a:r>
            <a:endParaRPr kumimoji="0" lang="en-US" sz="9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3949080" y="764704"/>
            <a:ext cx="5194920" cy="4525963"/>
          </a:xfrm>
        </p:spPr>
        <p:txBody>
          <a:bodyPr>
            <a:noAutofit/>
          </a:bodyPr>
          <a:lstStyle/>
          <a:p>
            <a:pPr indent="256032">
              <a:buNone/>
            </a:pP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В світі гостро стоїть питання про вичерпність корисних копалин, тому дуже часто можна почути про створення різних приладів, що працюють за рахунок відновлюваної енергії. Такими є і сонячні панелі, що виробляють електроенергію за рахунок фотоелементів . З іншого боку, приготування їжі на кухні в сонячний день є важким потрясінням організму людини. Тому можна розробити прилад, який може як захищати від сонячних променів так і виробляти електроенергію, якою ми часто користуємося на кухні.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23528" y="-74489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Актуальність</a:t>
            </a:r>
            <a:r>
              <a:rPr lang="uk-UA" sz="3200" b="0" dirty="0">
                <a:effectLst/>
                <a:latin typeface="Times New Roman" pitchFamily="18" charset="0"/>
                <a:cs typeface="Times New Roman" pitchFamily="18" charset="0"/>
              </a:rPr>
              <a:t>:</a:t>
            </a:r>
            <a:endParaRPr lang="ru-RU" sz="32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5538" name="Picture 2" descr="C:\Documents and Settings\Admin\Рабочий стол\jak_vybraty_sonjachni_batarei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898581"/>
            <a:ext cx="4206051" cy="2208907"/>
          </a:xfrm>
          <a:prstGeom prst="rect">
            <a:avLst/>
          </a:prstGeom>
          <a:noFill/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DC04D7A-2ADB-4327-9E16-ACB8C231D4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29000"/>
            <a:ext cx="4206051" cy="2875095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188641"/>
            <a:ext cx="5040560" cy="2808312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uk-UA" sz="2600" b="1" dirty="0">
                <a:latin typeface="Times New Roman" pitchFamily="18" charset="0"/>
                <a:cs typeface="Times New Roman" pitchFamily="18" charset="0"/>
              </a:rPr>
              <a:t>Переваги сонячної батареї:</a:t>
            </a:r>
            <a:endParaRPr lang="ru-RU" sz="26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-невелика маса;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-невисока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вартість у порівнянні, наприклад, з паливними елементами;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-простота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конструкції;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lvl="0">
              <a:buNone/>
            </a:pPr>
            <a:r>
              <a:rPr lang="uk-UA" sz="2000" dirty="0" err="1">
                <a:latin typeface="Times New Roman" pitchFamily="18" charset="0"/>
                <a:cs typeface="Times New Roman" pitchFamily="18" charset="0"/>
              </a:rPr>
              <a:t>-тривалий</a:t>
            </a:r>
            <a:r>
              <a:rPr lang="uk-UA" sz="2000" dirty="0">
                <a:latin typeface="Times New Roman" pitchFamily="18" charset="0"/>
                <a:cs typeface="Times New Roman" pitchFamily="18" charset="0"/>
              </a:rPr>
              <a:t> термін експлуатації.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>
              <a:buNone/>
            </a:pPr>
            <a:endParaRPr lang="ru-RU" dirty="0"/>
          </a:p>
        </p:txBody>
      </p:sp>
      <p:sp>
        <p:nvSpPr>
          <p:cNvPr id="68609" name="Rectangle 1"/>
          <p:cNvSpPr>
            <a:spLocks noChangeArrowheads="1"/>
          </p:cNvSpPr>
          <p:nvPr/>
        </p:nvSpPr>
        <p:spPr bwMode="auto">
          <a:xfrm>
            <a:off x="5471592" y="210995"/>
            <a:ext cx="3672408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630238" algn="l"/>
              </a:tabLst>
            </a:pPr>
            <a:r>
              <a:rPr kumimoji="0" lang="uk-UA" sz="26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Вади:</a:t>
            </a:r>
            <a:endParaRPr kumimoji="0" lang="ru-RU" sz="26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неможливість видавати вночі таку ж вихідну потужність, як вдень, що вимагає використання акумулятора або </a:t>
            </a:r>
            <a:r>
              <a:rPr kumimoji="0" lang="uk-UA" sz="20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іоністора</a:t>
            </a: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, який заряджався б вдень для підтримки роботи навантаження в темряві;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різка залежність вихідної потужності від кута падіння променів на світлочутливу поверхню, що змушує використовувати автоматичні системи орієнтування в просторі;</a:t>
            </a:r>
            <a:endParaRPr kumimoji="0" lang="ru-RU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630238" algn="l"/>
              </a:tabLst>
            </a:pPr>
            <a:r>
              <a:rPr kumimoji="0" lang="uk-UA" sz="2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швидка деградація фотоелементів в умовах підвищеного радіаційного фону і проникаючої радіації. </a:t>
            </a:r>
            <a:endParaRPr kumimoji="0" lang="uk-UA" sz="20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8610" name="Picture 2" descr="C:\Documents and Settings\Admin\Рабочий стол\shema_1 (3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752" y="3140968"/>
            <a:ext cx="5292080" cy="251535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1731647"/>
          </a:xfrm>
        </p:spPr>
        <p:txBody>
          <a:bodyPr>
            <a:normAutofit fontScale="92500" lnSpcReduction="10000"/>
          </a:bodyPr>
          <a:lstStyle/>
          <a:p>
            <a:pPr marL="109728" indent="457200">
              <a:buNone/>
            </a:pP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1842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році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Олександр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Едмон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Беккерель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відкрив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ефект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Чарльз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Фріттс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(англ.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Charles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Fritts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почав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використовувати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селен для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перетворення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світла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в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електрику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Перші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прототипи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сонячних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батарей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були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італійським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фотохіміком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Джакомо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Луїджі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Чамічаном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6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Історія сонячних панелей</a:t>
            </a:r>
            <a:endParaRPr lang="ru-RU" sz="2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84984"/>
            <a:ext cx="2400300" cy="3405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29994"/>
            <a:ext cx="2376264" cy="3460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-38617" y="692696"/>
            <a:ext cx="9036496" cy="5746643"/>
          </a:xfrm>
        </p:spPr>
        <p:txBody>
          <a:bodyPr>
            <a:normAutofit/>
          </a:bodyPr>
          <a:lstStyle/>
          <a:p>
            <a:pPr indent="256032">
              <a:buNone/>
            </a:pP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Важливим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аспектом для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використання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сонячних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панелей є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великі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площі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на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яких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вони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будуть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встановлені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І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якщо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приватними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будинками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цю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ситуацію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можна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вирішити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то у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випадку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багатоповерхівок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є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деякі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труднощі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В таких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випадках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використовують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так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зване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гібридне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електропостачання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: коли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частину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електроенергії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отримують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за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рахунок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відновлювальних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джерел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, а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частину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з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централізованого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err="1">
                <a:latin typeface="Times New Roman" pitchFamily="18" charset="0"/>
                <a:cs typeface="Times New Roman" pitchFamily="18" charset="0"/>
              </a:rPr>
              <a:t>електропостачання</a:t>
            </a:r>
            <a:r>
              <a:rPr lang="ru-RU" sz="2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C5B5E3-8975-40F1-A66F-21C8542E0F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4095670"/>
            <a:ext cx="4479028" cy="2641927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FADA1F8-2727-4EC1-A161-06188CD59C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212976"/>
            <a:ext cx="4608711" cy="2457979"/>
          </a:xfrm>
          <a:prstGeom prst="rect">
            <a:avLst/>
          </a:prstGeom>
        </p:spPr>
      </p:pic>
      <p:sp>
        <p:nvSpPr>
          <p:cNvPr id="6" name="Заголовок 2">
            <a:extLst>
              <a:ext uri="{FF2B5EF4-FFF2-40B4-BE49-F238E27FC236}">
                <a16:creationId xmlns:a16="http://schemas.microsoft.com/office/drawing/2014/main" id="{0FAE5452-D406-472D-B615-9F1A763830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74489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Сонячні панелі</a:t>
            </a:r>
            <a:endParaRPr lang="ru-RU" sz="32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59137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179512" y="862465"/>
            <a:ext cx="8507288" cy="5746643"/>
          </a:xfrm>
        </p:spPr>
        <p:txBody>
          <a:bodyPr>
            <a:normAutofit/>
          </a:bodyPr>
          <a:lstStyle/>
          <a:p>
            <a:pPr indent="256032">
              <a:buNone/>
            </a:pP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SolarGaps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 - це перше в світі джерело відновлюваної енергії у вигляді віконних жалюзі з вбудованим фотоелектричним елементами для виробництва електроенергії, яка може вживатися для живлення електроприладів або заряду акумуляторних батарей. Він працює за принципом вертикальних </a:t>
            </a:r>
            <a:r>
              <a:rPr lang="uk-UA" sz="2200" dirty="0" err="1">
                <a:latin typeface="Times New Roman" pitchFamily="18" charset="0"/>
                <a:cs typeface="Times New Roman" pitchFamily="18" charset="0"/>
              </a:rPr>
              <a:t>жалюзей</a:t>
            </a:r>
            <a:r>
              <a:rPr lang="uk-UA" sz="2200" dirty="0">
                <a:latin typeface="Times New Roman" pitchFamily="18" charset="0"/>
                <a:cs typeface="Times New Roman" pitchFamily="18" charset="0"/>
              </a:rPr>
              <a:t>, тобто закривати вікна від сонячного проміння, але за однієї ознаки. На його пластинах розташовані сонячні батареї, що виробляють електроенергію під час того, як сонце буде намагатись осяяти Вашу оселю.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C:\Documents and Settings\Admin\Рабочий стол\im-1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00012" y="3861048"/>
            <a:ext cx="4387316" cy="29969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C7AF921C-2141-4677-903A-24EAC03EC6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528" y="-74489"/>
            <a:ext cx="8229600" cy="1143000"/>
          </a:xfrm>
        </p:spPr>
        <p:txBody>
          <a:bodyPr>
            <a:normAutofit/>
          </a:bodyPr>
          <a:lstStyle/>
          <a:p>
            <a:r>
              <a:rPr lang="uk-UA" sz="320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Times New Roman" pitchFamily="18" charset="0"/>
              </a:rPr>
              <a:t>Вирішення проблеми для багатоповерхівок</a:t>
            </a:r>
            <a:endParaRPr lang="ru-RU" sz="3200" b="0" dirty="0"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292</TotalTime>
  <Words>1060</Words>
  <Application>Microsoft Office PowerPoint</Application>
  <PresentationFormat>Экран (4:3)</PresentationFormat>
  <Paragraphs>138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Lucida Sans Unicode</vt:lpstr>
      <vt:lpstr>Times New Roman</vt:lpstr>
      <vt:lpstr>Verdana</vt:lpstr>
      <vt:lpstr>Wingdings 2</vt:lpstr>
      <vt:lpstr>Wingdings 3</vt:lpstr>
      <vt:lpstr>Открытая</vt:lpstr>
      <vt:lpstr>Презентация PowerPoint</vt:lpstr>
      <vt:lpstr>Презентация PowerPoint</vt:lpstr>
      <vt:lpstr>Зміст роботи:</vt:lpstr>
      <vt:lpstr>Презентация PowerPoint</vt:lpstr>
      <vt:lpstr>Актуальність:</vt:lpstr>
      <vt:lpstr>Презентация PowerPoint</vt:lpstr>
      <vt:lpstr>Історія сонячних панелей</vt:lpstr>
      <vt:lpstr>Сонячні панелі</vt:lpstr>
      <vt:lpstr>Вирішення проблеми для багатоповерхівок</vt:lpstr>
      <vt:lpstr>Виготовлення конструкції </vt:lpstr>
      <vt:lpstr>Виконання виробу: </vt:lpstr>
      <vt:lpstr>Налаштування пристрою: </vt:lpstr>
      <vt:lpstr>Код Arduino</vt:lpstr>
      <vt:lpstr>Презентация PowerPoint</vt:lpstr>
      <vt:lpstr>ВИСНОВКИ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Admin</dc:creator>
  <cp:lastModifiedBy>Mr. KPI</cp:lastModifiedBy>
  <cp:revision>32</cp:revision>
  <dcterms:created xsi:type="dcterms:W3CDTF">2020-02-22T07:05:54Z</dcterms:created>
  <dcterms:modified xsi:type="dcterms:W3CDTF">2020-04-26T15:25:38Z</dcterms:modified>
</cp:coreProperties>
</file>