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3" r:id="rId3"/>
    <p:sldId id="273" r:id="rId4"/>
    <p:sldId id="264" r:id="rId5"/>
    <p:sldId id="265" r:id="rId6"/>
    <p:sldId id="266" r:id="rId7"/>
    <p:sldId id="268" r:id="rId8"/>
    <p:sldId id="269" r:id="rId9"/>
    <p:sldId id="274" r:id="rId10"/>
    <p:sldId id="270" r:id="rId11"/>
    <p:sldId id="271" r:id="rId12"/>
    <p:sldId id="272" r:id="rId13"/>
    <p:sldId id="27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78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29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9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1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36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72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57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45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80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359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02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730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194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204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602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F612-5DA6-48D2-8989-73A6602697E3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7E2E-6AAE-4A1A-A601-F910552D64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73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13" y="1261041"/>
            <a:ext cx="5303705" cy="5303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60" y="-651831"/>
            <a:ext cx="8825658" cy="3329581"/>
          </a:xfrm>
        </p:spPr>
        <p:txBody>
          <a:bodyPr>
            <a:noAutofit/>
          </a:bodyPr>
          <a:lstStyle/>
          <a:p>
            <a:pPr algn="l"/>
            <a:r>
              <a:rPr lang="uk-UA" sz="6000" dirty="0" smtClean="0"/>
              <a:t>Дослідження зоряної системи </a:t>
            </a:r>
            <a:r>
              <a:rPr lang="en-US" sz="6000" dirty="0" smtClean="0"/>
              <a:t>HD2685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776" y="2323917"/>
            <a:ext cx="9440034" cy="2181359"/>
          </a:xfrm>
        </p:spPr>
        <p:txBody>
          <a:bodyPr>
            <a:noAutofit/>
          </a:bodyPr>
          <a:lstStyle/>
          <a:p>
            <a:pPr algn="r"/>
            <a:r>
              <a:rPr lang="uk-UA" b="1" dirty="0">
                <a:solidFill>
                  <a:schemeClr val="tx1"/>
                </a:solidFill>
                <a:effectLst/>
              </a:rPr>
              <a:t>Роботу виконав:</a:t>
            </a:r>
            <a:endParaRPr lang="uk-UA" dirty="0">
              <a:solidFill>
                <a:schemeClr val="tx1"/>
              </a:solidFill>
              <a:effectLst/>
            </a:endParaRPr>
          </a:p>
          <a:p>
            <a:pPr algn="r"/>
            <a:r>
              <a:rPr lang="uk-UA" dirty="0" err="1">
                <a:solidFill>
                  <a:schemeClr val="tx1"/>
                </a:solidFill>
                <a:effectLst/>
              </a:rPr>
              <a:t>Ільчук</a:t>
            </a:r>
            <a:r>
              <a:rPr lang="uk-UA" dirty="0">
                <a:solidFill>
                  <a:schemeClr val="tx1"/>
                </a:solidFill>
                <a:effectLst/>
              </a:rPr>
              <a:t> Олексій,</a:t>
            </a:r>
          </a:p>
          <a:p>
            <a:pPr algn="r"/>
            <a:r>
              <a:rPr lang="uk-UA" dirty="0">
                <a:solidFill>
                  <a:schemeClr val="tx1"/>
                </a:solidFill>
                <a:effectLst/>
              </a:rPr>
              <a:t>учень 10 класу</a:t>
            </a:r>
          </a:p>
          <a:p>
            <a:pPr algn="r"/>
            <a:r>
              <a:rPr lang="uk-UA" dirty="0">
                <a:solidFill>
                  <a:schemeClr val="tx1"/>
                </a:solidFill>
                <a:effectLst/>
              </a:rPr>
              <a:t>Чернівецького ліцею №1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effectLst/>
              </a:rPr>
              <a:t>математичного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uk-UA" dirty="0">
                <a:solidFill>
                  <a:schemeClr val="tx1"/>
                </a:solidFill>
                <a:effectLst/>
              </a:rPr>
              <a:t>та економічного</a:t>
            </a:r>
          </a:p>
          <a:p>
            <a:pPr algn="r"/>
            <a:r>
              <a:rPr lang="uk-UA" dirty="0">
                <a:solidFill>
                  <a:schemeClr val="tx1"/>
                </a:solidFill>
                <a:effectLst/>
              </a:rPr>
              <a:t>профілів</a:t>
            </a:r>
          </a:p>
          <a:p>
            <a:endParaRPr lang="uk-UA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8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336" y="660856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uk-UA" sz="4800" smtClean="0"/>
              <a:t>ТЕМПЕРАТУРА ПЛАНЕТИ</a:t>
            </a:r>
            <a:endParaRPr lang="uk-UA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78437" y="1722362"/>
                <a:ext cx="5160055" cy="4058751"/>
              </a:xfrm>
            </p:spPr>
            <p:txBody>
              <a:bodyPr>
                <a:normAutofit fontScale="25000" lnSpcReduction="20000"/>
              </a:bodyPr>
              <a:lstStyle/>
              <a:p>
                <a:pPr marL="36900" indent="0">
                  <a:buNone/>
                </a:pPr>
                <a:r>
                  <a:rPr lang="uk-UA" sz="9600" dirty="0" smtClean="0"/>
                  <a:t>На основі ЗЗЕ:</a:t>
                </a:r>
              </a:p>
              <a:p>
                <a:pPr marL="36900" indent="0">
                  <a:buNone/>
                </a:pPr>
                <a:r>
                  <a:rPr lang="uk-UA" sz="9600" dirty="0" smtClean="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2800" i="1">
                            <a:effectLst/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uk-UA" sz="12800" i="1">
                            <a:effectLst/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uk-UA" sz="12800" i="1">
                        <a:effectLst/>
                        <a:latin typeface="Cambria Math" panose="02040503050406030204" pitchFamily="18" charset="0"/>
                      </a:rPr>
                      <m:t>=Т∗</m:t>
                    </m:r>
                    <m:sSup>
                      <m:sSupPr>
                        <m:ctrlPr>
                          <a:rPr lang="uk-UA" sz="1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1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12800" i="1">
                                    <a:effectLst/>
                                    <a:latin typeface="Cambria Math" panose="02040503050406030204" pitchFamily="18" charset="0"/>
                                  </a:rPr>
                                  <m:t>1−А</m:t>
                                </m:r>
                              </m:num>
                              <m:den>
                                <m:r>
                                  <a:rPr lang="uk-UA" sz="12800" i="1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uk-UA" sz="12800" i="1">
                        <a:effectLst/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uk-UA" sz="1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1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uk-UA" sz="12800">
                                    <a:effectLst/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uk-UA" sz="12800"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128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uk-UA" sz="12800" dirty="0" smtClean="0"/>
                  <a:t> </a:t>
                </a:r>
                <a:endParaRPr lang="en-US" sz="12800" dirty="0" smtClean="0"/>
              </a:p>
              <a:p>
                <a:pPr marL="36900" indent="0">
                  <a:buNone/>
                </a:pPr>
                <a:endParaRPr lang="uk-UA" sz="9600" dirty="0" smtClean="0"/>
              </a:p>
              <a:p>
                <a:pPr marL="36900" indent="0">
                  <a:buNone/>
                </a:pPr>
                <a:r>
                  <a:rPr lang="uk-UA" sz="9600" dirty="0"/>
                  <a:t>	</a:t>
                </a:r>
                <a:r>
                  <a:rPr lang="uk-UA" sz="9600" dirty="0" err="1" smtClean="0"/>
                  <a:t>Т</a:t>
                </a:r>
                <a:r>
                  <a:rPr lang="uk-UA" sz="9600" baseline="-25000" dirty="0" err="1" smtClean="0"/>
                  <a:t>п</a:t>
                </a:r>
                <a:r>
                  <a:rPr lang="uk-UA" sz="9600" dirty="0" smtClean="0"/>
                  <a:t>=1 400 К</a:t>
                </a:r>
                <a:r>
                  <a:rPr lang="en-US" sz="9600" dirty="0" smtClean="0"/>
                  <a:t>   </a:t>
                </a:r>
                <a:r>
                  <a:rPr lang="uk-UA" sz="9600" dirty="0" smtClean="0"/>
                  <a:t>при А=0,5(50%</a:t>
                </a:r>
                <a:r>
                  <a:rPr lang="en-US" sz="9600" dirty="0" smtClean="0"/>
                  <a:t>)</a:t>
                </a:r>
                <a:endParaRPr lang="uk-UA" sz="9600" dirty="0" smtClean="0"/>
              </a:p>
              <a:p>
                <a:pPr marL="36900" indent="0">
                  <a:buNone/>
                </a:pPr>
                <a:r>
                  <a:rPr lang="uk-UA" sz="9600" dirty="0"/>
                  <a:t>	</a:t>
                </a:r>
                <a:r>
                  <a:rPr lang="uk-UA" sz="9600" dirty="0" err="1" smtClean="0"/>
                  <a:t>Т</a:t>
                </a:r>
                <a:r>
                  <a:rPr lang="uk-UA" sz="9600" baseline="-25000" dirty="0" err="1" smtClean="0"/>
                  <a:t>п</a:t>
                </a:r>
                <a:r>
                  <a:rPr lang="uk-UA" sz="9600" dirty="0" smtClean="0"/>
                  <a:t>=1 700 К</a:t>
                </a:r>
                <a:r>
                  <a:rPr lang="en-US" sz="9600" dirty="0" smtClean="0"/>
                  <a:t>   </a:t>
                </a:r>
                <a:r>
                  <a:rPr lang="uk-UA" sz="9600" dirty="0" smtClean="0"/>
                  <a:t>при А→</a:t>
                </a:r>
                <a:r>
                  <a:rPr lang="en-US" sz="9600" dirty="0" smtClean="0"/>
                  <a:t>0</a:t>
                </a:r>
              </a:p>
              <a:p>
                <a:pPr marL="36900" indent="0">
                  <a:buNone/>
                </a:pPr>
                <a:endParaRPr lang="en-US" sz="9600" dirty="0" smtClean="0"/>
              </a:p>
              <a:p>
                <a:pPr marL="36900" indent="0">
                  <a:buNone/>
                </a:pPr>
                <a:r>
                  <a:rPr lang="uk-UA" sz="9600" dirty="0" smtClean="0"/>
                  <a:t>При повільному обертанні:</a:t>
                </a:r>
              </a:p>
              <a:p>
                <a:pPr marL="36900" indent="0">
                  <a:buNone/>
                </a:pPr>
                <a:r>
                  <a:rPr lang="uk-UA" sz="9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9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9600">
                            <a:effectLst/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uk-UA" sz="9600" i="1">
                            <a:effectLst/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uk-UA" sz="96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uk-UA" sz="9600">
                        <a:effectLst/>
                        <a:latin typeface="Cambria Math" panose="02040503050406030204" pitchFamily="18" charset="0"/>
                      </a:rPr>
                      <m:t>T</m:t>
                    </m:r>
                    <m:r>
                      <a:rPr lang="uk-UA" sz="9600" i="1">
                        <a:effectLst/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uk-UA" sz="9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9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9600" i="1"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uk-UA" sz="9600"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uk-UA" sz="9600" i="1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uk-UA" sz="9600" i="1">
                        <a:effectLst/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uk-UA" sz="9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9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uk-UA" sz="9600">
                                    <a:effectLst/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uk-UA" sz="9600"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9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9600" dirty="0" smtClean="0"/>
              </a:p>
              <a:p>
                <a:pPr marL="36900" indent="0">
                  <a:buNone/>
                </a:pPr>
                <a:endParaRPr lang="uk-UA" sz="9600" dirty="0" smtClean="0"/>
              </a:p>
              <a:p>
                <a:pPr marL="36900" indent="0">
                  <a:buNone/>
                </a:pPr>
                <a:r>
                  <a:rPr lang="uk-UA" sz="9600" dirty="0"/>
                  <a:t>	</a:t>
                </a:r>
                <a:r>
                  <a:rPr lang="uk-UA" sz="9600" dirty="0" err="1" smtClean="0"/>
                  <a:t>Т</a:t>
                </a:r>
                <a:r>
                  <a:rPr lang="uk-UA" sz="9600" baseline="-25000" dirty="0" err="1" smtClean="0"/>
                  <a:t>п</a:t>
                </a:r>
                <a:r>
                  <a:rPr lang="uk-UA" sz="9600" dirty="0" smtClean="0"/>
                  <a:t>=2 000 К</a:t>
                </a:r>
                <a:endParaRPr lang="uk-UA" sz="9600" dirty="0"/>
              </a:p>
              <a:p>
                <a:pPr marL="36900" indent="0">
                  <a:buNone/>
                </a:pPr>
                <a:endParaRPr lang="uk-UA" dirty="0" smtClean="0"/>
              </a:p>
              <a:p>
                <a:pPr marL="3690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8437" y="1722362"/>
                <a:ext cx="5160055" cy="4058751"/>
              </a:xfrm>
              <a:blipFill rotWithShape="0">
                <a:blip r:embed="rId2"/>
                <a:stretch>
                  <a:fillRect l="-1182" t="-3759" r="-118" b="-135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5" y="1808626"/>
            <a:ext cx="5637632" cy="3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44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59" y="609097"/>
            <a:ext cx="10039709" cy="1293028"/>
          </a:xfrm>
        </p:spPr>
        <p:txBody>
          <a:bodyPr>
            <a:noAutofit/>
          </a:bodyPr>
          <a:lstStyle/>
          <a:p>
            <a:pPr algn="l"/>
            <a:r>
              <a:rPr lang="uk-UA" sz="4800" smtClean="0"/>
              <a:t>ТЕМПЕРАТУРА ПОВЕРХНІ ВЕНЕРИ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6565307" cy="5185936"/>
          </a:xfrm>
        </p:spPr>
        <p:txBody>
          <a:bodyPr>
            <a:normAutofit/>
          </a:bodyPr>
          <a:lstStyle/>
          <a:p>
            <a:pPr marL="36900" indent="0">
              <a:lnSpc>
                <a:spcPct val="120000"/>
              </a:lnSpc>
              <a:buNone/>
            </a:pPr>
            <a:r>
              <a:rPr lang="uk-UA" dirty="0">
                <a:effectLst/>
                <a:cs typeface="Calibri" panose="020F0502020204030204" pitchFamily="34" charset="0"/>
              </a:rPr>
              <a:t>Розбіжність у значеннях температури (</a:t>
            </a:r>
            <a:r>
              <a:rPr lang="uk-UA" dirty="0" smtClean="0">
                <a:effectLst/>
                <a:cs typeface="Calibri" panose="020F0502020204030204" pitchFamily="34" charset="0"/>
              </a:rPr>
              <a:t>1700К</a:t>
            </a:r>
            <a:r>
              <a:rPr lang="uk-UA" dirty="0">
                <a:effectLst/>
                <a:cs typeface="Calibri" panose="020F0502020204030204" pitchFamily="34" charset="0"/>
              </a:rPr>
              <a:t>, 2000К і 2070К) можливо пов’язане з наявністю у планети атмосфери. Так, якщо аналогічні розрахунки провести для </a:t>
            </a:r>
            <a:r>
              <a:rPr lang="uk-UA" dirty="0" smtClean="0">
                <a:effectLst/>
                <a:cs typeface="Calibri" panose="020F0502020204030204" pitchFamily="34" charset="0"/>
              </a:rPr>
              <a:t>Венери</a:t>
            </a:r>
            <a:r>
              <a:rPr lang="en-US" dirty="0" smtClean="0">
                <a:effectLst/>
                <a:cs typeface="Calibri" panose="020F0502020204030204" pitchFamily="34" charset="0"/>
              </a:rPr>
              <a:t> (t</a:t>
            </a:r>
            <a:r>
              <a:rPr lang="en-US" baseline="-25000" dirty="0" smtClean="0">
                <a:effectLst/>
                <a:cs typeface="Calibri" panose="020F0502020204030204" pitchFamily="34" charset="0"/>
              </a:rPr>
              <a:t>oc</a:t>
            </a:r>
            <a:r>
              <a:rPr lang="en-US" dirty="0" smtClean="0">
                <a:effectLst/>
                <a:cs typeface="Calibri" panose="020F0502020204030204" pitchFamily="34" charset="0"/>
              </a:rPr>
              <a:t>=243</a:t>
            </a:r>
            <a:r>
              <a:rPr lang="en-US" baseline="30000" dirty="0" smtClean="0">
                <a:effectLst/>
                <a:cs typeface="Calibri" panose="020F0502020204030204" pitchFamily="34" charset="0"/>
              </a:rPr>
              <a:t>d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  <a:r>
              <a:rPr lang="uk-UA" dirty="0" smtClean="0">
                <a:effectLst/>
                <a:cs typeface="Calibri" panose="020F0502020204030204" pitchFamily="34" charset="0"/>
              </a:rPr>
              <a:t>, </a:t>
            </a:r>
            <a:r>
              <a:rPr lang="uk-UA" dirty="0">
                <a:effectLst/>
                <a:cs typeface="Calibri" panose="020F0502020204030204" pitchFamily="34" charset="0"/>
              </a:rPr>
              <a:t>то отримуємо такі </a:t>
            </a:r>
            <a:r>
              <a:rPr lang="uk-UA" dirty="0" smtClean="0">
                <a:effectLst/>
                <a:cs typeface="Calibri" panose="020F0502020204030204" pitchFamily="34" charset="0"/>
              </a:rPr>
              <a:t>результати</a:t>
            </a:r>
            <a:r>
              <a:rPr lang="ru-RU" dirty="0" smtClean="0">
                <a:effectLst/>
                <a:cs typeface="Calibri" panose="020F0502020204030204" pitchFamily="34" charset="0"/>
              </a:rPr>
              <a:t>:</a:t>
            </a:r>
            <a:endParaRPr lang="uk-UA" dirty="0">
              <a:effectLst/>
              <a:cs typeface="Calibri" panose="020F0502020204030204" pitchFamily="34" charset="0"/>
            </a:endParaRPr>
          </a:p>
          <a:p>
            <a:pPr marL="36900" lvl="0" indent="0">
              <a:lnSpc>
                <a:spcPct val="120000"/>
              </a:lnSpc>
              <a:buNone/>
            </a:pPr>
            <a:r>
              <a:rPr lang="uk-UA" dirty="0">
                <a:effectLst/>
                <a:cs typeface="Calibri" panose="020F0502020204030204" pitchFamily="34" charset="0"/>
              </a:rPr>
              <a:t>з </a:t>
            </a:r>
            <a:r>
              <a:rPr lang="uk-UA" dirty="0" smtClean="0">
                <a:effectLst/>
                <a:cs typeface="Calibri" panose="020F0502020204030204" pitchFamily="34" charset="0"/>
              </a:rPr>
              <a:t>закону Стефана-</a:t>
            </a:r>
            <a:r>
              <a:rPr lang="uk-UA" dirty="0" err="1">
                <a:effectLst/>
                <a:cs typeface="Calibri" panose="020F0502020204030204" pitchFamily="34" charset="0"/>
              </a:rPr>
              <a:t>Б</a:t>
            </a:r>
            <a:r>
              <a:rPr lang="uk-UA" dirty="0" err="1" smtClean="0">
                <a:effectLst/>
                <a:cs typeface="Calibri" panose="020F0502020204030204" pitchFamily="34" charset="0"/>
              </a:rPr>
              <a:t>ольцмана</a:t>
            </a:r>
            <a:r>
              <a:rPr lang="uk-UA" dirty="0" smtClean="0">
                <a:effectLst/>
                <a:cs typeface="Calibri" panose="020F0502020204030204" pitchFamily="34" charset="0"/>
              </a:rPr>
              <a:t>	Т=230К</a:t>
            </a:r>
            <a:endParaRPr lang="uk-UA" dirty="0">
              <a:effectLst/>
              <a:cs typeface="Calibri" panose="020F0502020204030204" pitchFamily="34" charset="0"/>
            </a:endParaRPr>
          </a:p>
          <a:p>
            <a:pPr marL="36900" lvl="0" indent="0">
              <a:lnSpc>
                <a:spcPct val="120000"/>
              </a:lnSpc>
              <a:buNone/>
            </a:pPr>
            <a:r>
              <a:rPr lang="uk-UA" dirty="0">
                <a:effectLst/>
                <a:cs typeface="Calibri" panose="020F0502020204030204" pitchFamily="34" charset="0"/>
              </a:rPr>
              <a:t>з </a:t>
            </a:r>
            <a:r>
              <a:rPr lang="uk-UA" dirty="0" smtClean="0">
                <a:effectLst/>
                <a:cs typeface="Calibri" panose="020F0502020204030204" pitchFamily="34" charset="0"/>
              </a:rPr>
              <a:t>припущення про малу швидкість обертання				Т=270К</a:t>
            </a:r>
            <a:endParaRPr lang="uk-UA" dirty="0">
              <a:effectLst/>
              <a:cs typeface="Calibri" panose="020F0502020204030204" pitchFamily="34" charset="0"/>
            </a:endParaRPr>
          </a:p>
          <a:p>
            <a:pPr marL="36900" lvl="0" indent="0">
              <a:lnSpc>
                <a:spcPct val="120000"/>
              </a:lnSpc>
              <a:buNone/>
            </a:pPr>
            <a:r>
              <a:rPr lang="uk-UA" dirty="0">
                <a:effectLst/>
                <a:cs typeface="Calibri" panose="020F0502020204030204" pitchFamily="34" charset="0"/>
              </a:rPr>
              <a:t>із спостережень		</a:t>
            </a:r>
            <a:r>
              <a:rPr lang="uk-UA" dirty="0" smtClean="0">
                <a:effectLst/>
                <a:cs typeface="Calibri" panose="020F0502020204030204" pitchFamily="34" charset="0"/>
              </a:rPr>
              <a:t>	Т=750К</a:t>
            </a:r>
            <a:r>
              <a:rPr lang="uk-UA" sz="2600" b="1" dirty="0">
                <a:effectLst/>
              </a:rPr>
              <a:t/>
            </a:r>
            <a:br>
              <a:rPr lang="uk-UA" sz="2600" b="1" dirty="0">
                <a:effectLst/>
              </a:rPr>
            </a:br>
            <a:r>
              <a:rPr lang="uk-UA" sz="2600" dirty="0">
                <a:effectLst/>
              </a:rPr>
              <a:t>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56" y="1732449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5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ВИСНОВКИ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46318"/>
            <a:ext cx="10820400" cy="402412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2400" dirty="0" smtClean="0">
                <a:effectLst/>
              </a:rPr>
              <a:t>Для </a:t>
            </a:r>
            <a:r>
              <a:rPr lang="uk-UA" sz="2400" dirty="0" err="1" smtClean="0">
                <a:effectLst/>
              </a:rPr>
              <a:t>екзопланети</a:t>
            </a:r>
            <a:r>
              <a:rPr lang="uk-UA" sz="2400" dirty="0" smtClean="0">
                <a:effectLst/>
              </a:rPr>
              <a:t>:</a:t>
            </a:r>
          </a:p>
          <a:p>
            <a:pPr marL="36900" lvl="0" indent="0">
              <a:buNone/>
            </a:pPr>
            <a:r>
              <a:rPr lang="uk-UA" sz="2400" dirty="0" smtClean="0">
                <a:effectLst/>
              </a:rPr>
              <a:t>	температура поверхні 			</a:t>
            </a:r>
            <a:r>
              <a:rPr lang="en-US" sz="2400" dirty="0" smtClean="0">
                <a:effectLst/>
              </a:rPr>
              <a:t>T</a:t>
            </a:r>
            <a:r>
              <a:rPr lang="uk-UA" sz="2400" baseline="-25000" dirty="0" smtClean="0">
                <a:effectLst/>
              </a:rPr>
              <a:t>п</a:t>
            </a:r>
            <a:r>
              <a:rPr lang="uk-UA" sz="2400" dirty="0" smtClean="0">
                <a:effectLst/>
              </a:rPr>
              <a:t>=1700</a:t>
            </a:r>
            <a:r>
              <a:rPr lang="en-US" sz="2400" dirty="0" smtClean="0">
                <a:effectLst/>
              </a:rPr>
              <a:t>-</a:t>
            </a:r>
            <a:r>
              <a:rPr lang="uk-UA" sz="2400" dirty="0" smtClean="0">
                <a:effectLst/>
              </a:rPr>
              <a:t>2000К</a:t>
            </a:r>
          </a:p>
          <a:p>
            <a:pPr marL="36900" lvl="0" indent="0">
              <a:buNone/>
            </a:pPr>
            <a:r>
              <a:rPr lang="uk-UA" sz="2400" dirty="0" smtClean="0">
                <a:effectLst/>
              </a:rPr>
              <a:t>Для материнської </a:t>
            </a:r>
            <a:r>
              <a:rPr lang="uk-UA" sz="2400" dirty="0">
                <a:effectLst/>
              </a:rPr>
              <a:t>зорі:</a:t>
            </a:r>
          </a:p>
          <a:p>
            <a:pPr marL="36900" lvl="0" indent="0">
              <a:buNone/>
            </a:pPr>
            <a:r>
              <a:rPr lang="uk-UA" sz="2400" dirty="0" smtClean="0">
                <a:effectLst/>
              </a:rPr>
              <a:t>	абсолютна </a:t>
            </a:r>
            <a:r>
              <a:rPr lang="uk-UA" sz="2400" dirty="0">
                <a:effectLst/>
              </a:rPr>
              <a:t>зоряна величина 		</a:t>
            </a:r>
            <a:r>
              <a:rPr lang="uk-UA" sz="2400" dirty="0" smtClean="0">
                <a:effectLst/>
              </a:rPr>
              <a:t>М</a:t>
            </a:r>
            <a:r>
              <a:rPr lang="en-US" sz="2400" baseline="-25000" dirty="0" smtClean="0">
                <a:effectLst/>
              </a:rPr>
              <a:t>abs</a:t>
            </a:r>
            <a:r>
              <a:rPr lang="en-US" sz="2400" dirty="0" smtClean="0">
                <a:effectLst/>
              </a:rPr>
              <a:t>=3,1</a:t>
            </a:r>
            <a:r>
              <a:rPr lang="en-US" sz="2400" baseline="30000" dirty="0" smtClean="0">
                <a:effectLst/>
              </a:rPr>
              <a:t>m</a:t>
            </a:r>
            <a:endParaRPr lang="uk-UA" sz="2400" dirty="0">
              <a:effectLst/>
            </a:endParaRPr>
          </a:p>
          <a:p>
            <a:pPr marL="36900" lvl="0" indent="0">
              <a:buNone/>
            </a:pPr>
            <a:r>
              <a:rPr lang="uk-UA" sz="2400" dirty="0" smtClean="0">
                <a:effectLst/>
              </a:rPr>
              <a:t>	світність </a:t>
            </a:r>
            <a:r>
              <a:rPr lang="uk-UA" sz="2400" dirty="0" smtClean="0"/>
              <a:t>(потужність)</a:t>
            </a:r>
            <a:r>
              <a:rPr lang="uk-UA" sz="2400" dirty="0">
                <a:effectLst/>
              </a:rPr>
              <a:t>			</a:t>
            </a:r>
            <a:r>
              <a:rPr lang="en-US" sz="2400" i="1" dirty="0" smtClean="0">
                <a:effectLst/>
              </a:rPr>
              <a:t>L</a:t>
            </a:r>
            <a:r>
              <a:rPr lang="en-US" sz="2400" dirty="0" smtClean="0">
                <a:effectLst/>
              </a:rPr>
              <a:t>=2*10</a:t>
            </a:r>
            <a:r>
              <a:rPr lang="en-US" sz="2400" baseline="30000" dirty="0" smtClean="0"/>
              <a:t>27</a:t>
            </a:r>
            <a:r>
              <a:rPr lang="en-US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Вт</a:t>
            </a:r>
          </a:p>
          <a:p>
            <a:pPr marL="36900" lvl="0" indent="0">
              <a:buNone/>
            </a:pPr>
            <a:r>
              <a:rPr lang="uk-UA" sz="2400" dirty="0" smtClean="0">
                <a:effectLst/>
              </a:rPr>
              <a:t>	радіус </a:t>
            </a:r>
            <a:r>
              <a:rPr lang="uk-UA" sz="2400" dirty="0">
                <a:effectLst/>
              </a:rPr>
              <a:t>					</a:t>
            </a:r>
            <a:r>
              <a:rPr lang="en-US" sz="2400" dirty="0" smtClean="0">
                <a:effectLst/>
              </a:rPr>
              <a:t>R</a:t>
            </a:r>
            <a:r>
              <a:rPr lang="uk-UA" sz="2400" dirty="0" smtClean="0">
                <a:effectLst/>
              </a:rPr>
              <a:t>=1,56</a:t>
            </a:r>
            <a:r>
              <a:rPr lang="en-US" sz="2400" dirty="0" smtClean="0">
                <a:effectLst/>
              </a:rPr>
              <a:t>R</a:t>
            </a:r>
            <a:r>
              <a:rPr lang="en-US" sz="2400" baseline="-250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endParaRPr lang="uk-UA" sz="2400" dirty="0" smtClean="0">
              <a:effectLst/>
            </a:endParaRPr>
          </a:p>
          <a:p>
            <a:pPr marL="36900" lvl="0" indent="0">
              <a:buNone/>
            </a:pPr>
            <a:r>
              <a:rPr lang="uk-UA" sz="2400" dirty="0" smtClean="0">
                <a:effectLst/>
              </a:rPr>
              <a:t>	маса </a:t>
            </a:r>
            <a:r>
              <a:rPr lang="uk-UA" sz="2400" dirty="0">
                <a:effectLst/>
              </a:rPr>
              <a:t>				</a:t>
            </a:r>
            <a:r>
              <a:rPr lang="uk-UA" sz="2400" dirty="0" smtClean="0">
                <a:effectLst/>
              </a:rPr>
              <a:t>	М</a:t>
            </a:r>
            <a:r>
              <a:rPr lang="uk-UA" sz="2400" i="1" dirty="0" smtClean="0">
                <a:effectLst/>
              </a:rPr>
              <a:t>=</a:t>
            </a:r>
            <a:r>
              <a:rPr lang="uk-UA" sz="2400" dirty="0" smtClean="0">
                <a:effectLst/>
              </a:rPr>
              <a:t>1,5М</a:t>
            </a:r>
            <a:r>
              <a:rPr lang="uk-UA" sz="2400" baseline="-250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1287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Дякую, за увагу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66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079" y="58321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ЕКЗОПЛАНЕТА </a:t>
            </a:r>
            <a:r>
              <a:rPr lang="en-US" sz="4800" dirty="0" smtClean="0"/>
              <a:t>HD2685b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82" y="1692194"/>
            <a:ext cx="6391794" cy="4793846"/>
          </a:xfrm>
        </p:spPr>
      </p:pic>
    </p:spTree>
    <p:extLst>
      <p:ext uri="{BB962C8B-B14F-4D97-AF65-F5344CB8AC3E}">
        <p14:creationId xmlns:p14="http://schemas.microsoft.com/office/powerpoint/2010/main" val="54517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mtClean="0"/>
              <a:t>Відкриття </a:t>
            </a:r>
            <a:r>
              <a:rPr lang="en-US" smtClean="0"/>
              <a:t>HD2685B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69" y="2160918"/>
            <a:ext cx="8917351" cy="4024313"/>
          </a:xfrm>
        </p:spPr>
      </p:pic>
    </p:spTree>
    <p:extLst>
      <p:ext uri="{BB962C8B-B14F-4D97-AF65-F5344CB8AC3E}">
        <p14:creationId xmlns:p14="http://schemas.microsoft.com/office/powerpoint/2010/main" val="45794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0822" y="583218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NASA, FALCON-9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580049"/>
            <a:ext cx="4072273" cy="4646889"/>
          </a:xfrm>
        </p:spPr>
      </p:pic>
      <p:sp>
        <p:nvSpPr>
          <p:cNvPr id="5" name="TextBox 4"/>
          <p:cNvSpPr txBox="1"/>
          <p:nvPr/>
        </p:nvSpPr>
        <p:spPr>
          <a:xfrm>
            <a:off x="6090676" y="1580050"/>
            <a:ext cx="4459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Запуск-старт </a:t>
            </a:r>
            <a:r>
              <a:rPr lang="ru-RU" sz="2800" dirty="0" err="1" smtClean="0"/>
              <a:t>ракети-носія</a:t>
            </a:r>
            <a:r>
              <a:rPr lang="ru-RU" sz="2800" dirty="0" smtClean="0"/>
              <a:t> </a:t>
            </a:r>
            <a:r>
              <a:rPr lang="en-US" sz="2800" dirty="0" smtClean="0"/>
              <a:t>Falcon-9</a:t>
            </a:r>
            <a:r>
              <a:rPr lang="uk-UA" sz="2800" dirty="0" smtClean="0"/>
              <a:t> 18 квітня 2018</a:t>
            </a:r>
            <a:r>
              <a:rPr lang="ru-RU" sz="2800" dirty="0" smtClean="0"/>
              <a:t>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95699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smtClean="0">
                <a:solidFill>
                  <a:srgbClr val="FF0000"/>
                </a:solidFill>
              </a:rPr>
              <a:t>		</a:t>
            </a:r>
            <a:r>
              <a:rPr lang="en-US" sz="4800" smtClean="0">
                <a:solidFill>
                  <a:srgbClr val="FF0000"/>
                </a:solidFill>
              </a:rPr>
              <a:t>TESS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9" y="1732449"/>
            <a:ext cx="3952357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T</a:t>
            </a:r>
            <a:r>
              <a:rPr lang="en-US" sz="2800" b="1" dirty="0" smtClean="0">
                <a:effectLst/>
              </a:rPr>
              <a:t>ransiting </a:t>
            </a:r>
            <a:endParaRPr lang="uk-UA" sz="2800" dirty="0">
              <a:effectLst/>
            </a:endParaRPr>
          </a:p>
          <a:p>
            <a:pPr marL="36900" indent="0">
              <a:buNone/>
            </a:pPr>
            <a:r>
              <a:rPr lang="en-US" sz="2800" b="1" dirty="0">
                <a:solidFill>
                  <a:srgbClr val="FF0000"/>
                </a:solidFill>
                <a:effectLst/>
              </a:rPr>
              <a:t>E</a:t>
            </a:r>
            <a:r>
              <a:rPr lang="en-US" sz="2800" b="1" dirty="0">
                <a:effectLst/>
              </a:rPr>
              <a:t>xoplanet </a:t>
            </a:r>
            <a:endParaRPr lang="uk-UA" sz="2800" dirty="0">
              <a:effectLst/>
            </a:endParaRPr>
          </a:p>
          <a:p>
            <a:pPr marL="36900" indent="0">
              <a:buNone/>
            </a:pPr>
            <a:r>
              <a:rPr lang="en-US" sz="2800" b="1" dirty="0">
                <a:solidFill>
                  <a:srgbClr val="FF0000"/>
                </a:solidFill>
                <a:effectLst/>
              </a:rPr>
              <a:t>S</a:t>
            </a:r>
            <a:r>
              <a:rPr lang="en-US" sz="2800" b="1" dirty="0">
                <a:effectLst/>
              </a:rPr>
              <a:t>urvey </a:t>
            </a:r>
            <a:endParaRPr lang="uk-UA" sz="2800" dirty="0">
              <a:effectLst/>
            </a:endParaRPr>
          </a:p>
          <a:p>
            <a:pPr marL="3690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S</a:t>
            </a:r>
            <a:r>
              <a:rPr lang="en-US" sz="2800" b="1" dirty="0" smtClean="0">
                <a:effectLst/>
              </a:rPr>
              <a:t>atellite</a:t>
            </a:r>
            <a:endParaRPr lang="uk-UA" sz="28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2449"/>
            <a:ext cx="6181598" cy="36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HD2685b</a:t>
            </a:r>
            <a:r>
              <a:rPr lang="uk-UA" sz="4800" dirty="0" smtClean="0"/>
              <a:t> </a:t>
            </a:r>
            <a:r>
              <a:rPr lang="uk-UA" sz="4800" smtClean="0"/>
              <a:t>(ЕКЗОПЛАНЕТА)</a:t>
            </a:r>
            <a:endParaRPr lang="uk-UA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9" y="2044864"/>
            <a:ext cx="7048173" cy="3970318"/>
          </a:xfrm>
        </p:spPr>
      </p:pic>
      <p:sp>
        <p:nvSpPr>
          <p:cNvPr id="5" name="TextBox 4"/>
          <p:cNvSpPr txBox="1"/>
          <p:nvPr/>
        </p:nvSpPr>
        <p:spPr>
          <a:xfrm>
            <a:off x="8177842" y="2044864"/>
            <a:ext cx="2725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a=0,06</a:t>
            </a:r>
            <a:r>
              <a:rPr lang="uk-UA" sz="2800" dirty="0" smtClean="0"/>
              <a:t> </a:t>
            </a:r>
            <a:r>
              <a:rPr lang="uk-UA" sz="2800" dirty="0" err="1" smtClean="0"/>
              <a:t>а.о</a:t>
            </a:r>
            <a:r>
              <a:rPr lang="uk-UA" sz="2800" smtClean="0"/>
              <a:t>.</a:t>
            </a:r>
            <a:r>
              <a:rPr lang="en-US" sz="2800" smtClean="0"/>
              <a:t> </a:t>
            </a:r>
            <a:endParaRPr lang="uk-UA" sz="2800" smtClean="0"/>
          </a:p>
          <a:p>
            <a:endParaRPr lang="en-US" sz="2800" dirty="0" smtClean="0"/>
          </a:p>
          <a:p>
            <a:r>
              <a:rPr lang="en-US" sz="2800" dirty="0" smtClean="0"/>
              <a:t>T=4,13 </a:t>
            </a:r>
            <a:r>
              <a:rPr lang="uk-UA" sz="2800" dirty="0" smtClean="0"/>
              <a:t>діб</a:t>
            </a:r>
            <a:endParaRPr lang="en-US" sz="2800" dirty="0" smtClean="0"/>
          </a:p>
          <a:p>
            <a:endParaRPr lang="uk-UA" sz="2800" smtClean="0"/>
          </a:p>
          <a:p>
            <a:r>
              <a:rPr lang="en-US" sz="2800" smtClean="0"/>
              <a:t>M=1,2M</a:t>
            </a:r>
            <a:r>
              <a:rPr lang="uk-UA" sz="2800" baseline="-25000" dirty="0" smtClean="0"/>
              <a:t>ю</a:t>
            </a:r>
            <a:endParaRPr lang="en-US" sz="2800" dirty="0" smtClean="0"/>
          </a:p>
          <a:p>
            <a:endParaRPr lang="uk-UA" sz="2800" smtClean="0"/>
          </a:p>
          <a:p>
            <a:r>
              <a:rPr lang="en-US" sz="2800" smtClean="0"/>
              <a:t>R=1,44R</a:t>
            </a:r>
            <a:r>
              <a:rPr lang="uk-UA" sz="2800" baseline="-25000" dirty="0" smtClean="0"/>
              <a:t>ю</a:t>
            </a:r>
            <a:endParaRPr lang="en-US" sz="2800" dirty="0" smtClean="0"/>
          </a:p>
          <a:p>
            <a:endParaRPr lang="uk-UA" sz="2800" smtClean="0"/>
          </a:p>
          <a:p>
            <a:r>
              <a:rPr lang="en-US" sz="2800" smtClean="0"/>
              <a:t>t=1800 </a:t>
            </a:r>
            <a:r>
              <a:rPr lang="en-US" sz="28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∘</a:t>
            </a:r>
            <a:r>
              <a:rPr lang="en-US" sz="2800" dirty="0" smtClean="0"/>
              <a:t>C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547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HD2685 </a:t>
            </a:r>
            <a:r>
              <a:rPr lang="ru-RU" sz="4800" smtClean="0"/>
              <a:t>(</a:t>
            </a:r>
            <a:r>
              <a:rPr lang="uk-UA" sz="4800" smtClean="0"/>
              <a:t>МАТЕРИНСЬКА ЗОРЯ)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" y="1718073"/>
            <a:ext cx="7356264" cy="3940856"/>
          </a:xfrm>
        </p:spPr>
      </p:pic>
      <p:sp>
        <p:nvSpPr>
          <p:cNvPr id="6" name="TextBox 5"/>
          <p:cNvSpPr txBox="1"/>
          <p:nvPr/>
        </p:nvSpPr>
        <p:spPr>
          <a:xfrm>
            <a:off x="7944928" y="1580050"/>
            <a:ext cx="3434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=</a:t>
            </a:r>
            <a:r>
              <a:rPr lang="uk-UA" sz="2800" dirty="0" smtClean="0"/>
              <a:t> </a:t>
            </a:r>
            <a:r>
              <a:rPr lang="en-US" sz="2800" dirty="0" smtClean="0"/>
              <a:t>646</a:t>
            </a:r>
            <a:r>
              <a:rPr lang="uk-UA" sz="2800" dirty="0" smtClean="0"/>
              <a:t> </a:t>
            </a:r>
            <a:r>
              <a:rPr lang="uk-UA" sz="2800" dirty="0" err="1" smtClean="0"/>
              <a:t>св.р</a:t>
            </a:r>
            <a:r>
              <a:rPr lang="uk-UA" sz="2800" dirty="0" smtClean="0"/>
              <a:t>.</a:t>
            </a:r>
            <a:endParaRPr lang="uk-UA" sz="2800" dirty="0"/>
          </a:p>
          <a:p>
            <a:endParaRPr lang="uk-UA" sz="2800" dirty="0" smtClean="0"/>
          </a:p>
          <a:p>
            <a:endParaRPr lang="uk-UA" sz="2800" dirty="0"/>
          </a:p>
          <a:p>
            <a:r>
              <a:rPr lang="en-US" sz="2800" dirty="0" smtClean="0"/>
              <a:t>F</a:t>
            </a:r>
            <a:r>
              <a:rPr lang="ru-RU" sz="2800" dirty="0" smtClean="0"/>
              <a:t>2 </a:t>
            </a:r>
            <a:r>
              <a:rPr lang="ru-RU" sz="2800" dirty="0" err="1" smtClean="0"/>
              <a:t>спектральний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</a:t>
            </a:r>
            <a:endParaRPr lang="uk-UA" sz="2800" dirty="0" smtClean="0"/>
          </a:p>
          <a:p>
            <a:endParaRPr lang="uk-UA" sz="2800" dirty="0"/>
          </a:p>
          <a:p>
            <a:endParaRPr lang="en-US" sz="2800" dirty="0" smtClean="0"/>
          </a:p>
          <a:p>
            <a:r>
              <a:rPr lang="en-US" sz="2800" dirty="0" smtClean="0"/>
              <a:t>m= 9,6</a:t>
            </a:r>
            <a:r>
              <a:rPr lang="en-US" sz="2800" baseline="30000" dirty="0" smtClean="0"/>
              <a:t>m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76695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smtClean="0"/>
              <a:t>НАШІ РОЗРАХУНКИ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2800" dirty="0" smtClean="0"/>
              <a:t>- відстань 								</a:t>
            </a:r>
            <a:r>
              <a:rPr lang="en-US" sz="2800" dirty="0" smtClean="0"/>
              <a:t>r=198,2</a:t>
            </a:r>
            <a:r>
              <a:rPr lang="uk-UA" sz="2800" dirty="0" err="1" smtClean="0"/>
              <a:t>пк</a:t>
            </a:r>
            <a:endParaRPr lang="en-US" sz="2800" dirty="0" smtClean="0"/>
          </a:p>
          <a:p>
            <a:pPr marL="36900" indent="0">
              <a:buNone/>
            </a:pPr>
            <a:r>
              <a:rPr lang="en-US" sz="2800" dirty="0" smtClean="0"/>
              <a:t>- </a:t>
            </a:r>
            <a:r>
              <a:rPr lang="uk-UA" sz="2800" dirty="0" smtClean="0"/>
              <a:t>абсолютна зоряна величина				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abs</a:t>
            </a:r>
            <a:r>
              <a:rPr lang="en-US" sz="2800" dirty="0" smtClean="0"/>
              <a:t>=3,1</a:t>
            </a:r>
            <a:r>
              <a:rPr lang="en-US" sz="2800" baseline="30000" dirty="0" smtClean="0"/>
              <a:t>m</a:t>
            </a:r>
            <a:endParaRPr lang="uk-UA" sz="2800" dirty="0" smtClean="0"/>
          </a:p>
          <a:p>
            <a:pPr marL="36900" indent="0">
              <a:buNone/>
            </a:pPr>
            <a:r>
              <a:rPr lang="uk-UA" sz="2800" dirty="0" smtClean="0"/>
              <a:t>- світність</a:t>
            </a:r>
            <a:r>
              <a:rPr lang="en-US" sz="2800" dirty="0" smtClean="0"/>
              <a:t>			</a:t>
            </a:r>
            <a:r>
              <a:rPr lang="uk-UA" sz="2800" dirty="0" smtClean="0"/>
              <a:t>					</a:t>
            </a:r>
            <a:r>
              <a:rPr lang="en-US" sz="2800" dirty="0" smtClean="0"/>
              <a:t>L=4,65L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endParaRPr lang="uk-UA" sz="2800" dirty="0" smtClean="0"/>
          </a:p>
          <a:p>
            <a:pPr marL="36900" indent="0">
              <a:buNone/>
            </a:pPr>
            <a:r>
              <a:rPr lang="uk-UA" sz="2800" dirty="0" smtClean="0"/>
              <a:t>- радіус</a:t>
            </a:r>
            <a:r>
              <a:rPr lang="en-US" sz="2800" dirty="0" smtClean="0"/>
              <a:t>				</a:t>
            </a:r>
            <a:r>
              <a:rPr lang="uk-UA" sz="2800" dirty="0" smtClean="0"/>
              <a:t>				</a:t>
            </a:r>
            <a:r>
              <a:rPr lang="en-US" sz="2800" dirty="0" smtClean="0"/>
              <a:t>R=1,56R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endParaRPr lang="uk-UA" sz="2800" dirty="0" smtClean="0"/>
          </a:p>
          <a:p>
            <a:pPr marL="36900" indent="0">
              <a:buNone/>
            </a:pPr>
            <a:r>
              <a:rPr lang="uk-UA" sz="2800" dirty="0" smtClean="0"/>
              <a:t>- маса								</a:t>
            </a:r>
            <a:r>
              <a:rPr lang="en-US" sz="2800" dirty="0" smtClean="0"/>
              <a:t>M~1,7M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1770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758" y="384810"/>
            <a:ext cx="4697258" cy="1293028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Спектральний клас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9" y="107283"/>
            <a:ext cx="5916542" cy="6586479"/>
          </a:xfrm>
        </p:spPr>
      </p:pic>
      <p:sp>
        <p:nvSpPr>
          <p:cNvPr id="3" name="TextBox 2"/>
          <p:cNvSpPr txBox="1"/>
          <p:nvPr/>
        </p:nvSpPr>
        <p:spPr>
          <a:xfrm>
            <a:off x="8867954" y="1544128"/>
            <a:ext cx="32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VF2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154777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22478</TotalTime>
  <Words>134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След самолета</vt:lpstr>
      <vt:lpstr>Дослідження зоряної системи HD2685</vt:lpstr>
      <vt:lpstr>ЕКЗОПЛАНЕТА HD2685b</vt:lpstr>
      <vt:lpstr>Відкриття HD2685B</vt:lpstr>
      <vt:lpstr>NASA, FALCON-9</vt:lpstr>
      <vt:lpstr>  TESS</vt:lpstr>
      <vt:lpstr>HD2685b (ЕКЗОПЛАНЕТА)</vt:lpstr>
      <vt:lpstr>HD2685 (МАТЕРИНСЬКА ЗОРЯ)</vt:lpstr>
      <vt:lpstr>НАШІ РОЗРАХУНКИ</vt:lpstr>
      <vt:lpstr>Спектральний клас</vt:lpstr>
      <vt:lpstr>ТЕМПЕРАТУРА ПЛАНЕТИ</vt:lpstr>
      <vt:lpstr>ТЕМПЕРАТУРА ПОВЕРХНІ ВЕНЕРИ</vt:lpstr>
      <vt:lpstr>ВИСНОВКИ</vt:lpstr>
      <vt:lpstr>Дякую,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далеких планет: фантастика і реальність</dc:title>
  <dc:creator>Пользователь Windows</dc:creator>
  <cp:lastModifiedBy>Пользователь Windows</cp:lastModifiedBy>
  <cp:revision>59</cp:revision>
  <dcterms:created xsi:type="dcterms:W3CDTF">2020-02-05T09:46:00Z</dcterms:created>
  <dcterms:modified xsi:type="dcterms:W3CDTF">2020-04-24T13:36:08Z</dcterms:modified>
</cp:coreProperties>
</file>