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75" r:id="rId3"/>
    <p:sldId id="257" r:id="rId4"/>
    <p:sldId id="259" r:id="rId5"/>
    <p:sldId id="260" r:id="rId6"/>
    <p:sldId id="262" r:id="rId7"/>
    <p:sldId id="269" r:id="rId8"/>
    <p:sldId id="270" r:id="rId9"/>
    <p:sldId id="276" r:id="rId10"/>
    <p:sldId id="278" r:id="rId11"/>
    <p:sldId id="264" r:id="rId12"/>
    <p:sldId id="277" r:id="rId13"/>
    <p:sldId id="273" r:id="rId14"/>
    <p:sldId id="274" r:id="rId15"/>
    <p:sldId id="268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rsiva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1" d="100"/>
          <a:sy n="121" d="100"/>
        </p:scale>
        <p:origin x="-102" y="-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9041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gif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2" descr="https://img-fotki.yandex.ru/get/53993/200418627.181/0_17eb93_66d825db_ori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2112616" y="-1969789"/>
            <a:ext cx="4918770" cy="90011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9" name="Google Shape;9;p2" descr="http://photosflowery.ru/photo/69/699ebc60d4c29d01f6b710a2864ea4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82" y="285734"/>
            <a:ext cx="1563609" cy="128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 descr="http://photosflowery.ru/photo/69/699ebc60d4c29d01f6b710a2864ea47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643834" y="642924"/>
            <a:ext cx="1214446" cy="10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 descr="http://playing-field.ru/img/2015/051920/07422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1024" y="3857634"/>
            <a:ext cx="778222" cy="106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 descr="https://www.ixtira.tv/_ph/141/22536453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720" y="3571882"/>
            <a:ext cx="1064861" cy="126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 descr="http://imagesait.ru/photos/aHR0cDovL2xpYi5ydXMuZWMvaS81OS8zMDczNTkvaV8wNzUucG5n/shchit-very-raskrask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2928926" y="3786196"/>
            <a:ext cx="1575993" cy="109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http://good.photolandiya.ru/img-q5y5x5n4g40414u5u4u4q2m524w5b484d4n5j4g4r2f4o56444o4k4b4/illustrations/1024/1024118-i_03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9609" y="3786196"/>
            <a:ext cx="1170008" cy="1111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 descr="http://www.kleurplaten.nl/kleurplaten/7428.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00892" y="3857634"/>
            <a:ext cx="578577" cy="826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 descr="https://www.coloring-book.biz/_ph/145/689176648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14480" y="3714758"/>
            <a:ext cx="538849" cy="85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 descr="http://photosflowery.ru/photo/69/699ebc60d4c29d01f6b710a2864ea472.jpg"/>
          <p:cNvPicPr preferRelativeResize="0"/>
          <p:nvPr/>
        </p:nvPicPr>
        <p:blipFill rotWithShape="1">
          <a:blip r:embed="rId11">
            <a:alphaModFix/>
          </a:blip>
          <a:srcRect r="-3695"/>
          <a:stretch/>
        </p:blipFill>
        <p:spPr>
          <a:xfrm rot="-3083676">
            <a:off x="1254320" y="4408148"/>
            <a:ext cx="644905" cy="59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 descr="http://photosflowery.ru/photo/69/699ebc60d4c29d01f6b710a2864ea472.jpg"/>
          <p:cNvPicPr preferRelativeResize="0"/>
          <p:nvPr/>
        </p:nvPicPr>
        <p:blipFill rotWithShape="1">
          <a:blip r:embed="rId11">
            <a:alphaModFix/>
          </a:blip>
          <a:srcRect r="-3695"/>
          <a:stretch/>
        </p:blipFill>
        <p:spPr>
          <a:xfrm rot="8395827">
            <a:off x="2239363" y="4130723"/>
            <a:ext cx="644905" cy="59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 descr="http://photosflowery.ru/photo/69/699ebc60d4c29d01f6b710a2864ea472.jpg"/>
          <p:cNvPicPr preferRelativeResize="0"/>
          <p:nvPr/>
        </p:nvPicPr>
        <p:blipFill rotWithShape="1">
          <a:blip r:embed="rId12">
            <a:alphaModFix/>
          </a:blip>
          <a:srcRect r="-3694"/>
          <a:stretch/>
        </p:blipFill>
        <p:spPr>
          <a:xfrm rot="-4335423">
            <a:off x="4550793" y="4554427"/>
            <a:ext cx="546243" cy="50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 descr="http://photosflowery.ru/photo/69/699ebc60d4c29d01f6b710a2864ea472.jpg"/>
          <p:cNvPicPr preferRelativeResize="0"/>
          <p:nvPr/>
        </p:nvPicPr>
        <p:blipFill rotWithShape="1">
          <a:blip r:embed="rId11">
            <a:alphaModFix/>
          </a:blip>
          <a:srcRect r="-3695"/>
          <a:stretch/>
        </p:blipFill>
        <p:spPr>
          <a:xfrm rot="10255221">
            <a:off x="6258005" y="4190543"/>
            <a:ext cx="644905" cy="59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 descr="http://photosflowery.ru/photo/69/699ebc60d4c29d01f6b710a2864ea472.jpg"/>
          <p:cNvPicPr preferRelativeResize="0"/>
          <p:nvPr/>
        </p:nvPicPr>
        <p:blipFill rotWithShape="1">
          <a:blip r:embed="rId11">
            <a:alphaModFix/>
          </a:blip>
          <a:srcRect r="-3695"/>
          <a:stretch/>
        </p:blipFill>
        <p:spPr>
          <a:xfrm rot="-4751343">
            <a:off x="7531353" y="4473292"/>
            <a:ext cx="644905" cy="595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 descr="https://img-fotki.yandex.ru/get/53993/200418627.181/0_17eb93_66d825db_ori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7158" y="214296"/>
            <a:ext cx="4149212" cy="47747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4" name="Google Shape;24;p3" descr="https://img-fotki.yandex.ru/get/53993/200418627.181/0_17eb93_66d825db_ori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643438" y="214296"/>
            <a:ext cx="4157488" cy="478425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5" name="Google Shape;25;p3" descr="http://photosflowery.ru/photo/69/699ebc60d4c29d01f6b710a2864ea4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35" y="285734"/>
            <a:ext cx="1824210" cy="150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 descr="http://photosflowery.ru/photo/69/699ebc60d4c29d01f6b710a2864ea47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215206" y="571486"/>
            <a:ext cx="1650476" cy="1357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 descr="https://img-fotki.yandex.ru/get/53993/200418627.181/0_17eb93_66d825db_ori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2112615" y="-1684037"/>
            <a:ext cx="4918770" cy="842968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 descr="https://img-fotki.yandex.ru/get/53993/200418627.181/0_17eb93_66d825db_ori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2112615" y="-1684037"/>
            <a:ext cx="4918770" cy="842968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1" name="Google Shape;31;p5" descr="http://www.kleurplaten.nl/kleurplaten/7428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1024" y="1857370"/>
            <a:ext cx="878583" cy="125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 descr="http://playing-field.ru/img/2015/051920/0742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3834" y="3214692"/>
            <a:ext cx="1305209" cy="178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 descr="https://www.ixtira.tv/_ph/141/22536453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472" y="2928940"/>
            <a:ext cx="1714512" cy="203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 descr="http://imagesait.ru/photos/aHR0cDovL2xpYi5ydXMuZWMvaS81OS8zMDczNTkvaV8wNzUucG5n/shchit-very-raskrask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714612" y="3071816"/>
            <a:ext cx="2643206" cy="183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 descr="http://good.photolandiya.ru/img-q5y5x5n4g40414u5u4u4q2m524w5b484d4n5j4g4r2f4o56444o4k4b4/illustrations/1024/1024118-i_03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57818" y="2714626"/>
            <a:ext cx="2214578" cy="2103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 descr="https://www.coloring-book.biz/_ph/145/689176648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7158" y="1714494"/>
            <a:ext cx="864896" cy="1370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 descr="http://photosflowery.ru/photo/69/699ebc60d4c29d01f6b710a2864ea472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0035" y="285734"/>
            <a:ext cx="1997944" cy="16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 descr="http://photosflowery.ru/photo/69/699ebc60d4c29d01f6b710a2864ea472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7215206" y="642924"/>
            <a:ext cx="1357322" cy="1214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http://7oom.ru/powerpoint/fony-dlya-prezentacii-po-istorii-06.jpg?ver=3.0"/>
          <p:cNvPicPr preferRelativeResize="0"/>
          <p:nvPr/>
        </p:nvPicPr>
        <p:blipFill rotWithShape="1">
          <a:blip r:embed="rId13">
            <a:alphaModFix/>
          </a:blip>
          <a:srcRect t="6461" b="694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/>
        </p:nvSpPr>
        <p:spPr>
          <a:xfrm>
            <a:off x="315308" y="2256440"/>
            <a:ext cx="8505163" cy="161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uk-UA" sz="12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Автор </a:t>
            </a:r>
            <a:r>
              <a:rPr lang="uk-UA" sz="1200" b="1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проєкту</a:t>
            </a:r>
            <a:r>
              <a:rPr lang="uk-UA" sz="1200" b="1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uk-UA" sz="1200" b="1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Єрмак </a:t>
            </a:r>
            <a:r>
              <a:rPr lang="uk-UA" sz="1200" b="1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Карина, </a:t>
            </a:r>
            <a:r>
              <a:rPr lang="uk-UA" sz="1200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вихованка </a:t>
            </a:r>
            <a:r>
              <a:rPr lang="uk-UA" sz="1200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гуртка «Археологічне </a:t>
            </a:r>
            <a:r>
              <a:rPr lang="uk-UA" sz="1200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краєзнавство</a:t>
            </a:r>
            <a:r>
              <a:rPr lang="uk-UA" sz="1200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r>
              <a:rPr lang="uk-UA" sz="120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</a:t>
            </a:r>
            <a:r>
              <a:rPr lang="uk-UA" sz="1200" i="0" u="none" strike="noStrike" cap="none" dirty="0" err="1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ОЦТКЕ</a:t>
            </a:r>
            <a:r>
              <a:rPr lang="uk-UA" sz="1200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УМ, учениця 10 класу </a:t>
            </a:r>
            <a:r>
              <a:rPr lang="uk-UA" sz="1200" i="0" u="none" strike="noStrike" cap="none" dirty="0" err="1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Шостаківського</a:t>
            </a:r>
            <a:r>
              <a:rPr lang="uk-UA" sz="1200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1200" i="0" u="none" strike="noStrike" cap="none" dirty="0" err="1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ЗЗСО</a:t>
            </a:r>
            <a:r>
              <a:rPr lang="uk-UA" sz="1200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І-ІІІ ступенів Миколаївської районної ради Миколаївської області.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uk-UA" sz="1200" b="1" i="0" u="none" strike="noStrike" cap="none" dirty="0" smtClean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/>
            <a:r>
              <a:rPr lang="uk-UA" sz="1200" b="1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Науковий керівник</a:t>
            </a:r>
            <a:r>
              <a:rPr lang="uk-UA" sz="1200" b="1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Бондаренко Денис </a:t>
            </a:r>
            <a:r>
              <a:rPr lang="uk-UA" sz="1200" b="1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Володимирович,</a:t>
            </a:r>
            <a:r>
              <a:rPr lang="uk-UA" dirty="0" smtClean="0">
                <a:ea typeface="Times New Roman"/>
              </a:rPr>
              <a:t> </a:t>
            </a:r>
            <a:r>
              <a:rPr lang="uk-UA" sz="1200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керівник </a:t>
            </a:r>
            <a:r>
              <a:rPr lang="uk-UA" sz="1200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гуртка «Археологічне краєзнавство</a:t>
            </a:r>
            <a:r>
              <a:rPr lang="uk-UA" sz="1200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», методист         </a:t>
            </a:r>
            <a:r>
              <a:rPr lang="uk-UA" sz="1200" i="0" u="none" strike="noStrike" cap="none" dirty="0" err="1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МОЦТКЕ</a:t>
            </a:r>
            <a:r>
              <a:rPr lang="uk-UA" sz="1200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1200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</a:t>
            </a:r>
            <a:r>
              <a:rPr lang="uk-UA" sz="120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uk-UA" sz="1200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керівник Літньої археологічної школи </a:t>
            </a:r>
            <a:r>
              <a:rPr lang="uk-UA" sz="1200" dirty="0" err="1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МОЦТКЕ</a:t>
            </a:r>
            <a:r>
              <a:rPr lang="uk-UA" sz="1200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УМ, </a:t>
            </a:r>
            <a:r>
              <a:rPr lang="uk-UA" sz="1200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керівник  Вікторівської </a:t>
            </a:r>
            <a:r>
              <a:rPr lang="uk-UA" sz="1200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археологічної </a:t>
            </a:r>
            <a:r>
              <a:rPr lang="uk-UA" sz="1200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експедиції Інституту археології НАН України. </a:t>
            </a:r>
          </a:p>
          <a:p>
            <a:pPr lvl="0" algn="just"/>
            <a:endParaRPr lang="uk-UA" sz="1200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/>
            <a:r>
              <a:rPr lang="uk-UA" sz="1200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Миколаїв - 2020</a:t>
            </a:r>
            <a:endParaRPr sz="1200" i="0" u="none" strike="noStrike" cap="none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2213992" y="838864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Всеукраїнський інтерактивний конкурс </a:t>
            </a:r>
            <a:br>
              <a:rPr lang="uk-UA" sz="1800" b="1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800" b="1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uk-UA" sz="1800" b="1" i="0" u="none" strike="noStrike" cap="none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МАН-Юніор</a:t>
            </a:r>
            <a:r>
              <a:rPr lang="uk-UA" sz="1800" b="1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Дослідник»</a:t>
            </a:r>
            <a:br>
              <a:rPr lang="uk-UA" sz="1800" b="1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800" b="1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«Мій </a:t>
            </a:r>
            <a:r>
              <a:rPr lang="uk-UA" sz="1800" b="1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внесок у музейну </a:t>
            </a:r>
            <a:r>
              <a:rPr lang="uk-UA" sz="1800" b="1" i="0" u="none" strike="noStrike" cap="none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справу»</a:t>
            </a:r>
            <a:endParaRPr sz="1800" b="1" i="0" u="none" strike="noStrike" cap="none" dirty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1331640" y="1625498"/>
            <a:ext cx="5976664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A0000"/>
              </a:buClr>
              <a:buSzPts val="2800"/>
              <a:buFont typeface="Times New Roman"/>
              <a:buNone/>
            </a:pPr>
            <a:r>
              <a:rPr lang="uk-UA" sz="2800" b="1" i="0" u="none" strike="noStrike" cap="none" dirty="0" smtClean="0">
                <a:solidFill>
                  <a:srgbClr val="9A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Таємниці Бондаревських Джерел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-167665" y="14188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МИКОЛАЇВСЬКИЙ ОБЛАСНИЙ ЦЕНТР ТУРИЗМУ, </a:t>
            </a: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КРАЄЗНАВСТВА ТА ЕКСКУРСІЙ </a:t>
            </a:r>
          </a:p>
          <a:p>
            <a:pPr algn="ctr"/>
            <a:r>
              <a:rPr lang="uk-UA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УЧНІВСЬКОЇ МОЛОДІ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/>
          <p:nvPr/>
        </p:nvSpPr>
        <p:spPr>
          <a:xfrm>
            <a:off x="2167759" y="1962936"/>
            <a:ext cx="2302662" cy="127400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Виліплений з </a:t>
            </a:r>
            <a:r>
              <a:rPr lang="uk-UA" sz="1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глини ритуальний </a:t>
            </a:r>
            <a:r>
              <a:rPr lang="uk-UA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хлібець з відбитком злакового </a:t>
            </a:r>
            <a:r>
              <a:rPr lang="uk-UA" sz="1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колосу (свідчення відправлення землеробських культів, властивих давнім грекам </a:t>
            </a:r>
            <a:r>
              <a:rPr lang="uk-UA" sz="12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Ольвійського</a:t>
            </a:r>
            <a:r>
              <a:rPr lang="uk-UA" sz="1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полісу) </a:t>
            </a: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1586963" y="805479"/>
            <a:ext cx="1450428" cy="89778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Уламок </a:t>
            </a:r>
            <a:r>
              <a:rPr lang="uk-UA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теракоти – глиняної статуетки грецького божества</a:t>
            </a: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-1" y="3257074"/>
            <a:ext cx="4470421" cy="44942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Графіті  на фрагменті </a:t>
            </a:r>
            <a:r>
              <a:rPr lang="uk-UA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стінки </a:t>
            </a:r>
            <a:r>
              <a:rPr lang="uk-UA" sz="1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амфори </a:t>
            </a:r>
            <a:r>
              <a:rPr lang="uk-UA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із зображенням дельфіну – герба </a:t>
            </a:r>
            <a:r>
              <a:rPr lang="uk-UA" sz="1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Ольвійського</a:t>
            </a:r>
            <a:r>
              <a:rPr lang="uk-UA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1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полісу</a:t>
            </a: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22" name="Picture 2" descr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6496"/>
            <a:ext cx="2766514" cy="143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2935"/>
            <a:ext cx="2235209" cy="127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131"/>
            <a:ext cx="1586963" cy="140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52" y="3706497"/>
            <a:ext cx="1699769" cy="143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43" y="1411014"/>
            <a:ext cx="4600158" cy="373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Артефакти, які яскраво свідчать про присутність давніх греків на Бондаревських Джерелах та визначення тавр на ручках амфор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8352" y="949349"/>
            <a:ext cx="460015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тавр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астіномів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(посадових осіб, які відповідали за торгівлю) на ручках амфор з Бондаревських Джерел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2723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1" descr="F:\Амфора мілету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498" y="1688861"/>
            <a:ext cx="2650657" cy="70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 descr="F:\Амфора Мілету фото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499" y="618715"/>
            <a:ext cx="1362605" cy="107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2;p22" descr="F:\Амфора Протофасос фото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62249" y="689475"/>
            <a:ext cx="1986478" cy="177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3;p22" descr="F:\Амфора Протофасос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8727" y="917693"/>
            <a:ext cx="2087192" cy="154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4;p22" descr="F:\Амфрі Протофасос 2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62249" y="2460031"/>
            <a:ext cx="4073670" cy="1202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" y="3751178"/>
            <a:ext cx="2049517" cy="119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55" y="0"/>
            <a:ext cx="914400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Самі ранні та самі пізні зразки амфор з розкопок Бондаревських Джерел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499" y="2402110"/>
            <a:ext cx="2650657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Мілет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архаїчного типу (тип І)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uk-UA" sz="1200" b="1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1200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 – </a:t>
            </a:r>
            <a:r>
              <a:rPr lang="uk-UA" sz="1200" b="1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1200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ст. до н.е.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62249" y="3644207"/>
            <a:ext cx="407367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Протофасос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(невизначений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виробництва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Північної </a:t>
            </a:r>
            <a:r>
              <a:rPr lang="uk-U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Егеїди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серій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–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 – </a:t>
            </a:r>
            <a:r>
              <a:rPr lang="uk-UA" sz="1200" b="1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1200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ст. до н.е.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79419" y="3751178"/>
            <a:ext cx="2037857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Вузькогорла світлоглиняна амфора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розширеним донизу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горлом невизначеного центру виробництва (тип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</a:p>
          <a:p>
            <a:r>
              <a:rPr lang="uk-UA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ІІІ ст. н.е.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031" y="1431161"/>
            <a:ext cx="3633952" cy="214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09031" y="3578496"/>
            <a:ext cx="363395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Графік динаміки еллінської активності на Бондаревських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Джерелах (на основі обрахунку кількості амфор по періодам)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Документ Microsoft Office Publisher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>
            <a:fillRect/>
          </a:stretch>
        </p:blipFill>
        <p:spPr bwMode="auto">
          <a:xfrm>
            <a:off x="0" y="768570"/>
            <a:ext cx="3279453" cy="437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9453" y="1431161"/>
            <a:ext cx="1749747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архаїчних поселень Нижнього Побужжя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ыжицкий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Буйских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Отрешко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Античные поселения Нижнего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Побужья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Археологическая карта. К.: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думка, 1990.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11, рис. 4]. Місце розташування Бондаревських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 та лінія північного кордону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Ольвійського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полісу.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" y="0"/>
            <a:ext cx="91440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Північна межа поширення пам'яток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Ольвійського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полісу та динаміка еллінської активності на Бондаревських Джерелах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7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Рисунок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430" y="783533"/>
            <a:ext cx="2730232" cy="119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47897" y="307777"/>
            <a:ext cx="429610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 питомої ваги продукції різних центрів-експортерів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вина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амфорній тарі на Бондаревських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Джерелах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Рисунок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21" y="2177725"/>
            <a:ext cx="2756041" cy="12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21" y="3641653"/>
            <a:ext cx="2756041" cy="122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Рисунок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48" y="1200702"/>
            <a:ext cx="4682774" cy="357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536621" y="1916114"/>
            <a:ext cx="2756041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архаїчну 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добу (3/4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– 1/3 V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ст. до н.е.)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36621" y="3465537"/>
            <a:ext cx="2756041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класичну добу (3/3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– 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/3 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ст. до н.е.)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49525" y="4774994"/>
            <a:ext cx="2756041" cy="2616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елліністичну добу (2/3 І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– 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 ст. до н.е.)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" y="44869"/>
            <a:ext cx="4742632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Бондаревські Джерела – торгівельний пункт на північному кордоні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Ольвійського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полісу між еллінським та варварським населенням регіону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8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0" y="2706494"/>
            <a:ext cx="2632841" cy="197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764" y="307777"/>
            <a:ext cx="1684236" cy="222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D:\1. МОЦТКЕ УМ відділ\2020\5. МАН-юніор 2020\Єрмак МАН юніор\Фото\IMG-5ed9847934ebec6de6ab8383db31f726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619"/>
            <a:ext cx="3276243" cy="184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Бондаревські Джерела та музейна справа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942" y="2201506"/>
            <a:ext cx="3280185" cy="2769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Шкільний музей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Шостаківської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ЗОШ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59764" y="2534655"/>
            <a:ext cx="168423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Шкільний музей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Кривобалківської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ЗОШ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89585" y="356499"/>
            <a:ext cx="380428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 в Музеї історії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МОЦТКЕ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 по підсумкам археологічного сезону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 descr="D:\1. МОЦТКЕ УМ відділ\2020\5. МАН-юніор 2020\Єрмак МАН юніор\Фото\IMG_20171108_141431_HD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10" y="825629"/>
            <a:ext cx="3842706" cy="131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D:\Гуртки\Фото\2017\С телефона 21.12.17\IMG_20171210_110957_HDR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10" y="2144642"/>
            <a:ext cx="3842706" cy="288203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0" y="4682206"/>
            <a:ext cx="3374810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 по підсумкам археологічного сезону </a:t>
            </a:r>
            <a:r>
              <a:rPr lang="uk-UA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МОЦТКЕ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 на центральній вулиці м. Миколаєва)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9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/>
          <p:nvPr/>
        </p:nvSpPr>
        <p:spPr>
          <a:xfrm>
            <a:off x="1763688" y="1953083"/>
            <a:ext cx="59046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dirty="0">
                <a:solidFill>
                  <a:srgbClr val="9A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Дякую за увагу ! </a:t>
            </a:r>
            <a:endParaRPr sz="3600" dirty="0">
              <a:solidFill>
                <a:srgbClr val="9A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79788" y="10730"/>
            <a:ext cx="4572000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подальшому, ми плануємо продовжити розкопки </a:t>
            </a: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Бондаревських </a:t>
            </a:r>
            <a:r>
              <a:rPr lang="uk-UA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аж до повного розкриття об’єкту. Паралельно, вже з наступного року, планується консервація та музеєфікація дослідженої ділянки. Кам’яну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вимостку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плануємо відновити на піщаній подушці з аутентичного матеріалу на основі польових креслень з точністю так, як вона була зафіксована на момент розкриття.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/>
          <p:nvPr/>
        </p:nvSpPr>
        <p:spPr>
          <a:xfrm>
            <a:off x="1647493" y="4446859"/>
            <a:ext cx="6140673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Бондаревські Джерела. Склад експедиційної групи </a:t>
            </a:r>
            <a:endParaRPr sz="20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" name="Google Shape;122;p15" descr="C:\Users\1\Pictures\69175792_438239890109937_1703473485172441088_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9710" y="1113698"/>
            <a:ext cx="5425719" cy="324036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-31532" y="7883"/>
            <a:ext cx="9175531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роботи брала безпосередню участь в усіх етапах дослідження. Керівник археологічної експедиції – О.І. Смирнов, заступник керівника експедиції, науковий керівник автора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Д.В. Бондаренко. Експедиція проведена за ініціативи вчителя історії </a:t>
            </a:r>
            <a:r>
              <a:rPr lang="uk-U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Кривобалківської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школи О.В. Запорожець. Камеральна обробка та вивчення матеріалу здійснювалася автором роботи під керівництвом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Д.В. Бондаренка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базі Музею історії МОЦТКЕ УМ в рамках роботи гуртка «Археологічне краєзнавство» (в рамках співпраці МОЦТКЕ УМ та </a:t>
            </a:r>
            <a:r>
              <a:rPr lang="uk-U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ДП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НДЦ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Лукомор’є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Охоронної археологічної служби Україні Інституту археології НАН України).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8046" y="4057902"/>
            <a:ext cx="1229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преєкту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7493" y="3762362"/>
            <a:ext cx="1793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</a:t>
            </a:r>
            <a:endParaRPr lang="ru-RU" sz="1200" dirty="0"/>
          </a:p>
        </p:txBody>
      </p:sp>
      <p:pic>
        <p:nvPicPr>
          <p:cNvPr id="1026" name="Picture 2" descr="D:\1. МОЦТКЕ УМ відділ\2020\5. МАН-юніор 2020\Єрмак МАН юніор\Фото\IMG_20190620_082513_HD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546"/>
            <a:ext cx="1098980" cy="152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 стрелкой 21"/>
          <p:cNvCxnSpPr/>
          <p:nvPr/>
        </p:nvCxnSpPr>
        <p:spPr>
          <a:xfrm flipV="1">
            <a:off x="2869324" y="2549739"/>
            <a:ext cx="0" cy="125763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3121572" y="2617076"/>
            <a:ext cx="0" cy="145831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2518434"/>
            <a:ext cx="1098980" cy="4308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Єрмак К.В. – </a:t>
            </a:r>
          </a:p>
          <a:p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uk-UA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30056" y="2549211"/>
            <a:ext cx="121394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Бондаренко Д.В. - </a:t>
            </a:r>
          </a:p>
          <a:p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:\1. МОЦТКЕ УМ відділ\2020\5. МАН-юніор 2020\Єрмак МАН юніор\Фото\IMG-83bd92ff627bc795281fb498f2f62dde-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57" y="1023546"/>
            <a:ext cx="1213944" cy="157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35452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/>
        </p:nvSpPr>
        <p:spPr>
          <a:xfrm>
            <a:off x="1259632" y="1635646"/>
            <a:ext cx="23762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4434783" y="74711"/>
            <a:ext cx="2744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r>
              <a:rPr lang="uk-UA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2051720" y="497759"/>
            <a:ext cx="1584176" cy="57606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2123728" y="555526"/>
            <a:ext cx="20882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Мета роботи :</a:t>
            </a:r>
            <a:endParaRPr sz="1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5004048" y="996974"/>
            <a:ext cx="26642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4932040" y="339502"/>
            <a:ext cx="2880320" cy="93610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3995936" y="627534"/>
            <a:ext cx="288032" cy="21602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2123728" y="1491630"/>
            <a:ext cx="1584176" cy="57606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4067944" y="1707654"/>
            <a:ext cx="288032" cy="21602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5004048" y="308738"/>
            <a:ext cx="266429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всебічне вивчення античної пам’ятки археології Бондаревські Джерела, її історична інтерпретація, музеєфікація здобутих в ході дослідження матеріалів</a:t>
            </a:r>
            <a:r>
              <a:rPr lang="uk-UA" sz="1200" b="0" i="0" u="none" strike="noStrike" cap="none" dirty="0" smtClean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 </a:t>
            </a:r>
            <a:endParaRPr sz="12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4932040" y="1347614"/>
            <a:ext cx="3816424" cy="100811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4932040" y="1279522"/>
            <a:ext cx="381642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uk-UA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ході експедиції дослідити стародавні культурні нашарування та архітектурні залишки, всебічно їх зафіксувати; вивчити рухомі пам’ятки археології; проаналізувати та інтерпретувати здобуті матеріали; зберегти об’єкти матеріальної культури для нащадків; вести просвітницьку діяльність, поповнити колекції музеїв.</a:t>
            </a:r>
            <a:endParaRPr sz="11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2123728" y="1620000"/>
            <a:ext cx="14401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авдання</a:t>
            </a:r>
            <a:endParaRPr sz="1600" dirty="0">
              <a:solidFill>
                <a:schemeClr val="dk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2123728" y="2499742"/>
            <a:ext cx="1584176" cy="64807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3995936" y="2715766"/>
            <a:ext cx="288032" cy="20764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2195736" y="2499741"/>
            <a:ext cx="1512168" cy="582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 / об'єкт </a:t>
            </a:r>
            <a:r>
              <a:rPr lang="uk-UA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дослідження </a:t>
            </a:r>
            <a:endParaRPr sz="1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14"/>
          <p:cNvSpPr/>
          <p:nvPr/>
        </p:nvSpPr>
        <p:spPr>
          <a:xfrm>
            <a:off x="4932040" y="2427734"/>
            <a:ext cx="3816424" cy="86409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5002817" y="2473623"/>
            <a:ext cx="367486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chemeClr val="dk1"/>
              </a:buClr>
              <a:buSzPts val="1400"/>
            </a:pPr>
            <a:r>
              <a:rPr lang="uk-UA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залишки споруди, дослідженої на Бондаревських Джерелах, а також рештки життєдіяльності давньої людини, знайдені під час 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розкопок / </a:t>
            </a:r>
            <a:r>
              <a:rPr lang="uk-UA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uk-UA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тнічна приналежність, хронологія та функція розкопаного об’єкту, історична ситуація, пов’язана з його існуванням</a:t>
            </a:r>
            <a:endParaRPr sz="11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2" name="Google Shape;112;p14"/>
          <p:cNvSpPr/>
          <p:nvPr/>
        </p:nvSpPr>
        <p:spPr>
          <a:xfrm>
            <a:off x="2123728" y="3435846"/>
            <a:ext cx="1584176" cy="64807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4"/>
          <p:cNvSpPr/>
          <p:nvPr/>
        </p:nvSpPr>
        <p:spPr>
          <a:xfrm>
            <a:off x="4960836" y="3333166"/>
            <a:ext cx="3816424" cy="11369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4"/>
          <p:cNvSpPr/>
          <p:nvPr/>
        </p:nvSpPr>
        <p:spPr>
          <a:xfrm>
            <a:off x="4067944" y="3723878"/>
            <a:ext cx="288032" cy="20764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2267744" y="3435846"/>
            <a:ext cx="12961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Особистий внесок</a:t>
            </a:r>
            <a:endParaRPr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14"/>
          <p:cNvSpPr/>
          <p:nvPr/>
        </p:nvSpPr>
        <p:spPr>
          <a:xfrm>
            <a:off x="4960836" y="3227265"/>
            <a:ext cx="3816424" cy="1285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indent="450850" algn="just">
              <a:buSzPts val="1200"/>
            </a:pP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безпосередня </a:t>
            </a:r>
            <a:r>
              <a:rPr lang="uk-UA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 розкопках Бондаревських Джерел та камеральній обробці археологічних знахідок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аналізі та інтерпретації матеріалу, </a:t>
            </a:r>
            <a:r>
              <a:rPr lang="uk-UA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до передачі артефактів до фондів 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музеїв </a:t>
            </a:r>
            <a:r>
              <a:rPr lang="uk-UA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Кривобалківської</a:t>
            </a:r>
            <a:r>
              <a:rPr lang="uk-UA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Шостаківської</a:t>
            </a:r>
            <a:r>
              <a:rPr lang="uk-UA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шкіл, </a:t>
            </a:r>
            <a:r>
              <a:rPr lang="uk-UA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Миколаївського обласного краєзнавчого музею. </a:t>
            </a:r>
            <a:endParaRPr sz="11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1">
                <a:solidFill>
                  <a:srgbClr val="C00000"/>
                </a:solidFill>
                <a:latin typeface="Corsiva"/>
                <a:ea typeface="Corsiva"/>
                <a:cs typeface="Corsiva"/>
                <a:sym typeface="Corsiva"/>
              </a:rPr>
              <a:t>.</a:t>
            </a:r>
            <a:endParaRPr sz="2000" b="1" i="1">
              <a:solidFill>
                <a:srgbClr val="C00000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5303814" y="381045"/>
            <a:ext cx="3903248" cy="52375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Розташування античної пам’ятки Бондаревські </a:t>
            </a:r>
            <a:r>
              <a:rPr lang="uk-UA" b="1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Джерела</a:t>
            </a:r>
            <a:endParaRPr dirty="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16" descr="D:\1. МОЦТКЕ УМ відділ\2018\13. Моя Батьківщина - Україна\Бондаревські джерела\Генштаб Крива Балка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303814" cy="338170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26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49" y="1261241"/>
            <a:ext cx="4947051" cy="380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Фото\2019\Бондаревські джерела 2019\IMG_20190821_1014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38902" cy="28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\2019\Бондаревські джерела 2019\IMG_20190822_1852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95" y="2301766"/>
            <a:ext cx="3788979" cy="284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Фото\2019\Бондаревські джерела 2019\IMG_20190823_0947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861" y="-56659"/>
            <a:ext cx="3914448" cy="293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Фото\2019\Бондаревські джерела 2019\IMG_20190823_1228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021" y="2301766"/>
            <a:ext cx="3788979" cy="284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44;p18"/>
          <p:cNvSpPr txBox="1"/>
          <p:nvPr/>
        </p:nvSpPr>
        <p:spPr>
          <a:xfrm>
            <a:off x="-1" y="0"/>
            <a:ext cx="3838903" cy="58332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Розкопки Бондаревських Джерел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 розчистка </a:t>
            </a:r>
            <a:r>
              <a:rPr lang="uk-UA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вимостки</a:t>
            </a:r>
            <a:endParaRPr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42" y="2821884"/>
            <a:ext cx="3102522" cy="232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Google Shape;149;p19"/>
          <p:cNvSpPr txBox="1"/>
          <p:nvPr/>
        </p:nvSpPr>
        <p:spPr>
          <a:xfrm>
            <a:off x="-27903" y="3061702"/>
            <a:ext cx="3146155" cy="3515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Камеральна робота в полі</a:t>
            </a:r>
            <a:endParaRPr sz="16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4" name="Picture 2" descr="D:\Фото\2019\Бондаревські джерела 2019\IMG_20190823_1011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02" y="1"/>
            <a:ext cx="4071758" cy="305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1. МОЦТКЕ УМ відділ\2020\5. МАН-юніор 2020\Єрмак МАН юніор\Фото\IMG_20200201_1229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827" y="1"/>
            <a:ext cx="4428173" cy="271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0747" y="2711669"/>
            <a:ext cx="3433253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Камеральна робота в Музеї історії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МОЦТКЕ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5767"/>
            <a:ext cx="91440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знахідок.</a:t>
            </a:r>
          </a:p>
          <a:p>
            <a:r>
              <a:rPr lang="uk-UA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каталог </a:t>
            </a:r>
            <a:r>
              <a:rPr lang="uk-UA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занесені всі знахідки, здобуті в ході археологічних досліджень Бондаревських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Джерел. </a:t>
            </a:r>
            <a:r>
              <a:rPr lang="uk-UA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графі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«примітки» </a:t>
            </a:r>
            <a:r>
              <a:rPr lang="uk-UA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 про знахідку подаються в наступному порядку: кількість –  центр виробництва та тип посудини (шифр типу посудини в межах окремого центру виробництва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прийнятої археологічної </a:t>
            </a:r>
            <a:r>
              <a:rPr lang="uk-UA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класифікації) [посилання 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аналогії в каталозі: М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онахов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С.Ю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Греческие амфоры в Причерноморье. Москва-Саратов, 2003. 352 с.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2" y="692119"/>
            <a:ext cx="3092330" cy="445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00" y="692118"/>
            <a:ext cx="3084266" cy="445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67" y="692119"/>
            <a:ext cx="2998934" cy="445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58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0262"/>
            <a:ext cx="3138258" cy="462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я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259" y="520263"/>
            <a:ext cx="3168176" cy="462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380" y="2831882"/>
            <a:ext cx="2938619" cy="231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0"/>
            <a:ext cx="9144000" cy="5078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Графічна замальовка розрізів профілів вінчиків та ніжок амфор з розкопок Бондаревських Джерел, оброблені в графічному редакторі </a:t>
            </a:r>
            <a:r>
              <a:rPr lang="uk-UA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Photoshop</a:t>
            </a:r>
            <a:r>
              <a:rPr lang="uk-UA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6436" y="523558"/>
            <a:ext cx="2837564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 елементом графічного зображення посудини є розріз профілю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вінчиків та ніжок, 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саме цей параметр часто виступає вирішальним при визначенні її типу, місця виробництва і датування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Малюнки профілів розділені на групи відповідно до центрів виробництва та типів. Кожна група має підпис, що включає в себе центр виробництва, тип амфори та датування (за класифікацією С.Ю.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Монахова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8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56" y="2826382"/>
            <a:ext cx="3684005" cy="223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57" y="374431"/>
            <a:ext cx="3684006" cy="250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347"/>
            <a:ext cx="3669247" cy="247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197"/>
            <a:ext cx="3669247" cy="250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Зразки заповнених інвентарних карток для передачі знахідок з Бондаревських Джерел у фонди Миколаївського обласного краєзнавчого музею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2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853</Words>
  <Application>Microsoft Office PowerPoint</Application>
  <PresentationFormat>Экран (16:9)</PresentationFormat>
  <Paragraphs>65</Paragraphs>
  <Slides>15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Calibri</vt:lpstr>
      <vt:lpstr>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39</cp:revision>
  <dcterms:modified xsi:type="dcterms:W3CDTF">2020-04-14T12:50:42Z</dcterms:modified>
</cp:coreProperties>
</file>