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2" r:id="rId6"/>
    <p:sldId id="268" r:id="rId7"/>
    <p:sldId id="261" r:id="rId8"/>
    <p:sldId id="269" r:id="rId9"/>
    <p:sldId id="263" r:id="rId10"/>
    <p:sldId id="264" r:id="rId11"/>
    <p:sldId id="265" r:id="rId12"/>
    <p:sldId id="270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891DA-1D2E-48D1-90DC-1C3ED6CE5E76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896A9-59C9-4200-BA32-04C4D13F9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52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DF3D-2EEC-4716-90B0-FAA4E6C48EB8}" type="datetime1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1F2E-5A97-4A0A-8E65-C67B01B959B8}" type="datetime1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1CED-2B22-48B3-AED1-66441EA07E82}" type="datetime1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B380-DE57-471A-BF01-511894727FA0}" type="datetime1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E73-BF9F-447E-BADC-D21B6F4AECCB}" type="datetime1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27D5-2FF7-4364-BDA3-8A2795892F18}" type="datetime1">
              <a:rPr lang="ru-RU" smtClean="0"/>
              <a:t>14.03.2020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3937-773F-450A-B8EE-EF4A0CB7D4A5}" type="datetime1">
              <a:rPr lang="ru-RU" smtClean="0"/>
              <a:t>14.03.2020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15A9-BCFB-4AF7-AB83-E65D76EB8B89}" type="datetime1">
              <a:rPr lang="ru-RU" smtClean="0"/>
              <a:t>14.03.2020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020B-AD60-4449-9409-F77CE055DDEA}" type="datetime1">
              <a:rPr lang="ru-RU" smtClean="0"/>
              <a:t>14.03.2020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8C401-FB6C-45AF-B718-B32305A085EF}" type="datetime1">
              <a:rPr lang="ru-RU" smtClean="0"/>
              <a:t>14.03.2020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DDF7-EA19-4883-87C8-D2CE8C221B33}" type="datetime1">
              <a:rPr lang="ru-RU" smtClean="0"/>
              <a:t>14.03.2020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BDDA22-F244-4297-A0D0-2F5055A3841A}" type="datetime1">
              <a:rPr lang="ru-RU" smtClean="0"/>
              <a:t>14.03.2020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630D58-CDD8-40CB-B9BB-E4F8E83DD5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МІНІСТЕРСТВО ОСВІТИ І НАУКИ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УКРАЇНИ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«МАН - ЮНІОР ДОСЛІДНИК- 2020» </a:t>
            </a: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умов 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глобальних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кліматичних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 ареал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пальчатокорінника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травневого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Dactylorhiza</a:t>
            </a:r>
            <a:r>
              <a:rPr lang="en-US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majalis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(RCHB.) P. F. Hunt &amp;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Summerh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., 1965)</a:t>
            </a: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2996952"/>
            <a:ext cx="489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учениця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Черняхівської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гімназії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Пашинська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Вікторія Вікторівна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д.б.н.,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екології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географії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Франка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Гарбар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Васильович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біології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екології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Черняхівської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гімназії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Ворончук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Ігорівна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8" y="548680"/>
            <a:ext cx="5224190" cy="300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5185296" cy="281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96136" y="4398496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ареалу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majalis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станом на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2050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2967335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ареалу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majalis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(станом на 2010-2019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роки)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0" y="188640"/>
            <a:ext cx="791570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179512" y="5497631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ареалу 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majalis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ioclim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most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limiting  factor)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2010-2019 роки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05342"/>
            <a:ext cx="806489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ПРАКТИЧНА РЕАЛІЗАЦІЯ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ПРОЕКТУ</a:t>
            </a:r>
          </a:p>
          <a:p>
            <a:pPr algn="ctr"/>
            <a:endParaRPr lang="uk-UA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Зникнення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Орхідних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катастрофічні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біосфери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важливою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запорукою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раритетних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запровадження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механізмів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рогнозована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динаміка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ареалу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Dactylorhiza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majalis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природоохоронних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majalis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культуру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ботанічними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садами з метою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генофонду та штучного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подальшої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реінтродукції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природне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693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92696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</a:p>
          <a:p>
            <a:pPr algn="ctr"/>
            <a:endParaRPr lang="uk-UA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моделювання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ареалу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Dactylorhiza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majalis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прогноз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динаміки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найближчій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перспективі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(на 2050 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ареалу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D.majalis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стосуватись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південної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ареалу, 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зсувається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вищі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широти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ареалу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виявитись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катастрофічними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регіональних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популяцій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вид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територіях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вразливим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зникнути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найближчій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перспективі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південній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ареалу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majalis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лімітуючими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два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біокліматичні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максимальна температура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найтеплішого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місяця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температура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найтеплішого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кварталу. Тому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південної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ареалу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majalis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вірогідно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відбуватись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температур.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прогнозована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динаміка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ареалу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природоохоронних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majalis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культуру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ботанічними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садами з метою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генофонду та штучного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подальшої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реінтродукції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природне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моделювання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ареалу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пальчатокорінника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травневого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Dactylorhiza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majalis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(RCHB.) P .F. Hunt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Summerh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., 1965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глобальних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кліматичних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географічних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(ГІС).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ЗАВДАННЯ.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ровести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геореферованих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majalis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зібраних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біокліматичні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параметри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екологічної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виду.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Провести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біокліматичне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моделювання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ареалу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majalis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лімітуючі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моделювати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ареалу виду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трансформації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клімату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станом на 2050 р..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З'ясувати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кліматичних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динаміку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ареалу виду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природоохоронні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заходи,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ефективні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найближчій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перспективі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7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77072"/>
            <a:ext cx="7200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МАТЕРІАЛ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вибрали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Dactylorhiza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majalis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локалітетів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виду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GBIF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[GBIF.org (8 November 2019) GBIF Occurrence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Download 29]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[GBIF.org (6th February 2015) GBIF Occurrence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Download].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2010-2019 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9280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локалітетів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локалітетів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наведених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GBIF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2010 р могли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зберегтись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природі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164263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5" y="678322"/>
            <a:ext cx="1009650" cy="134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31" y="2412775"/>
            <a:ext cx="1074602" cy="13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МЕТОДИ ДОСЛІДЖЕНЬ:</a:t>
            </a:r>
          </a:p>
          <a:p>
            <a:pPr algn="ctr">
              <a:lnSpc>
                <a:spcPct val="150000"/>
              </a:lnSpc>
            </a:pPr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стандартні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відкритих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ГІС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DIVAGIS 7.4.0.1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BIOCLIM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екологічних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потенційних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ареалів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статистичного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програмний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пакет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STATISTICA 6.0.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5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84887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 БІОКЛІМАТИЧНОГО МОДЕЛЮВАННЯ</a:t>
            </a:r>
            <a:endParaRPr lang="uk-UA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АРЕАЛУ.</a:t>
            </a:r>
          </a:p>
          <a:p>
            <a:pPr algn="ctr"/>
            <a:endParaRPr lang="uk-UA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моделювання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ареалу виду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9308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геореферованих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точок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кліматичних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точках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розраховано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статистичні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біокліматичної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200000"/>
              </a:lnSpc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691548"/>
              </p:ext>
            </p:extLst>
          </p:nvPr>
        </p:nvGraphicFramePr>
        <p:xfrm>
          <a:off x="1115616" y="7677472"/>
          <a:ext cx="196828" cy="3922245"/>
        </p:xfrm>
        <a:graphic>
          <a:graphicData uri="http://schemas.openxmlformats.org/drawingml/2006/table">
            <a:tbl>
              <a:tblPr firstRow="1" firstCol="1" bandRow="1"/>
              <a:tblGrid>
                <a:gridCol w="196828"/>
              </a:tblGrid>
              <a:tr h="7218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8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8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88,86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444208" y="2967335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756462"/>
              </p:ext>
            </p:extLst>
          </p:nvPr>
        </p:nvGraphicFramePr>
        <p:xfrm>
          <a:off x="971600" y="287645"/>
          <a:ext cx="7704856" cy="6506629"/>
        </p:xfrm>
        <a:graphic>
          <a:graphicData uri="http://schemas.openxmlformats.org/drawingml/2006/table">
            <a:tbl>
              <a:tblPr firstRow="1" firstCol="1" bandRow="1"/>
              <a:tblGrid>
                <a:gridCol w="6726340"/>
                <a:gridCol w="978516"/>
              </a:tblGrid>
              <a:tr h="4258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Біокліматичні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показники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використані</a:t>
                      </a: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для </a:t>
                      </a:r>
                      <a:r>
                        <a:rPr lang="ru-RU" sz="1800" b="1" i="1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моделювання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b="1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Позначення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Cередньорічна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температура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Cередніймісячнийтемпературнийдіапазон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Ізотермічність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([2/7]*100)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Температурна сезонність (STD*100)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Максимальна температура найтеплішого місяця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Мінімальна температура найхолоднішого місяця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Річний температурний діапазон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Середня температура наймокрішого кварталу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Середня температура найсухішого кварталу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Середня температура найтеплішого кварталу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Середня температура найхолоднішого кварталу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Середньорічна кількість опадів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Опади наймокрішого місяця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Опади найсухішого місяця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Сезонність опадів (CV)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Опади наймокрішого кварталу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Опади найсухішого кварталу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Опади найтеплішого кварталу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Опади найхолоднішого кварталу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60" marR="354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1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7" y="332656"/>
            <a:ext cx="4901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77757"/>
              </p:ext>
            </p:extLst>
          </p:nvPr>
        </p:nvGraphicFramePr>
        <p:xfrm>
          <a:off x="5345544" y="21142967"/>
          <a:ext cx="162560" cy="17642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2,89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0,91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060319"/>
              </p:ext>
            </p:extLst>
          </p:nvPr>
        </p:nvGraphicFramePr>
        <p:xfrm>
          <a:off x="1547664" y="18406663"/>
          <a:ext cx="5688631" cy="17642586"/>
        </p:xfrm>
        <a:graphic>
          <a:graphicData uri="http://schemas.openxmlformats.org/drawingml/2006/table">
            <a:tbl>
              <a:tblPr firstRow="1" firstCol="1" bandRow="1"/>
              <a:tblGrid>
                <a:gridCol w="1001799"/>
                <a:gridCol w="995311"/>
                <a:gridCol w="995311"/>
                <a:gridCol w="1306750"/>
                <a:gridCol w="1122482"/>
                <a:gridCol w="266978"/>
              </a:tblGrid>
              <a:tr h="3446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Параметри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9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-2,32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7,96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21,18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40,33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632,63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380,83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1342,47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21,15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27,70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-3,65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-24,60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3,70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24,80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9,95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-8,75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-15,30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21,45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-17,77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903,25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385,00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2030,00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2,89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95,54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209,00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56,28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142,00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17,72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62,36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271,15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124,00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603,00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185,28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440,00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249,18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106,00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558,00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214,08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576,00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0,91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266655"/>
              </p:ext>
            </p:extLst>
          </p:nvPr>
        </p:nvGraphicFramePr>
        <p:xfrm>
          <a:off x="611561" y="1065500"/>
          <a:ext cx="8136903" cy="4523740"/>
        </p:xfrm>
        <a:graphic>
          <a:graphicData uri="http://schemas.openxmlformats.org/drawingml/2006/table">
            <a:tbl>
              <a:tblPr firstRow="1" firstCol="1" bandRow="1"/>
              <a:tblGrid>
                <a:gridCol w="1256589"/>
                <a:gridCol w="1248451"/>
                <a:gridCol w="1248451"/>
                <a:gridCol w="1639100"/>
                <a:gridCol w="1407966"/>
                <a:gridCol w="1336346"/>
              </a:tblGrid>
              <a:tr h="2237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Параметри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9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7,82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-2,32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7,96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11,63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32,06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21,18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40,33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632,63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380,83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1342,47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21,15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27,70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-3,65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-24,60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3,70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24,80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9,95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-8,75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-15,30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21,45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-17,77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903,25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385,00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2030,00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2,89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95,54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209,00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56,28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142,00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17,72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62,36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271,15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124,00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603,00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185,28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440,00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5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249,18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106,00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558,00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214,08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576,00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0,91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55576" y="18864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Біокліматичні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параметри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екологічної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ніші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majalis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983816"/>
              </p:ext>
            </p:extLst>
          </p:nvPr>
        </p:nvGraphicFramePr>
        <p:xfrm>
          <a:off x="971600" y="1829276"/>
          <a:ext cx="6572199" cy="3687956"/>
        </p:xfrm>
        <a:graphic>
          <a:graphicData uri="http://schemas.openxmlformats.org/drawingml/2006/table">
            <a:tbl>
              <a:tblPr firstRow="1" firstCol="1" bandRow="1"/>
              <a:tblGrid>
                <a:gridCol w="972940"/>
                <a:gridCol w="1314987"/>
                <a:gridCol w="942386"/>
                <a:gridCol w="1988486"/>
                <a:gridCol w="1353400"/>
              </a:tblGrid>
              <a:tr h="9219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Фактор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Значущ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загалом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Накопичена значущість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накопичений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10,19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53,61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10,19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53,61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3,69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19,43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13,88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73,03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9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3,01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15,82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16,88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88,86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3" y="410420"/>
            <a:ext cx="7704856" cy="5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9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994845"/>
              </p:ext>
            </p:extLst>
          </p:nvPr>
        </p:nvGraphicFramePr>
        <p:xfrm>
          <a:off x="539552" y="188642"/>
          <a:ext cx="6480721" cy="6400800"/>
        </p:xfrm>
        <a:graphic>
          <a:graphicData uri="http://schemas.openxmlformats.org/drawingml/2006/table">
            <a:tbl>
              <a:tblPr firstRow="1" firstCol="1" bandRow="1"/>
              <a:tblGrid>
                <a:gridCol w="1059054"/>
                <a:gridCol w="1749621"/>
                <a:gridCol w="1749621"/>
                <a:gridCol w="1922425"/>
              </a:tblGrid>
              <a:tr h="29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0" i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Параметр</a:t>
                      </a:r>
                      <a:endParaRPr lang="ru-RU" sz="1200" b="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Фактор 1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Фактор 2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Фактор 3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0,91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-0,13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-0,30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-0,06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-0,87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-0,84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-0,08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-0,59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-0,46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-0,13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-0,27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-0,59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0,90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-0,34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-0,40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-0,97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-0,11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-0,94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-0,04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-0,92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-0,23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-0,24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-0,93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-0,04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-0,91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-0,25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-0,29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-0,81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0,39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-0,06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bio19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-0,91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-0,31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-0,21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62113" y="1577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2280" y="2967335"/>
            <a:ext cx="19442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Кореляції</a:t>
            </a: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виділених</a:t>
            </a: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біокліматичними</a:t>
            </a: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параметрами </a:t>
            </a:r>
            <a:r>
              <a:rPr lang="ru-RU" sz="1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екологічної</a:t>
            </a: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ніші</a:t>
            </a: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majalis</a:t>
            </a:r>
            <a:endParaRPr lang="en-US" sz="1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0D58-CDD8-40CB-B9BB-E4F8E83DD5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1108</Words>
  <Application>Microsoft Office PowerPoint</Application>
  <PresentationFormat>Экран (4:3)</PresentationFormat>
  <Paragraphs>444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37</cp:revision>
  <dcterms:created xsi:type="dcterms:W3CDTF">2020-02-02T11:47:46Z</dcterms:created>
  <dcterms:modified xsi:type="dcterms:W3CDTF">2020-03-14T20:17:01Z</dcterms:modified>
</cp:coreProperties>
</file>