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8" r:id="rId10"/>
    <p:sldId id="263" r:id="rId11"/>
    <p:sldId id="265"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25.03.2020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25.03.2020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Kc6XQk5z9w" TargetMode="External"/><Relationship Id="rId2" Type="http://schemas.openxmlformats.org/officeDocument/2006/relationships/hyperlink" Target="https://www.youtube.com/watch?v=nHQUchlL0gk" TargetMode="External"/><Relationship Id="rId1" Type="http://schemas.openxmlformats.org/officeDocument/2006/relationships/slideLayout" Target="../slideLayouts/slideLayout2.xml"/><Relationship Id="rId4" Type="http://schemas.openxmlformats.org/officeDocument/2006/relationships/hyperlink" Target="http://church-site.kiev.u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1780108"/>
          </a:xfrm>
        </p:spPr>
        <p:txBody>
          <a:bodyPr/>
          <a:lstStyle/>
          <a:p>
            <a:r>
              <a:rPr lang="uk-UA" dirty="0" smtClean="0">
                <a:solidFill>
                  <a:schemeClr val="tx1"/>
                </a:solidFill>
              </a:rPr>
              <a:t>Церква </a:t>
            </a:r>
            <a:br>
              <a:rPr lang="uk-UA" dirty="0" smtClean="0">
                <a:solidFill>
                  <a:schemeClr val="tx1"/>
                </a:solidFill>
              </a:rPr>
            </a:br>
            <a:r>
              <a:rPr lang="uk-UA" dirty="0" smtClean="0">
                <a:solidFill>
                  <a:schemeClr val="tx1"/>
                </a:solidFill>
              </a:rPr>
              <a:t>у роки другої світової війни</a:t>
            </a:r>
            <a:endParaRPr lang="ru-RU" dirty="0">
              <a:solidFill>
                <a:schemeClr val="tx1"/>
              </a:solidFill>
            </a:endParaRPr>
          </a:p>
        </p:txBody>
      </p:sp>
      <p:sp>
        <p:nvSpPr>
          <p:cNvPr id="3" name="Подзаголовок 2"/>
          <p:cNvSpPr>
            <a:spLocks noGrp="1"/>
          </p:cNvSpPr>
          <p:nvPr>
            <p:ph type="subTitle" idx="1"/>
          </p:nvPr>
        </p:nvSpPr>
        <p:spPr/>
        <p:txBody>
          <a:bodyPr/>
          <a:lstStyle/>
          <a:p>
            <a:r>
              <a:rPr lang="uk-UA" dirty="0" smtClean="0">
                <a:solidFill>
                  <a:schemeClr val="tx1"/>
                </a:solidFill>
              </a:rPr>
              <a:t>Учениця</a:t>
            </a:r>
            <a:r>
              <a:rPr lang="en-US" dirty="0" smtClean="0">
                <a:solidFill>
                  <a:schemeClr val="tx1"/>
                </a:solidFill>
              </a:rPr>
              <a:t> 10 </a:t>
            </a:r>
            <a:r>
              <a:rPr lang="uk-UA" dirty="0" smtClean="0">
                <a:solidFill>
                  <a:schemeClr val="tx1"/>
                </a:solidFill>
              </a:rPr>
              <a:t>класу </a:t>
            </a:r>
            <a:r>
              <a:rPr lang="uk-UA" dirty="0" err="1" smtClean="0">
                <a:solidFill>
                  <a:schemeClr val="tx1"/>
                </a:solidFill>
              </a:rPr>
              <a:t>Добровеличківської</a:t>
            </a:r>
            <a:r>
              <a:rPr lang="uk-UA" dirty="0" smtClean="0">
                <a:solidFill>
                  <a:schemeClr val="tx1"/>
                </a:solidFill>
              </a:rPr>
              <a:t> загальноосвітньої </a:t>
            </a:r>
            <a:r>
              <a:rPr lang="uk-UA" dirty="0" smtClean="0">
                <a:solidFill>
                  <a:schemeClr val="tx1"/>
                </a:solidFill>
              </a:rPr>
              <a:t>школи</a:t>
            </a:r>
            <a:r>
              <a:rPr lang="en-US" dirty="0" smtClean="0">
                <a:solidFill>
                  <a:schemeClr val="tx1"/>
                </a:solidFill>
              </a:rPr>
              <a:t> </a:t>
            </a:r>
            <a:r>
              <a:rPr lang="uk-UA" dirty="0" smtClean="0">
                <a:solidFill>
                  <a:schemeClr val="tx1"/>
                </a:solidFill>
              </a:rPr>
              <a:t> </a:t>
            </a:r>
            <a:r>
              <a:rPr lang="uk-UA" dirty="0" smtClean="0">
                <a:solidFill>
                  <a:schemeClr val="tx1"/>
                </a:solidFill>
              </a:rPr>
              <a:t>І-ІІІ ступенів №1</a:t>
            </a:r>
            <a:r>
              <a:rPr lang="ru-RU" dirty="0" smtClean="0">
                <a:solidFill>
                  <a:schemeClr val="tx1"/>
                </a:solidFill>
              </a:rPr>
              <a:t>  </a:t>
            </a:r>
            <a:endParaRPr lang="en-US" dirty="0" smtClean="0">
              <a:solidFill>
                <a:schemeClr val="tx1"/>
              </a:solidFill>
            </a:endParaRPr>
          </a:p>
          <a:p>
            <a:r>
              <a:rPr lang="ru-RU" dirty="0" err="1" smtClean="0">
                <a:solidFill>
                  <a:schemeClr val="tx1"/>
                </a:solidFill>
              </a:rPr>
              <a:t>Матковська</a:t>
            </a:r>
            <a:r>
              <a:rPr lang="ru-RU" dirty="0" smtClean="0">
                <a:solidFill>
                  <a:schemeClr val="tx1"/>
                </a:solidFill>
              </a:rPr>
              <a:t> </a:t>
            </a:r>
            <a:r>
              <a:rPr lang="ru-RU" dirty="0" err="1" smtClean="0">
                <a:solidFill>
                  <a:schemeClr val="tx1"/>
                </a:solidFill>
              </a:rPr>
              <a:t>Віталіна</a:t>
            </a:r>
            <a:r>
              <a:rPr lang="ru-RU" dirty="0" smtClean="0">
                <a:solidFill>
                  <a:schemeClr val="tx1"/>
                </a:solidFill>
              </a:rPr>
              <a:t> </a:t>
            </a:r>
            <a:r>
              <a:rPr lang="ru-RU" dirty="0" err="1" smtClean="0">
                <a:solidFill>
                  <a:schemeClr val="tx1"/>
                </a:solidFill>
              </a:rPr>
              <a:t>Олександрівна</a:t>
            </a:r>
            <a:endParaRPr lang="ru-RU" dirty="0" smtClean="0">
              <a:solidFill>
                <a:schemeClr val="tx1"/>
              </a:solidFill>
            </a:endParaRPr>
          </a:p>
          <a:p>
            <a:r>
              <a:rPr lang="uk-UA" dirty="0" smtClean="0">
                <a:solidFill>
                  <a:schemeClr val="tx1"/>
                </a:solidFill>
              </a:rPr>
              <a:t>Учитель Личко Олена Володимирівна</a:t>
            </a:r>
          </a:p>
        </p:txBody>
      </p:sp>
    </p:spTree>
    <p:extLst>
      <p:ext uri="{BB962C8B-B14F-4D97-AF65-F5344CB8AC3E}">
        <p14:creationId xmlns:p14="http://schemas.microsoft.com/office/powerpoint/2010/main" val="2276521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just">
              <a:buNone/>
            </a:pPr>
            <a:r>
              <a:rPr lang="uk-UA" dirty="0"/>
              <a:t>На сьогодні немає жодного документу, який би свідчив про діяльність церкви у період другої світової війни. Це є ще одна біла пляма нашої історії. Відійшли у вічність ті, хто міг би свідчити про ті події. Тому ми повинні по строчці віднайти у архівах записи, спогади, які відкрили б завісу про наше минуле.</a:t>
            </a:r>
            <a:endParaRPr lang="ru-RU" dirty="0"/>
          </a:p>
          <a:p>
            <a:pPr marL="0" indent="0">
              <a:buNone/>
            </a:pPr>
            <a:endParaRPr lang="ru-RU" dirty="0"/>
          </a:p>
        </p:txBody>
      </p:sp>
    </p:spTree>
    <p:extLst>
      <p:ext uri="{BB962C8B-B14F-4D97-AF65-F5344CB8AC3E}">
        <p14:creationId xmlns:p14="http://schemas.microsoft.com/office/powerpoint/2010/main" val="308986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12776"/>
            <a:ext cx="7408333" cy="4713387"/>
          </a:xfrm>
        </p:spPr>
        <p:txBody>
          <a:bodyPr>
            <a:normAutofit lnSpcReduction="10000"/>
          </a:bodyPr>
          <a:lstStyle/>
          <a:p>
            <a:pPr marL="0" indent="0">
              <a:buNone/>
            </a:pPr>
            <a:r>
              <a:rPr lang="uk-UA" dirty="0" smtClean="0"/>
              <a:t>	Хочу </a:t>
            </a:r>
            <a:r>
              <a:rPr lang="uk-UA" dirty="0"/>
              <a:t>дізнатися, чому німці вимагали україномовного богослужіння? Невже німець так цінував рідну мову місцевого населення, чи це помста Радянському Союзу? Чому народ, наш рідний, пручався цьому, адже це </a:t>
            </a:r>
            <a:r>
              <a:rPr lang="uk-UA"/>
              <a:t>його </a:t>
            </a:r>
            <a:r>
              <a:rPr lang="uk-UA" smtClean="0"/>
              <a:t>рідне… </a:t>
            </a:r>
            <a:endParaRPr lang="uk-UA" dirty="0" smtClean="0"/>
          </a:p>
          <a:p>
            <a:pPr marL="0" indent="0">
              <a:buNone/>
            </a:pPr>
            <a:r>
              <a:rPr lang="uk-UA" dirty="0" smtClean="0"/>
              <a:t>	Чому німці </a:t>
            </a:r>
            <a:r>
              <a:rPr lang="uk-UA" dirty="0"/>
              <a:t>переносили </a:t>
            </a:r>
            <a:r>
              <a:rPr lang="uk-UA" dirty="0" smtClean="0"/>
              <a:t>дати церковних свят і </a:t>
            </a:r>
            <a:r>
              <a:rPr lang="uk-UA" dirty="0"/>
              <a:t>знову опір. Адже це свого часу російський правитель вніс тай розбрат у датах серед </a:t>
            </a:r>
            <a:r>
              <a:rPr lang="uk-UA" dirty="0" err="1"/>
              <a:t>вірян</a:t>
            </a:r>
            <a:r>
              <a:rPr lang="uk-UA" dirty="0"/>
              <a:t>. </a:t>
            </a:r>
            <a:endParaRPr lang="uk-UA" dirty="0" smtClean="0"/>
          </a:p>
          <a:p>
            <a:pPr marL="0" indent="0">
              <a:buNone/>
            </a:pPr>
            <a:r>
              <a:rPr lang="uk-UA" dirty="0" smtClean="0"/>
              <a:t>	Невже </a:t>
            </a:r>
            <a:r>
              <a:rPr lang="uk-UA" dirty="0"/>
              <a:t>к</a:t>
            </a:r>
            <a:r>
              <a:rPr lang="ru-RU" dirty="0" err="1"/>
              <a:t>олоніальна</a:t>
            </a:r>
            <a:r>
              <a:rPr lang="ru-RU" dirty="0"/>
              <a:t> </a:t>
            </a:r>
            <a:r>
              <a:rPr lang="ru-RU" dirty="0" err="1"/>
              <a:t>політика</a:t>
            </a:r>
            <a:r>
              <a:rPr lang="ru-RU" dirty="0"/>
              <a:t> </a:t>
            </a:r>
            <a:r>
              <a:rPr lang="ru-RU" dirty="0" err="1"/>
              <a:t>Росії</a:t>
            </a:r>
            <a:r>
              <a:rPr lang="ru-RU" dirty="0"/>
              <a:t> </a:t>
            </a:r>
            <a:r>
              <a:rPr lang="ru-RU" dirty="0" err="1"/>
              <a:t>щодо</a:t>
            </a:r>
            <a:r>
              <a:rPr lang="ru-RU" dirty="0"/>
              <a:t> </a:t>
            </a:r>
            <a:r>
              <a:rPr lang="ru-RU" dirty="0" err="1"/>
              <a:t>України</a:t>
            </a:r>
            <a:r>
              <a:rPr lang="ru-RU" dirty="0"/>
              <a:t> </a:t>
            </a:r>
            <a:r>
              <a:rPr lang="ru-RU" dirty="0" err="1"/>
              <a:t>призвела</a:t>
            </a:r>
            <a:r>
              <a:rPr lang="uk-UA" dirty="0"/>
              <a:t> до того, що народ забув своє, рідне… </a:t>
            </a:r>
            <a:endParaRPr lang="uk-UA" dirty="0" smtClean="0"/>
          </a:p>
          <a:p>
            <a:pPr marL="0" indent="0">
              <a:buNone/>
            </a:pPr>
            <a:r>
              <a:rPr lang="uk-UA" dirty="0"/>
              <a:t>	</a:t>
            </a:r>
            <a:r>
              <a:rPr lang="uk-UA" dirty="0" smtClean="0"/>
              <a:t>На </a:t>
            </a:r>
            <a:r>
              <a:rPr lang="uk-UA" dirty="0"/>
              <a:t>ці питання я ще знайду відповіді, це буде у </a:t>
            </a:r>
            <a:r>
              <a:rPr lang="uk-UA" dirty="0" smtClean="0"/>
              <a:t>моїх наступних роботах.</a:t>
            </a:r>
            <a:endParaRPr lang="ru-RU" dirty="0"/>
          </a:p>
          <a:p>
            <a:pPr marL="0" indent="0">
              <a:buNone/>
            </a:pPr>
            <a:endParaRPr lang="ru-RU" dirty="0"/>
          </a:p>
        </p:txBody>
      </p:sp>
      <p:sp>
        <p:nvSpPr>
          <p:cNvPr id="3" name="Заголовок 2"/>
          <p:cNvSpPr>
            <a:spLocks noGrp="1"/>
          </p:cNvSpPr>
          <p:nvPr>
            <p:ph type="title"/>
          </p:nvPr>
        </p:nvSpPr>
        <p:spPr/>
        <p:txBody>
          <a:bodyPr/>
          <a:lstStyle/>
          <a:p>
            <a:r>
              <a:rPr lang="uk-UA" dirty="0" smtClean="0"/>
              <a:t>Для роздумів</a:t>
            </a:r>
            <a:endParaRPr lang="ru-RU" dirty="0"/>
          </a:p>
        </p:txBody>
      </p:sp>
    </p:spTree>
    <p:extLst>
      <p:ext uri="{BB962C8B-B14F-4D97-AF65-F5344CB8AC3E}">
        <p14:creationId xmlns:p14="http://schemas.microsoft.com/office/powerpoint/2010/main" val="17410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988840"/>
            <a:ext cx="7660373" cy="4137323"/>
          </a:xfrm>
        </p:spPr>
        <p:txBody>
          <a:bodyPr>
            <a:normAutofit fontScale="92500"/>
          </a:bodyPr>
          <a:lstStyle/>
          <a:p>
            <a:pPr marL="0" indent="0" algn="just">
              <a:buNone/>
            </a:pPr>
            <a:r>
              <a:rPr lang="ru-RU" dirty="0" smtClean="0">
                <a:solidFill>
                  <a:schemeClr val="tx1"/>
                </a:solidFill>
              </a:rPr>
              <a:t>	</a:t>
            </a:r>
            <a:r>
              <a:rPr lang="ru-RU" dirty="0" err="1" smtClean="0">
                <a:solidFill>
                  <a:schemeClr val="tx1"/>
                </a:solidFill>
              </a:rPr>
              <a:t>Патріарх</a:t>
            </a:r>
            <a:r>
              <a:rPr lang="ru-RU" dirty="0" smtClean="0">
                <a:solidFill>
                  <a:schemeClr val="tx1"/>
                </a:solidFill>
              </a:rPr>
              <a:t> </a:t>
            </a:r>
            <a:r>
              <a:rPr lang="ru-RU" dirty="0" err="1">
                <a:solidFill>
                  <a:schemeClr val="tx1"/>
                </a:solidFill>
              </a:rPr>
              <a:t>Варфоломій</a:t>
            </a:r>
            <a:r>
              <a:rPr lang="ru-RU" dirty="0">
                <a:solidFill>
                  <a:schemeClr val="tx1"/>
                </a:solidFill>
              </a:rPr>
              <a:t> </a:t>
            </a:r>
            <a:r>
              <a:rPr lang="ru-RU" dirty="0" err="1">
                <a:solidFill>
                  <a:schemeClr val="tx1"/>
                </a:solidFill>
              </a:rPr>
              <a:t>підписав</a:t>
            </a:r>
            <a:r>
              <a:rPr lang="ru-RU" dirty="0">
                <a:solidFill>
                  <a:schemeClr val="tx1"/>
                </a:solidFill>
              </a:rPr>
              <a:t> </a:t>
            </a:r>
            <a:r>
              <a:rPr lang="ru-RU" dirty="0" err="1">
                <a:solidFill>
                  <a:schemeClr val="tx1"/>
                </a:solidFill>
              </a:rPr>
              <a:t>томос</a:t>
            </a:r>
            <a:r>
              <a:rPr lang="ru-RU" dirty="0">
                <a:solidFill>
                  <a:schemeClr val="tx1"/>
                </a:solidFill>
              </a:rPr>
              <a:t> про </a:t>
            </a:r>
            <a:r>
              <a:rPr lang="ru-RU" dirty="0" err="1">
                <a:solidFill>
                  <a:schemeClr val="tx1"/>
                </a:solidFill>
              </a:rPr>
              <a:t>автокефалію</a:t>
            </a:r>
            <a:r>
              <a:rPr lang="ru-RU" dirty="0">
                <a:solidFill>
                  <a:schemeClr val="tx1"/>
                </a:solidFill>
              </a:rPr>
              <a:t> ПЦУ 5 </a:t>
            </a:r>
            <a:r>
              <a:rPr lang="ru-RU" dirty="0" err="1">
                <a:solidFill>
                  <a:schemeClr val="tx1"/>
                </a:solidFill>
              </a:rPr>
              <a:t>січня</a:t>
            </a:r>
            <a:r>
              <a:rPr lang="ru-RU" dirty="0">
                <a:solidFill>
                  <a:schemeClr val="tx1"/>
                </a:solidFill>
              </a:rPr>
              <a:t> 2019 року в </a:t>
            </a:r>
            <a:r>
              <a:rPr lang="ru-RU" dirty="0" err="1">
                <a:solidFill>
                  <a:schemeClr val="tx1"/>
                </a:solidFill>
              </a:rPr>
              <a:t>храмі</a:t>
            </a:r>
            <a:r>
              <a:rPr lang="ru-RU" dirty="0">
                <a:solidFill>
                  <a:schemeClr val="tx1"/>
                </a:solidFill>
              </a:rPr>
              <a:t> святого </a:t>
            </a:r>
            <a:r>
              <a:rPr lang="ru-RU" dirty="0" err="1">
                <a:solidFill>
                  <a:schemeClr val="tx1"/>
                </a:solidFill>
              </a:rPr>
              <a:t>Георгія</a:t>
            </a:r>
            <a:r>
              <a:rPr lang="ru-RU" dirty="0">
                <a:solidFill>
                  <a:schemeClr val="tx1"/>
                </a:solidFill>
              </a:rPr>
              <a:t> на </a:t>
            </a:r>
            <a:r>
              <a:rPr lang="ru-RU" dirty="0" err="1">
                <a:solidFill>
                  <a:schemeClr val="tx1"/>
                </a:solidFill>
              </a:rPr>
              <a:t>Фанарі</a:t>
            </a:r>
            <a:r>
              <a:rPr lang="ru-RU" dirty="0">
                <a:solidFill>
                  <a:schemeClr val="tx1"/>
                </a:solidFill>
              </a:rPr>
              <a:t>, </a:t>
            </a:r>
            <a:r>
              <a:rPr lang="ru-RU" dirty="0" err="1">
                <a:solidFill>
                  <a:schemeClr val="tx1"/>
                </a:solidFill>
              </a:rPr>
              <a:t>після</a:t>
            </a:r>
            <a:r>
              <a:rPr lang="ru-RU" dirty="0">
                <a:solidFill>
                  <a:schemeClr val="tx1"/>
                </a:solidFill>
              </a:rPr>
              <a:t> </a:t>
            </a:r>
            <a:r>
              <a:rPr lang="ru-RU" dirty="0" err="1">
                <a:solidFill>
                  <a:schemeClr val="tx1"/>
                </a:solidFill>
              </a:rPr>
              <a:t>спільного</a:t>
            </a:r>
            <a:r>
              <a:rPr lang="ru-RU" dirty="0">
                <a:solidFill>
                  <a:schemeClr val="tx1"/>
                </a:solidFill>
              </a:rPr>
              <a:t> </a:t>
            </a:r>
            <a:r>
              <a:rPr lang="ru-RU" dirty="0" err="1">
                <a:solidFill>
                  <a:schemeClr val="tx1"/>
                </a:solidFill>
              </a:rPr>
              <a:t>служіння</a:t>
            </a:r>
            <a:r>
              <a:rPr lang="ru-RU" dirty="0">
                <a:solidFill>
                  <a:schemeClr val="tx1"/>
                </a:solidFill>
              </a:rPr>
              <a:t> </a:t>
            </a:r>
            <a:r>
              <a:rPr lang="ru-RU" dirty="0" err="1">
                <a:solidFill>
                  <a:schemeClr val="tx1"/>
                </a:solidFill>
              </a:rPr>
              <a:t>літургії</a:t>
            </a:r>
            <a:r>
              <a:rPr lang="ru-RU" dirty="0">
                <a:solidFill>
                  <a:schemeClr val="tx1"/>
                </a:solidFill>
              </a:rPr>
              <a:t> з митрополитом </a:t>
            </a:r>
            <a:r>
              <a:rPr lang="ru-RU" dirty="0" err="1" smtClean="0">
                <a:solidFill>
                  <a:schemeClr val="tx1"/>
                </a:solidFill>
              </a:rPr>
              <a:t>Епіфанієм</a:t>
            </a:r>
            <a:r>
              <a:rPr lang="ru-RU" dirty="0" smtClean="0">
                <a:solidFill>
                  <a:schemeClr val="tx1"/>
                </a:solidFill>
              </a:rPr>
              <a:t>. </a:t>
            </a:r>
            <a:r>
              <a:rPr lang="ru-RU" dirty="0" err="1">
                <a:solidFill>
                  <a:schemeClr val="tx1"/>
                </a:solidFill>
              </a:rPr>
              <a:t>Цей</a:t>
            </a:r>
            <a:r>
              <a:rPr lang="ru-RU" dirty="0">
                <a:solidFill>
                  <a:schemeClr val="tx1"/>
                </a:solidFill>
              </a:rPr>
              <a:t> пергамент </a:t>
            </a:r>
            <a:r>
              <a:rPr lang="ru-RU" dirty="0" err="1">
                <a:solidFill>
                  <a:schemeClr val="tx1"/>
                </a:solidFill>
              </a:rPr>
              <a:t>виготовив</a:t>
            </a:r>
            <a:r>
              <a:rPr lang="ru-RU" dirty="0">
                <a:solidFill>
                  <a:schemeClr val="tx1"/>
                </a:solidFill>
              </a:rPr>
              <a:t> </a:t>
            </a:r>
            <a:r>
              <a:rPr lang="ru-RU" dirty="0" err="1">
                <a:solidFill>
                  <a:schemeClr val="tx1"/>
                </a:solidFill>
              </a:rPr>
              <a:t>чернець</a:t>
            </a:r>
            <a:r>
              <a:rPr lang="ru-RU" dirty="0">
                <a:solidFill>
                  <a:schemeClr val="tx1"/>
                </a:solidFill>
              </a:rPr>
              <a:t> Лукас, </a:t>
            </a:r>
            <a:r>
              <a:rPr lang="ru-RU" dirty="0" err="1">
                <a:solidFill>
                  <a:schemeClr val="tx1"/>
                </a:solidFill>
              </a:rPr>
              <a:t>каліграф</a:t>
            </a:r>
            <a:r>
              <a:rPr lang="ru-RU" dirty="0">
                <a:solidFill>
                  <a:schemeClr val="tx1"/>
                </a:solidFill>
              </a:rPr>
              <a:t> і художник </a:t>
            </a:r>
            <a:r>
              <a:rPr lang="ru-RU" dirty="0" err="1">
                <a:solidFill>
                  <a:schemeClr val="tx1"/>
                </a:solidFill>
              </a:rPr>
              <a:t>із</a:t>
            </a:r>
            <a:r>
              <a:rPr lang="ru-RU" dirty="0">
                <a:solidFill>
                  <a:schemeClr val="tx1"/>
                </a:solidFill>
              </a:rPr>
              <a:t> </a:t>
            </a:r>
            <a:r>
              <a:rPr lang="ru-RU" dirty="0" err="1">
                <a:solidFill>
                  <a:schemeClr val="tx1"/>
                </a:solidFill>
              </a:rPr>
              <a:t>монастиря</a:t>
            </a:r>
            <a:r>
              <a:rPr lang="ru-RU" dirty="0">
                <a:solidFill>
                  <a:schemeClr val="tx1"/>
                </a:solidFill>
              </a:rPr>
              <a:t> </a:t>
            </a:r>
            <a:r>
              <a:rPr lang="ru-RU" dirty="0" err="1">
                <a:solidFill>
                  <a:schemeClr val="tx1"/>
                </a:solidFill>
              </a:rPr>
              <a:t>Ксенофонт</a:t>
            </a:r>
            <a:r>
              <a:rPr lang="ru-RU" dirty="0">
                <a:solidFill>
                  <a:schemeClr val="tx1"/>
                </a:solidFill>
              </a:rPr>
              <a:t>, </a:t>
            </a:r>
            <a:r>
              <a:rPr lang="ru-RU" dirty="0" err="1">
                <a:solidFill>
                  <a:schemeClr val="tx1"/>
                </a:solidFill>
              </a:rPr>
              <a:t>що</a:t>
            </a:r>
            <a:r>
              <a:rPr lang="ru-RU" dirty="0">
                <a:solidFill>
                  <a:schemeClr val="tx1"/>
                </a:solidFill>
              </a:rPr>
              <a:t> на </a:t>
            </a:r>
            <a:r>
              <a:rPr lang="ru-RU" dirty="0" err="1" smtClean="0">
                <a:solidFill>
                  <a:schemeClr val="tx1"/>
                </a:solidFill>
              </a:rPr>
              <a:t>Афоні</a:t>
            </a:r>
            <a:r>
              <a:rPr lang="ru-RU" dirty="0" smtClean="0">
                <a:solidFill>
                  <a:schemeClr val="tx1"/>
                </a:solidFill>
              </a:rPr>
              <a:t>. </a:t>
            </a:r>
          </a:p>
          <a:p>
            <a:pPr marL="0" indent="0" algn="just">
              <a:buNone/>
            </a:pPr>
            <a:r>
              <a:rPr lang="ru-RU" dirty="0" smtClean="0">
                <a:solidFill>
                  <a:schemeClr val="tx1"/>
                </a:solidFill>
              </a:rPr>
              <a:t>	</a:t>
            </a:r>
            <a:r>
              <a:rPr lang="ru-RU" dirty="0" err="1" smtClean="0">
                <a:solidFill>
                  <a:schemeClr val="tx1"/>
                </a:solidFill>
              </a:rPr>
              <a:t>Процес</a:t>
            </a:r>
            <a:r>
              <a:rPr lang="ru-RU" dirty="0" smtClean="0">
                <a:solidFill>
                  <a:schemeClr val="tx1"/>
                </a:solidFill>
              </a:rPr>
              <a:t> </a:t>
            </a:r>
            <a:r>
              <a:rPr lang="ru-RU" dirty="0" err="1">
                <a:solidFill>
                  <a:schemeClr val="tx1"/>
                </a:solidFill>
              </a:rPr>
              <a:t>надання</a:t>
            </a:r>
            <a:r>
              <a:rPr lang="ru-RU" dirty="0">
                <a:solidFill>
                  <a:schemeClr val="tx1"/>
                </a:solidFill>
              </a:rPr>
              <a:t> </a:t>
            </a:r>
            <a:r>
              <a:rPr lang="ru-RU" dirty="0" err="1">
                <a:solidFill>
                  <a:schemeClr val="tx1"/>
                </a:solidFill>
              </a:rPr>
              <a:t>автокефалії</a:t>
            </a:r>
            <a:r>
              <a:rPr lang="ru-RU" dirty="0">
                <a:solidFill>
                  <a:schemeClr val="tx1"/>
                </a:solidFill>
              </a:rPr>
              <a:t> </a:t>
            </a:r>
            <a:r>
              <a:rPr lang="ru-RU" dirty="0" err="1">
                <a:solidFill>
                  <a:schemeClr val="tx1"/>
                </a:solidFill>
              </a:rPr>
              <a:t>Православній</a:t>
            </a:r>
            <a:r>
              <a:rPr lang="ru-RU" dirty="0">
                <a:solidFill>
                  <a:schemeClr val="tx1"/>
                </a:solidFill>
              </a:rPr>
              <a:t> </a:t>
            </a:r>
            <a:r>
              <a:rPr lang="ru-RU" dirty="0" err="1">
                <a:solidFill>
                  <a:schemeClr val="tx1"/>
                </a:solidFill>
              </a:rPr>
              <a:t>церкві</a:t>
            </a:r>
            <a:r>
              <a:rPr lang="ru-RU" dirty="0">
                <a:solidFill>
                  <a:schemeClr val="tx1"/>
                </a:solidFill>
              </a:rPr>
              <a:t> </a:t>
            </a:r>
            <a:r>
              <a:rPr lang="ru-RU" dirty="0" err="1">
                <a:solidFill>
                  <a:schemeClr val="tx1"/>
                </a:solidFill>
              </a:rPr>
              <a:t>України</a:t>
            </a:r>
            <a:r>
              <a:rPr lang="ru-RU" dirty="0">
                <a:solidFill>
                  <a:schemeClr val="tx1"/>
                </a:solidFill>
              </a:rPr>
              <a:t> </a:t>
            </a:r>
            <a:r>
              <a:rPr lang="ru-RU" dirty="0" err="1">
                <a:solidFill>
                  <a:schemeClr val="tx1"/>
                </a:solidFill>
              </a:rPr>
              <a:t>завершився</a:t>
            </a:r>
            <a:r>
              <a:rPr lang="ru-RU" dirty="0">
                <a:solidFill>
                  <a:schemeClr val="tx1"/>
                </a:solidFill>
              </a:rPr>
              <a:t> 6 </a:t>
            </a:r>
            <a:r>
              <a:rPr lang="ru-RU" dirty="0" err="1">
                <a:solidFill>
                  <a:schemeClr val="tx1"/>
                </a:solidFill>
              </a:rPr>
              <a:t>січня</a:t>
            </a:r>
            <a:r>
              <a:rPr lang="ru-RU" dirty="0">
                <a:solidFill>
                  <a:schemeClr val="tx1"/>
                </a:solidFill>
              </a:rPr>
              <a:t> 2019 року. </a:t>
            </a:r>
            <a:r>
              <a:rPr lang="ru-RU" dirty="0" err="1">
                <a:solidFill>
                  <a:schemeClr val="tx1"/>
                </a:solidFill>
              </a:rPr>
              <a:t>Під</a:t>
            </a:r>
            <a:r>
              <a:rPr lang="ru-RU" dirty="0">
                <a:solidFill>
                  <a:schemeClr val="tx1"/>
                </a:solidFill>
              </a:rPr>
              <a:t> час </a:t>
            </a:r>
            <a:r>
              <a:rPr lang="ru-RU" dirty="0" err="1">
                <a:solidFill>
                  <a:schemeClr val="tx1"/>
                </a:solidFill>
              </a:rPr>
              <a:t>спільного</a:t>
            </a:r>
            <a:r>
              <a:rPr lang="ru-RU" dirty="0">
                <a:solidFill>
                  <a:schemeClr val="tx1"/>
                </a:solidFill>
              </a:rPr>
              <a:t> </a:t>
            </a:r>
            <a:r>
              <a:rPr lang="ru-RU" dirty="0" err="1">
                <a:solidFill>
                  <a:schemeClr val="tx1"/>
                </a:solidFill>
              </a:rPr>
              <a:t>богослужіння</a:t>
            </a:r>
            <a:r>
              <a:rPr lang="ru-RU" dirty="0">
                <a:solidFill>
                  <a:schemeClr val="tx1"/>
                </a:solidFill>
              </a:rPr>
              <a:t> в день </a:t>
            </a:r>
            <a:r>
              <a:rPr lang="ru-RU" dirty="0" err="1">
                <a:solidFill>
                  <a:schemeClr val="tx1"/>
                </a:solidFill>
              </a:rPr>
              <a:t>Богоявлення</a:t>
            </a:r>
            <a:r>
              <a:rPr lang="ru-RU" dirty="0">
                <a:solidFill>
                  <a:schemeClr val="tx1"/>
                </a:solidFill>
              </a:rPr>
              <a:t> (за </a:t>
            </a:r>
            <a:r>
              <a:rPr lang="ru-RU" dirty="0" err="1">
                <a:solidFill>
                  <a:schemeClr val="tx1"/>
                </a:solidFill>
              </a:rPr>
              <a:t>новоюліанським</a:t>
            </a:r>
            <a:r>
              <a:rPr lang="ru-RU" dirty="0">
                <a:solidFill>
                  <a:schemeClr val="tx1"/>
                </a:solidFill>
              </a:rPr>
              <a:t> </a:t>
            </a:r>
            <a:r>
              <a:rPr lang="ru-RU" dirty="0" smtClean="0">
                <a:solidFill>
                  <a:schemeClr val="tx1"/>
                </a:solidFill>
              </a:rPr>
              <a:t>календарем)</a:t>
            </a:r>
            <a:r>
              <a:rPr lang="ru-RU" dirty="0">
                <a:solidFill>
                  <a:schemeClr val="tx1"/>
                </a:solidFill>
              </a:rPr>
              <a:t> </a:t>
            </a:r>
            <a:r>
              <a:rPr lang="ru-RU" dirty="0" err="1">
                <a:solidFill>
                  <a:schemeClr val="tx1"/>
                </a:solidFill>
              </a:rPr>
              <a:t>Вселенський</a:t>
            </a:r>
            <a:r>
              <a:rPr lang="ru-RU" dirty="0">
                <a:solidFill>
                  <a:schemeClr val="tx1"/>
                </a:solidFill>
              </a:rPr>
              <a:t> </a:t>
            </a:r>
            <a:r>
              <a:rPr lang="ru-RU" dirty="0" err="1">
                <a:solidFill>
                  <a:schemeClr val="tx1"/>
                </a:solidFill>
              </a:rPr>
              <a:t>патріарх</a:t>
            </a:r>
            <a:r>
              <a:rPr lang="ru-RU" dirty="0">
                <a:solidFill>
                  <a:schemeClr val="tx1"/>
                </a:solidFill>
              </a:rPr>
              <a:t> </a:t>
            </a:r>
            <a:r>
              <a:rPr lang="ru-RU" dirty="0" err="1">
                <a:solidFill>
                  <a:schemeClr val="tx1"/>
                </a:solidFill>
              </a:rPr>
              <a:t>Варфоломій</a:t>
            </a:r>
            <a:r>
              <a:rPr lang="ru-RU" dirty="0">
                <a:solidFill>
                  <a:schemeClr val="tx1"/>
                </a:solidFill>
              </a:rPr>
              <a:t> вручив </a:t>
            </a:r>
            <a:r>
              <a:rPr lang="ru-RU" dirty="0" err="1">
                <a:solidFill>
                  <a:schemeClr val="tx1"/>
                </a:solidFill>
              </a:rPr>
              <a:t>обраному</a:t>
            </a:r>
            <a:r>
              <a:rPr lang="ru-RU" dirty="0">
                <a:solidFill>
                  <a:schemeClr val="tx1"/>
                </a:solidFill>
              </a:rPr>
              <a:t> предстоятелем ПЦУ </a:t>
            </a:r>
            <a:r>
              <a:rPr lang="ru-RU" dirty="0" err="1">
                <a:solidFill>
                  <a:schemeClr val="tx1"/>
                </a:solidFill>
              </a:rPr>
              <a:t>Епіфанієві</a:t>
            </a:r>
            <a:r>
              <a:rPr lang="ru-RU" dirty="0">
                <a:solidFill>
                  <a:schemeClr val="tx1"/>
                </a:solidFill>
              </a:rPr>
              <a:t> митрополичий жезл і </a:t>
            </a:r>
            <a:r>
              <a:rPr lang="ru-RU" dirty="0" err="1">
                <a:solidFill>
                  <a:schemeClr val="tx1"/>
                </a:solidFill>
              </a:rPr>
              <a:t>сувій</a:t>
            </a:r>
            <a:r>
              <a:rPr lang="ru-RU" dirty="0">
                <a:solidFill>
                  <a:schemeClr val="tx1"/>
                </a:solidFill>
              </a:rPr>
              <a:t> </a:t>
            </a:r>
            <a:r>
              <a:rPr lang="ru-RU" dirty="0" err="1">
                <a:solidFill>
                  <a:schemeClr val="tx1"/>
                </a:solidFill>
              </a:rPr>
              <a:t>із</a:t>
            </a:r>
            <a:r>
              <a:rPr lang="ru-RU" dirty="0">
                <a:solidFill>
                  <a:schemeClr val="tx1"/>
                </a:solidFill>
              </a:rPr>
              <a:t> текстом </a:t>
            </a:r>
            <a:r>
              <a:rPr lang="ru-RU" dirty="0" err="1">
                <a:solidFill>
                  <a:schemeClr val="tx1"/>
                </a:solidFill>
              </a:rPr>
              <a:t>Томосу</a:t>
            </a:r>
            <a:endParaRPr lang="ru-RU" dirty="0">
              <a:solidFill>
                <a:schemeClr val="tx1"/>
              </a:solidFill>
            </a:endParaRPr>
          </a:p>
        </p:txBody>
      </p:sp>
      <p:sp>
        <p:nvSpPr>
          <p:cNvPr id="3" name="Заголовок 2"/>
          <p:cNvSpPr>
            <a:spLocks noGrp="1"/>
          </p:cNvSpPr>
          <p:nvPr>
            <p:ph type="title"/>
          </p:nvPr>
        </p:nvSpPr>
        <p:spPr>
          <a:xfrm>
            <a:off x="457200" y="338328"/>
            <a:ext cx="8229600" cy="1578504"/>
          </a:xfrm>
        </p:spPr>
        <p:txBody>
          <a:bodyPr>
            <a:normAutofit fontScale="90000"/>
          </a:bodyPr>
          <a:lstStyle/>
          <a:p>
            <a:r>
              <a:rPr lang="uk-UA" dirty="0"/>
              <a:t>Пам’ятаймо історію, без неї не буде майбутнього</a:t>
            </a:r>
            <a:r>
              <a:rPr lang="ru-RU" dirty="0"/>
              <a:t/>
            </a:r>
            <a:br>
              <a:rPr lang="ru-RU" dirty="0"/>
            </a:br>
            <a:endParaRPr lang="ru-RU" dirty="0"/>
          </a:p>
        </p:txBody>
      </p:sp>
    </p:spTree>
    <p:extLst>
      <p:ext uri="{BB962C8B-B14F-4D97-AF65-F5344CB8AC3E}">
        <p14:creationId xmlns:p14="http://schemas.microsoft.com/office/powerpoint/2010/main" val="221175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en-US" dirty="0">
                <a:hlinkClick r:id="rId2"/>
              </a:rPr>
              <a:t>https://</a:t>
            </a:r>
            <a:r>
              <a:rPr lang="en-US" dirty="0" smtClean="0">
                <a:hlinkClick r:id="rId2"/>
              </a:rPr>
              <a:t>www.youtube.com/watch?v=nHQUchlL0gk</a:t>
            </a:r>
            <a:endParaRPr lang="uk-UA" dirty="0" smtClean="0"/>
          </a:p>
          <a:p>
            <a:r>
              <a:rPr lang="en-US" dirty="0">
                <a:hlinkClick r:id="rId3"/>
              </a:rPr>
              <a:t>https://</a:t>
            </a:r>
            <a:r>
              <a:rPr lang="en-US" dirty="0" smtClean="0">
                <a:hlinkClick r:id="rId3"/>
              </a:rPr>
              <a:t>www.youtube.com/watch?v=CKc6XQk5z9w</a:t>
            </a:r>
            <a:endParaRPr lang="uk-UA" dirty="0" smtClean="0"/>
          </a:p>
          <a:p>
            <a:r>
              <a:rPr lang="en-US" dirty="0">
                <a:hlinkClick r:id="rId4"/>
              </a:rPr>
              <a:t>http://church-site.kiev.ua</a:t>
            </a:r>
            <a:r>
              <a:rPr lang="en-US" dirty="0" smtClean="0">
                <a:hlinkClick r:id="rId4"/>
              </a:rPr>
              <a:t>/</a:t>
            </a:r>
            <a:endParaRPr lang="uk-UA" dirty="0" smtClean="0"/>
          </a:p>
          <a:p>
            <a:r>
              <a:rPr lang="uk-UA" dirty="0" smtClean="0"/>
              <a:t>Державний архів Кіровоградської області</a:t>
            </a:r>
          </a:p>
          <a:p>
            <a:r>
              <a:rPr lang="uk-UA" dirty="0" smtClean="0"/>
              <a:t>З переказів старожилів с. </a:t>
            </a:r>
            <a:r>
              <a:rPr lang="uk-UA" dirty="0" err="1" smtClean="0"/>
              <a:t>Перчунове</a:t>
            </a:r>
            <a:endParaRPr lang="uk-UA" dirty="0" smtClean="0"/>
          </a:p>
          <a:p>
            <a:r>
              <a:rPr lang="uk-UA" dirty="0" smtClean="0"/>
              <a:t>Україна і український народ у Другій світовій війні. Дискусії. </a:t>
            </a:r>
            <a:r>
              <a:rPr lang="uk-UA" dirty="0" err="1" smtClean="0"/>
              <a:t>Вип</a:t>
            </a:r>
            <a:r>
              <a:rPr lang="uk-UA" dirty="0" smtClean="0"/>
              <a:t> 2, 3. – К: 2009</a:t>
            </a:r>
          </a:p>
          <a:p>
            <a:r>
              <a:rPr lang="uk-UA" dirty="0" smtClean="0"/>
              <a:t>Історія міст і сіл УРСР – К.: Головна редакція УРЕ АН УРСР, 1972</a:t>
            </a:r>
          </a:p>
          <a:p>
            <a:endParaRPr lang="ru-RU" dirty="0"/>
          </a:p>
        </p:txBody>
      </p:sp>
      <p:sp>
        <p:nvSpPr>
          <p:cNvPr id="3" name="Заголовок 2"/>
          <p:cNvSpPr>
            <a:spLocks noGrp="1"/>
          </p:cNvSpPr>
          <p:nvPr>
            <p:ph type="title"/>
          </p:nvPr>
        </p:nvSpPr>
        <p:spPr/>
        <p:txBody>
          <a:bodyPr/>
          <a:lstStyle/>
          <a:p>
            <a:r>
              <a:rPr lang="uk-UA" dirty="0" smtClean="0"/>
              <a:t>Джерела </a:t>
            </a:r>
            <a:endParaRPr lang="ru-RU" dirty="0"/>
          </a:p>
        </p:txBody>
      </p:sp>
    </p:spTree>
    <p:extLst>
      <p:ext uri="{BB962C8B-B14F-4D97-AF65-F5344CB8AC3E}">
        <p14:creationId xmlns:p14="http://schemas.microsoft.com/office/powerpoint/2010/main" val="365091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564904"/>
            <a:ext cx="8488453" cy="4137323"/>
          </a:xfrm>
        </p:spPr>
        <p:txBody>
          <a:bodyPr>
            <a:normAutofit lnSpcReduction="10000"/>
          </a:bodyPr>
          <a:lstStyle/>
          <a:p>
            <a:pPr marL="0" indent="0" algn="just">
              <a:buNone/>
            </a:pPr>
            <a:r>
              <a:rPr lang="uk-UA" dirty="0" smtClean="0"/>
              <a:t>	Історія</a:t>
            </a:r>
            <a:r>
              <a:rPr lang="uk-UA" dirty="0"/>
              <a:t>…  Про що ми хочемо дізнатися, досліджуючи ту чи іншу історичну подію, епоху, особистість чи народ?… Чого ми хочемо навчитися на помилках чи історичному досвіді?… Відповіді на ці питання кожен знаходить для себе сам.</a:t>
            </a:r>
            <a:endParaRPr lang="ru-RU" dirty="0"/>
          </a:p>
          <a:p>
            <a:pPr marL="0" indent="0">
              <a:buNone/>
            </a:pPr>
            <a:r>
              <a:rPr lang="uk-UA" dirty="0" smtClean="0"/>
              <a:t>	Війна</a:t>
            </a:r>
            <a:r>
              <a:rPr lang="uk-UA" dirty="0"/>
              <a:t>, капелани, </a:t>
            </a:r>
            <a:r>
              <a:rPr lang="uk-UA" dirty="0" err="1"/>
              <a:t>томос</a:t>
            </a:r>
            <a:r>
              <a:rPr lang="uk-UA" dirty="0"/>
              <a:t>, віра – сьогодні цим нікого не здивуєш. А давайте зазирнемо у минуле століття та дослідимо цю сторінку нашої історії. Зробимо це разом, усі, хто ознайомиться із роботою, адже те що опрацювала я – це крапля в морі, історія одного невеликого населеного пункту, історія, яка повинна мати гідну оцінку та визнана у країні. </a:t>
            </a:r>
            <a:endParaRPr lang="ru-RU" dirty="0"/>
          </a:p>
          <a:p>
            <a:pPr marL="0" indent="0">
              <a:buNone/>
            </a:pPr>
            <a:endParaRPr lang="ru-RU" dirty="0"/>
          </a:p>
        </p:txBody>
      </p:sp>
      <p:sp>
        <p:nvSpPr>
          <p:cNvPr id="3" name="Заголовок 2"/>
          <p:cNvSpPr>
            <a:spLocks noGrp="1"/>
          </p:cNvSpPr>
          <p:nvPr>
            <p:ph type="title"/>
          </p:nvPr>
        </p:nvSpPr>
        <p:spPr>
          <a:xfrm>
            <a:off x="179512" y="116632"/>
            <a:ext cx="6840760" cy="2520280"/>
          </a:xfrm>
        </p:spPr>
        <p:txBody>
          <a:bodyPr>
            <a:normAutofit fontScale="90000"/>
          </a:bodyPr>
          <a:lstStyle/>
          <a:p>
            <a:pPr algn="l">
              <a:spcBef>
                <a:spcPts val="0"/>
              </a:spcBef>
            </a:pPr>
            <a:r>
              <a:rPr lang="uk-UA" sz="3100" b="1" dirty="0" smtClean="0">
                <a:solidFill>
                  <a:srgbClr val="002060"/>
                </a:solidFill>
              </a:rPr>
              <a:t>Мета роботи </a:t>
            </a:r>
            <a:r>
              <a:rPr lang="uk-UA" sz="3100" dirty="0">
                <a:solidFill>
                  <a:srgbClr val="002060"/>
                </a:solidFill>
              </a:rPr>
              <a:t>– ознайомитися з історією становлення віри в Україні та </a:t>
            </a:r>
            <a:r>
              <a:rPr lang="uk-UA" sz="3100" dirty="0" smtClean="0">
                <a:solidFill>
                  <a:srgbClr val="002060"/>
                </a:solidFill>
              </a:rPr>
              <a:t>будівництва </a:t>
            </a:r>
            <a:r>
              <a:rPr lang="uk-UA" sz="3100" dirty="0">
                <a:solidFill>
                  <a:srgbClr val="002060"/>
                </a:solidFill>
              </a:rPr>
              <a:t>церков, їх діяльність у ХХ столітті, період другої світової </a:t>
            </a:r>
            <a:r>
              <a:rPr lang="uk-UA" sz="3100" dirty="0" smtClean="0">
                <a:solidFill>
                  <a:srgbClr val="002060"/>
                </a:solidFill>
              </a:rPr>
              <a:t>війни, окупації Німеччиною.</a:t>
            </a:r>
            <a:r>
              <a:rPr lang="ru-RU" dirty="0" smtClean="0"/>
              <a:t>	</a:t>
            </a:r>
            <a:endParaRPr lang="ru-RU"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784" y="116632"/>
            <a:ext cx="2268216" cy="118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43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260649"/>
            <a:ext cx="6430770" cy="4752527"/>
          </a:xfrm>
        </p:spPr>
        <p:txBody>
          <a:bodyPr>
            <a:normAutofit fontScale="77500" lnSpcReduction="20000"/>
          </a:bodyPr>
          <a:lstStyle/>
          <a:p>
            <a:pPr marL="0" indent="0" algn="just">
              <a:buNone/>
            </a:pPr>
            <a:r>
              <a:rPr lang="uk-UA" dirty="0">
                <a:solidFill>
                  <a:schemeClr val="tx1"/>
                </a:solidFill>
              </a:rPr>
              <a:t>На території </a:t>
            </a:r>
            <a:r>
              <a:rPr lang="uk-UA" dirty="0" err="1">
                <a:solidFill>
                  <a:schemeClr val="tx1"/>
                </a:solidFill>
              </a:rPr>
              <a:t>Добровеличківського</a:t>
            </a:r>
            <a:r>
              <a:rPr lang="uk-UA" dirty="0">
                <a:solidFill>
                  <a:schemeClr val="tx1"/>
                </a:solidFill>
              </a:rPr>
              <a:t> району діють церкви, побудовані у різний період. У </a:t>
            </a:r>
            <a:r>
              <a:rPr lang="uk-UA" dirty="0" err="1">
                <a:solidFill>
                  <a:schemeClr val="tx1"/>
                </a:solidFill>
              </a:rPr>
              <a:t>Добровеличківці</a:t>
            </a:r>
            <a:r>
              <a:rPr lang="uk-UA" dirty="0">
                <a:solidFill>
                  <a:schemeClr val="tx1"/>
                </a:solidFill>
              </a:rPr>
              <a:t> церква існувала наприкінці ХІХ століття, а на початку ХХ була велика церква пана Ревуцького. Постать цієї людини має багато загадок, які варто розгадати, взяти хоча б роки його життя та проживання у селищі і тут велика плутанина. Так і з церквою. Згадок побудови, реформації, повернення до Богослужінь та повний занепад не існує. Але це ж також наша історія, яку потрібно відновити. </a:t>
            </a:r>
            <a:r>
              <a:rPr lang="uk-UA" dirty="0" smtClean="0">
                <a:solidFill>
                  <a:schemeClr val="tx1"/>
                </a:solidFill>
              </a:rPr>
              <a:t>Найдавніша </a:t>
            </a:r>
            <a:r>
              <a:rPr lang="uk-UA" dirty="0">
                <a:solidFill>
                  <a:schemeClr val="tx1"/>
                </a:solidFill>
              </a:rPr>
              <a:t>церква знаходиться у селі </a:t>
            </a:r>
            <a:r>
              <a:rPr lang="uk-UA" dirty="0" err="1">
                <a:solidFill>
                  <a:schemeClr val="tx1"/>
                </a:solidFill>
              </a:rPr>
              <a:t>Любомирці</a:t>
            </a:r>
            <a:r>
              <a:rPr lang="uk-UA" dirty="0">
                <a:solidFill>
                  <a:schemeClr val="tx1"/>
                </a:solidFill>
              </a:rPr>
              <a:t>, побудована у Х</a:t>
            </a:r>
            <a:r>
              <a:rPr lang="en-US" dirty="0">
                <a:solidFill>
                  <a:schemeClr val="tx1"/>
                </a:solidFill>
              </a:rPr>
              <a:t>V</a:t>
            </a:r>
            <a:r>
              <a:rPr lang="uk-UA" dirty="0">
                <a:solidFill>
                  <a:schemeClr val="tx1"/>
                </a:solidFill>
              </a:rPr>
              <a:t>ІІІ столітті. Та її становлення також ще не досліджене. Більшість храмів будувалися в кінці ХХ та на початку ХХІ століття. Але є церкви, побудовані у на початку ХХ століття, є згадки у різних засобах масової інформації. Всім відома історія, коли у 1937 році закрилися усі церкви, храми, виселені служителі Бога, віра перестала існувати, а з цими подіями і зникли багато сторінок невивченого. Народ зневірився так, що і через століття ми не маємо ніяких згадок, це як свого часу про Голодомор, який існував, але його не було</a:t>
            </a:r>
            <a:r>
              <a:rPr lang="uk-UA" dirty="0" smtClean="0">
                <a:solidFill>
                  <a:schemeClr val="tx1"/>
                </a:solidFill>
              </a:rPr>
              <a:t>.</a:t>
            </a:r>
            <a:endParaRPr lang="ru-RU" dirty="0">
              <a:solidFill>
                <a:schemeClr val="tx1"/>
              </a:solidFill>
            </a:endParaRP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5025" t="18756" r="4825" b="10813"/>
          <a:stretch/>
        </p:blipFill>
        <p:spPr bwMode="auto">
          <a:xfrm>
            <a:off x="6898856" y="4783856"/>
            <a:ext cx="1944216" cy="162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25144"/>
            <a:ext cx="2246379" cy="16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Ð ÐµÐ·ÑÐ»ÑÑÐ°Ñ Ð¿Ð¾ÑÑÐºÑ Ð·Ð¾Ð±ÑÐ°Ð¶ÐµÐ½Ñ Ð·Ð° Ð·Ð°Ð¿Ð¸ÑÐ¾Ð¼ ÑÐµÑÐºÐ²Ð¸ Ð´Ð¾Ð±ÑÐ¾Ð²ÐµÐ»Ð¸ÑÐºÑÐ²ÑÑÐºÐ¸Ð¹ ÑÐ°Ð¹Ð¾Ð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462" y="4781508"/>
            <a:ext cx="2212504" cy="16593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Ð ÐµÐ·ÑÐ»ÑÑÐ°Ñ Ð¿Ð¾ÑÑÐºÑ Ð·Ð¾Ð±ÑÐ°Ð¶ÐµÐ½Ñ Ð·Ð° Ð·Ð°Ð¿Ð¸ÑÐ¾Ð¼ ÑÐµÑÐºÐ²Ð° Ñ Ð»ÑÐ±Ð¾Ð¼Ð¸ÑÑÑ Ð´Ð¾Ð±ÑÐ¾Ð²ÐµÐ»Ð¸ÑÐºÑÐ²ÑÑÐºÐ¸Ð¹ ÑÐ°Ð¹Ð¾Ð½ ÐºÑÑÐ¾Ð²Ð¾Ð³ÑÐ°Ð´ÑÑÐºÐ° Ð¾Ð±Ð»Ð°ÑÑ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971" y="260648"/>
            <a:ext cx="1563885" cy="208518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2291" y="2708920"/>
            <a:ext cx="2121565" cy="141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93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404664"/>
            <a:ext cx="8208912" cy="5760640"/>
          </a:xfrm>
        </p:spPr>
        <p:txBody>
          <a:bodyPr>
            <a:normAutofit/>
          </a:bodyPr>
          <a:lstStyle/>
          <a:p>
            <a:pPr marL="0" indent="0" algn="just">
              <a:buNone/>
            </a:pPr>
            <a:r>
              <a:rPr lang="uk-UA" dirty="0" smtClean="0">
                <a:solidFill>
                  <a:schemeClr val="tx1"/>
                </a:solidFill>
                <a:latin typeface="Times New Roman" pitchFamily="18" charset="0"/>
                <a:cs typeface="Times New Roman" pitchFamily="18" charset="0"/>
              </a:rPr>
              <a:t>	Серед </a:t>
            </a:r>
            <a:r>
              <a:rPr lang="uk-UA" dirty="0">
                <a:solidFill>
                  <a:schemeClr val="tx1"/>
                </a:solidFill>
                <a:latin typeface="Times New Roman" pitchFamily="18" charset="0"/>
                <a:cs typeface="Times New Roman" pitchFamily="18" charset="0"/>
              </a:rPr>
              <a:t>небагатьох історичних архівів, які можна було опрацювати, все ж таки є історія храму Свято-Різдва Христового, що знаходиться у селі </a:t>
            </a:r>
            <a:r>
              <a:rPr lang="uk-UA" dirty="0" err="1" smtClean="0">
                <a:solidFill>
                  <a:schemeClr val="tx1"/>
                </a:solidFill>
                <a:latin typeface="Times New Roman" pitchFamily="18" charset="0"/>
                <a:cs typeface="Times New Roman" pitchFamily="18" charset="0"/>
              </a:rPr>
              <a:t>Перчунове</a:t>
            </a:r>
            <a:r>
              <a:rPr lang="uk-UA" dirty="0" smtClean="0">
                <a:solidFill>
                  <a:schemeClr val="tx1"/>
                </a:solidFill>
                <a:latin typeface="Times New Roman" pitchFamily="18" charset="0"/>
                <a:cs typeface="Times New Roman" pitchFamily="18" charset="0"/>
              </a:rPr>
              <a:t>, записана зі слів старожилів.</a:t>
            </a:r>
          </a:p>
          <a:p>
            <a:pPr marL="0" indent="0" algn="just">
              <a:buNone/>
            </a:pPr>
            <a:r>
              <a:rPr lang="uk-UA" dirty="0" smtClean="0">
                <a:solidFill>
                  <a:schemeClr val="tx1"/>
                </a:solidFill>
                <a:latin typeface="Times New Roman" pitchFamily="18" charset="0"/>
                <a:cs typeface="Times New Roman" pitchFamily="18" charset="0"/>
              </a:rPr>
              <a:t>	17 </a:t>
            </a:r>
            <a:r>
              <a:rPr lang="uk-UA" dirty="0">
                <a:solidFill>
                  <a:schemeClr val="tx1"/>
                </a:solidFill>
                <a:latin typeface="Times New Roman" pitchFamily="18" charset="0"/>
                <a:cs typeface="Times New Roman" pitchFamily="18" charset="0"/>
              </a:rPr>
              <a:t>травня 1911 року на території села було закладений храм. Побудував його Юхим Пантелеймонович </a:t>
            </a:r>
            <a:r>
              <a:rPr lang="uk-UA" dirty="0" err="1">
                <a:solidFill>
                  <a:schemeClr val="tx1"/>
                </a:solidFill>
                <a:latin typeface="Times New Roman" pitchFamily="18" charset="0"/>
                <a:cs typeface="Times New Roman" pitchFamily="18" charset="0"/>
              </a:rPr>
              <a:t>Андрейченко</a:t>
            </a:r>
            <a:r>
              <a:rPr lang="uk-UA" dirty="0">
                <a:solidFill>
                  <a:schemeClr val="tx1"/>
                </a:solidFill>
                <a:latin typeface="Times New Roman" pitchFamily="18" charset="0"/>
                <a:cs typeface="Times New Roman" pitchFamily="18" charset="0"/>
              </a:rPr>
              <a:t>, який служив старостою до початку другої світової війни, є думка, що на кошти родини </a:t>
            </a:r>
            <a:r>
              <a:rPr lang="uk-UA" dirty="0" err="1">
                <a:solidFill>
                  <a:schemeClr val="tx1"/>
                </a:solidFill>
                <a:latin typeface="Times New Roman" pitchFamily="18" charset="0"/>
                <a:cs typeface="Times New Roman" pitchFamily="18" charset="0"/>
              </a:rPr>
              <a:t>Андрейченків</a:t>
            </a:r>
            <a:r>
              <a:rPr lang="uk-UA" dirty="0">
                <a:solidFill>
                  <a:schemeClr val="tx1"/>
                </a:solidFill>
                <a:latin typeface="Times New Roman" pitchFamily="18" charset="0"/>
                <a:cs typeface="Times New Roman" pitchFamily="18" charset="0"/>
              </a:rPr>
              <a:t>. Храм споруджувався жителями села: робоча сила, поради, будівельні матеріали. Фундамент закладався на яйцях, які зносили усі жителі, тому його зруйнувати неможливо. Будова створена із дерева у формі хреста,висотою 15 метрів, без жодного цвяха.  Поблизу будиночок для священика. Богослужіння проводив отець </a:t>
            </a:r>
            <a:r>
              <a:rPr lang="uk-UA" dirty="0" err="1">
                <a:solidFill>
                  <a:schemeClr val="tx1"/>
                </a:solidFill>
                <a:latin typeface="Times New Roman" pitchFamily="18" charset="0"/>
                <a:cs typeface="Times New Roman" pitchFamily="18" charset="0"/>
              </a:rPr>
              <a:t>Василій</a:t>
            </a:r>
            <a:r>
              <a:rPr lang="uk-UA" dirty="0">
                <a:solidFill>
                  <a:schemeClr val="tx1"/>
                </a:solidFill>
                <a:latin typeface="Times New Roman" pitchFamily="18" charset="0"/>
                <a:cs typeface="Times New Roman" pitchFamily="18" charset="0"/>
              </a:rPr>
              <a:t>. </a:t>
            </a:r>
            <a:r>
              <a:rPr lang="uk-UA" dirty="0" smtClean="0">
                <a:solidFill>
                  <a:schemeClr val="tx1"/>
                </a:solidFill>
                <a:latin typeface="Times New Roman" pitchFamily="18" charset="0"/>
                <a:cs typeface="Times New Roman" pitchFamily="18" charset="0"/>
              </a:rPr>
              <a:t>Нажаль, не збереглося жодного фото, чи малюнку цієї церкви</a:t>
            </a:r>
            <a:endParaRPr lang="ru-RU" dirty="0">
              <a:solidFill>
                <a:schemeClr val="tx1"/>
              </a:solidFill>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9242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332656"/>
            <a:ext cx="7848872" cy="5688632"/>
          </a:xfrm>
        </p:spPr>
        <p:txBody>
          <a:bodyPr>
            <a:normAutofit/>
          </a:bodyPr>
          <a:lstStyle/>
          <a:p>
            <a:pPr marL="0" indent="0" algn="just">
              <a:buNone/>
            </a:pPr>
            <a:r>
              <a:rPr lang="uk-UA" dirty="0">
                <a:solidFill>
                  <a:schemeClr val="tx1"/>
                </a:solidFill>
              </a:rPr>
              <a:t>Із приходом  у село радянської влади </a:t>
            </a:r>
            <a:r>
              <a:rPr lang="uk-UA" dirty="0" err="1">
                <a:solidFill>
                  <a:schemeClr val="tx1"/>
                </a:solidFill>
              </a:rPr>
              <a:t>о.Василія</a:t>
            </a:r>
            <a:r>
              <a:rPr lang="uk-UA" dirty="0">
                <a:solidFill>
                  <a:schemeClr val="tx1"/>
                </a:solidFill>
              </a:rPr>
              <a:t> з сім’єю виселили із приміщення, а будинок священика переобладнали у хату-читальню. Згодом це приміщення стало сільським клубом, де відбувалися зібрання, ставили вистави місцеві аматори. Сам храм не чіпали, це була перша хвиля, яка прокотилася по християнству. А далі довгі роки зневір’я. </a:t>
            </a:r>
            <a:endParaRPr lang="uk-UA" dirty="0" smtClean="0">
              <a:solidFill>
                <a:schemeClr val="tx1"/>
              </a:solidFill>
            </a:endParaRPr>
          </a:p>
          <a:p>
            <a:pPr marL="0" indent="0" algn="just">
              <a:buNone/>
            </a:pPr>
            <a:r>
              <a:rPr lang="uk-UA" dirty="0">
                <a:solidFill>
                  <a:schemeClr val="tx1"/>
                </a:solidFill>
              </a:rPr>
              <a:t>У супереч всьому, збереглися спогади жителів села </a:t>
            </a:r>
            <a:r>
              <a:rPr lang="uk-UA" dirty="0" err="1">
                <a:solidFill>
                  <a:schemeClr val="tx1"/>
                </a:solidFill>
              </a:rPr>
              <a:t>Перчунове</a:t>
            </a:r>
            <a:r>
              <a:rPr lang="uk-UA" dirty="0">
                <a:solidFill>
                  <a:schemeClr val="tx1"/>
                </a:solidFill>
              </a:rPr>
              <a:t> про діяльність церкви у роки окупації – 1941-1945 роки… Із вигнання повернувся отець </a:t>
            </a:r>
            <a:r>
              <a:rPr lang="uk-UA" dirty="0" err="1">
                <a:solidFill>
                  <a:schemeClr val="tx1"/>
                </a:solidFill>
              </a:rPr>
              <a:t>Василій</a:t>
            </a:r>
            <a:r>
              <a:rPr lang="uk-UA" dirty="0">
                <a:solidFill>
                  <a:schemeClr val="tx1"/>
                </a:solidFill>
              </a:rPr>
              <a:t>. </a:t>
            </a:r>
            <a:endParaRPr lang="uk-UA" dirty="0" smtClean="0">
              <a:solidFill>
                <a:schemeClr val="tx1"/>
              </a:solidFill>
            </a:endParaRPr>
          </a:p>
          <a:p>
            <a:pPr marL="0" indent="0" algn="just">
              <a:buNone/>
            </a:pPr>
            <a:r>
              <a:rPr lang="uk-UA" b="1" dirty="0">
                <a:solidFill>
                  <a:schemeClr val="tx1"/>
                </a:solidFill>
              </a:rPr>
              <a:t>«Люди мали </a:t>
            </a:r>
            <a:r>
              <a:rPr lang="uk-UA" b="1" dirty="0" err="1">
                <a:solidFill>
                  <a:schemeClr val="tx1"/>
                </a:solidFill>
              </a:rPr>
              <a:t>прихисток</a:t>
            </a:r>
            <a:r>
              <a:rPr lang="uk-UA" b="1" dirty="0">
                <a:solidFill>
                  <a:schemeClr val="tx1"/>
                </a:solidFill>
              </a:rPr>
              <a:t> і розраду в тяжкі години. Знаходили від батюшки милосердя і співчуття, підтримку і пораду, черпали духовні сили в часи лихоліття» - згадує А.</a:t>
            </a:r>
            <a:r>
              <a:rPr lang="uk-UA" b="1" dirty="0" err="1">
                <a:solidFill>
                  <a:schemeClr val="tx1"/>
                </a:solidFill>
              </a:rPr>
              <a:t>Гуцаленко</a:t>
            </a:r>
            <a:r>
              <a:rPr lang="uk-UA" b="1" dirty="0">
                <a:solidFill>
                  <a:schemeClr val="tx1"/>
                </a:solidFill>
              </a:rPr>
              <a:t>. </a:t>
            </a:r>
            <a:endParaRPr lang="ru-RU" b="1" dirty="0">
              <a:solidFill>
                <a:schemeClr val="tx1"/>
              </a:solidFill>
            </a:endParaRPr>
          </a:p>
          <a:p>
            <a:pPr marL="0" indent="0" algn="just">
              <a:buNone/>
            </a:pPr>
            <a:endParaRPr lang="ru-RU" dirty="0"/>
          </a:p>
          <a:p>
            <a:pPr marL="0" indent="0" algn="just">
              <a:buNone/>
            </a:pPr>
            <a:endParaRPr lang="ru-RU" dirty="0"/>
          </a:p>
          <a:p>
            <a:pPr marL="0" indent="0">
              <a:buNone/>
            </a:pPr>
            <a:endParaRPr lang="ru-RU" dirty="0"/>
          </a:p>
        </p:txBody>
      </p:sp>
    </p:spTree>
    <p:extLst>
      <p:ext uri="{BB962C8B-B14F-4D97-AF65-F5344CB8AC3E}">
        <p14:creationId xmlns:p14="http://schemas.microsoft.com/office/powerpoint/2010/main" val="91039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556792"/>
            <a:ext cx="8280920" cy="4320480"/>
          </a:xfrm>
        </p:spPr>
        <p:txBody>
          <a:bodyPr>
            <a:normAutofit/>
          </a:bodyPr>
          <a:lstStyle/>
          <a:p>
            <a:pPr marL="0" indent="0">
              <a:buNone/>
            </a:pPr>
            <a:r>
              <a:rPr lang="uk-UA" dirty="0" smtClean="0">
                <a:solidFill>
                  <a:schemeClr val="tx1"/>
                </a:solidFill>
              </a:rPr>
              <a:t>	Як </a:t>
            </a:r>
            <a:r>
              <a:rPr lang="uk-UA" dirty="0">
                <a:solidFill>
                  <a:schemeClr val="tx1"/>
                </a:solidFill>
              </a:rPr>
              <a:t>тільки німці ступили на територію села, дозволили відродити богослужіння. І спочатку їх мало обходила діяльність храму. Та швидко ставлення німців до церкви змінилося. </a:t>
            </a:r>
            <a:endParaRPr lang="ru-RU" dirty="0">
              <a:solidFill>
                <a:schemeClr val="tx1"/>
              </a:solidFill>
            </a:endParaRPr>
          </a:p>
          <a:p>
            <a:pPr marL="0" indent="0">
              <a:buNone/>
            </a:pPr>
            <a:r>
              <a:rPr lang="uk-UA" b="1" dirty="0" smtClean="0">
                <a:solidFill>
                  <a:schemeClr val="tx1"/>
                </a:solidFill>
              </a:rPr>
              <a:t>	«</a:t>
            </a:r>
            <a:r>
              <a:rPr lang="uk-UA" b="1" dirty="0">
                <a:solidFill>
                  <a:schemeClr val="tx1"/>
                </a:solidFill>
              </a:rPr>
              <a:t>Німці почали грубо втручатися в життя церкви. Зобов’язували правити служби лише українською мовою, переносили дати церковних свят, змушували батюшку агітувати молодь їхати молодь до Німеччини на роботу, вихваляти німецьку владу» - зі спогадів жителів села В.І.Чернюк та Т.М.</a:t>
            </a:r>
            <a:r>
              <a:rPr lang="uk-UA" b="1" dirty="0" err="1">
                <a:solidFill>
                  <a:schemeClr val="tx1"/>
                </a:solidFill>
              </a:rPr>
              <a:t>Філіпович</a:t>
            </a:r>
            <a:r>
              <a:rPr lang="uk-UA" b="1" dirty="0">
                <a:solidFill>
                  <a:schemeClr val="tx1"/>
                </a:solidFill>
              </a:rPr>
              <a:t>. </a:t>
            </a:r>
            <a:endParaRPr lang="ru-RU" b="1" dirty="0">
              <a:solidFill>
                <a:schemeClr val="tx1"/>
              </a:solidFill>
            </a:endParaRPr>
          </a:p>
        </p:txBody>
      </p:sp>
    </p:spTree>
    <p:extLst>
      <p:ext uri="{BB962C8B-B14F-4D97-AF65-F5344CB8AC3E}">
        <p14:creationId xmlns:p14="http://schemas.microsoft.com/office/powerpoint/2010/main" val="15722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60648"/>
            <a:ext cx="8424936" cy="4104456"/>
          </a:xfrm>
        </p:spPr>
        <p:txBody>
          <a:bodyPr>
            <a:normAutofit/>
          </a:bodyPr>
          <a:lstStyle/>
          <a:p>
            <a:pPr marL="0" indent="0" algn="just">
              <a:buNone/>
            </a:pPr>
            <a:r>
              <a:rPr lang="uk-UA" dirty="0">
                <a:solidFill>
                  <a:schemeClr val="tx1"/>
                </a:solidFill>
              </a:rPr>
              <a:t>Радянська армія, звільняючи територію України від німецьких загарбників, використовувала храми та дзвіниці, як орієнтир на вогневі точки німців. Тому багато храмів зруйновано саме у цей час, але ця церква уціліла. Після перемоги </a:t>
            </a:r>
            <a:r>
              <a:rPr lang="uk-UA" dirty="0" smtClean="0">
                <a:solidFill>
                  <a:schemeClr val="tx1"/>
                </a:solidFill>
              </a:rPr>
              <a:t>радянською владою </a:t>
            </a:r>
            <a:r>
              <a:rPr lang="uk-UA" dirty="0">
                <a:solidFill>
                  <a:schemeClr val="tx1"/>
                </a:solidFill>
              </a:rPr>
              <a:t>спеціальною постановою Раднаркому було заборонено закривати церкви, відновлені німцями. </a:t>
            </a:r>
            <a:endParaRPr lang="ru-RU" dirty="0"/>
          </a:p>
        </p:txBody>
      </p:sp>
      <p:pic>
        <p:nvPicPr>
          <p:cNvPr id="4098" name="Picture 2" descr="Ð ÐµÐ·ÑÐ»ÑÑÐ°Ñ Ð¿Ð¾ÑÑÐºÑ Ð·Ð¾Ð±ÑÐ°Ð¶ÐµÐ½Ñ Ð·Ð° Ð·Ð°Ð¿Ð¸ÑÐ¾Ð¼ ÑÐµÑÐºÐ²Ð° Ñ Ð´ÑÑÐ³Ð° ÑÐ²ÑÑÐ¾Ð²Ð° Ð²ÑÐ¹Ð½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636912"/>
            <a:ext cx="2758712" cy="404775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162312"/>
            <a:ext cx="4094261"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2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332656"/>
            <a:ext cx="7992888" cy="3450696"/>
          </a:xfrm>
        </p:spPr>
        <p:txBody>
          <a:bodyPr/>
          <a:lstStyle/>
          <a:p>
            <a:pPr marL="0" indent="0" algn="just">
              <a:buNone/>
            </a:pPr>
            <a:r>
              <a:rPr lang="uk-UA" dirty="0" smtClean="0">
                <a:solidFill>
                  <a:schemeClr val="tx1"/>
                </a:solidFill>
              </a:rPr>
              <a:t>У 50-ті </a:t>
            </a:r>
            <a:r>
              <a:rPr lang="uk-UA" dirty="0">
                <a:solidFill>
                  <a:schemeClr val="tx1"/>
                </a:solidFill>
              </a:rPr>
              <a:t>роки діяльність церков знову припинили, приміщення стали будівельним матеріалом. І тут народ постарався, як міг. Зі слів О.А.</a:t>
            </a:r>
            <a:r>
              <a:rPr lang="uk-UA" dirty="0" err="1">
                <a:solidFill>
                  <a:schemeClr val="tx1"/>
                </a:solidFill>
              </a:rPr>
              <a:t>Войніцької</a:t>
            </a:r>
            <a:r>
              <a:rPr lang="uk-UA" dirty="0">
                <a:solidFill>
                  <a:schemeClr val="tx1"/>
                </a:solidFill>
              </a:rPr>
              <a:t>: «Моя бабуся розповідала, що дзвіницю та бокові стіни розібрали та побудували конюшню. Іконостас послужив матеріалом для підлоги клубу, коли залишки переобладнували під клуб. Навіть ікони з іконостасу ніхто не знімав. Лики святих опинилися під підлогою».</a:t>
            </a:r>
            <a:endParaRPr lang="ru-RU" dirty="0">
              <a:solidFill>
                <a:schemeClr val="tx1"/>
              </a:solidFill>
            </a:endParaRPr>
          </a:p>
          <a:p>
            <a:pPr marL="0" indent="0">
              <a:buNone/>
            </a:pPr>
            <a:endParaRPr lang="ru-RU" dirty="0"/>
          </a:p>
        </p:txBody>
      </p:sp>
      <p:pic>
        <p:nvPicPr>
          <p:cNvPr id="5122" name="Picture 2" descr="Ð ÐµÐ·ÑÐ»ÑÑÐ°Ñ Ð¿Ð¾ÑÑÐºÑ Ð·Ð¾Ð±ÑÐ°Ð¶ÐµÐ½Ñ Ð·Ð° Ð·Ð°Ð¿Ð¸ÑÐ¾Ð¼ ÑÑÐ¹Ð½ÑÐ²Ð°Ð½Ð½Ñ ÑÐµÑÐºÐ²Ð¸ Ñ 50 ÑÐ¾ÐºÐ°Ñ Ð¥Ð¥ ÑÑÐ¾Ð»ÑÑÑ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17032"/>
            <a:ext cx="4278689"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Ð ÐµÐ·ÑÐ»ÑÑÐ°Ñ Ð¿Ð¾ÑÑÐºÑ Ð·Ð¾Ð±ÑÐ°Ð¶ÐµÐ½Ñ Ð·Ð° Ð·Ð°Ð¿Ð¸ÑÐ¾Ð¼ ÑÑÐ¹Ð½ÑÐ²Ð°Ð½Ð½Ñ ÑÐµÑÐºÐ²Ð¸ Ñ 50 ÑÐ¾ÐºÐ°Ñ Ð¥Ð¥ ÑÑÐ¾Ð»ÑÑ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641424"/>
            <a:ext cx="1944216" cy="288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93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207934"/>
            <a:ext cx="8229600" cy="1872208"/>
          </a:xfrm>
        </p:spPr>
        <p:txBody>
          <a:bodyPr>
            <a:normAutofit/>
          </a:bodyPr>
          <a:lstStyle/>
          <a:p>
            <a:r>
              <a:rPr lang="uk-UA" sz="3200" dirty="0" smtClean="0">
                <a:solidFill>
                  <a:schemeClr val="tx1"/>
                </a:solidFill>
              </a:rPr>
              <a:t>Через 100 років у 2011 році було закладено і збудовано нову церкву у селі </a:t>
            </a:r>
            <a:r>
              <a:rPr lang="uk-UA" sz="3200" dirty="0" err="1" smtClean="0">
                <a:solidFill>
                  <a:schemeClr val="tx1"/>
                </a:solidFill>
              </a:rPr>
              <a:t>Перчунове</a:t>
            </a:r>
            <a:r>
              <a:rPr lang="uk-UA" sz="3200" dirty="0" smtClean="0">
                <a:solidFill>
                  <a:schemeClr val="tx1"/>
                </a:solidFill>
              </a:rPr>
              <a:t>. </a:t>
            </a:r>
            <a:br>
              <a:rPr lang="uk-UA" sz="3200" dirty="0" smtClean="0">
                <a:solidFill>
                  <a:schemeClr val="tx1"/>
                </a:solidFill>
              </a:rPr>
            </a:br>
            <a:r>
              <a:rPr lang="uk-UA" sz="3200" dirty="0" smtClean="0">
                <a:solidFill>
                  <a:schemeClr val="tx1"/>
                </a:solidFill>
              </a:rPr>
              <a:t>Хочу вірити, що це на віки</a:t>
            </a:r>
            <a:endParaRPr lang="ru-RU" sz="3200" dirty="0">
              <a:solidFill>
                <a:schemeClr val="tx1"/>
              </a:solidFill>
            </a:endParaRPr>
          </a:p>
        </p:txBody>
      </p:sp>
      <p:pic>
        <p:nvPicPr>
          <p:cNvPr id="6146" name="Picture 2" descr="Ð ÐµÐ·ÑÐ»ÑÑÐ°Ñ Ð¿Ð¾ÑÑÐºÑ Ð·Ð¾Ð±ÑÐ°Ð¶ÐµÐ½Ñ Ð·Ð° Ð·Ð°Ð¿Ð¸ÑÐ¾Ð¼ Ð¿ÐµÑÑÑÐ½Ð¾Ð²Ðµ ÑÐµÑÐºÐ²Ð¸ Ð´Ð¾Ð±ÑÐ¾Ð²ÐµÐ»Ð¸ÑÐºÑÐ²ÑÑÐºÐ¸Ð¹ ÑÐ°Ð¹Ð¾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60848"/>
            <a:ext cx="6163444" cy="462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351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375</TotalTime>
  <Words>620</Words>
  <Application>Microsoft Office PowerPoint</Application>
  <PresentationFormat>Экран (4:3)</PresentationFormat>
  <Paragraphs>36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Церква  у роки другої світової війни</vt:lpstr>
      <vt:lpstr>Мета роботи – ознайомитися з історією становлення віри в Україні та будівництва церков, їх діяльність у ХХ столітті, період другої світової війни, окупації Німеччиною.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Через 100 років у 2011 році було закладено і збудовано нову церкву у селі Перчунове.  Хочу вірити, що це на віки</vt:lpstr>
      <vt:lpstr>Презентация PowerPoint</vt:lpstr>
      <vt:lpstr>Для роздумів</vt:lpstr>
      <vt:lpstr>Пам’ятаймо історію, без неї не буде майбутнього </vt:lpstr>
      <vt:lpstr>Джерела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Церква  у часи другої світової війни</dc:title>
  <dc:creator>Olena</dc:creator>
  <cp:lastModifiedBy>Пользователь Windows</cp:lastModifiedBy>
  <cp:revision>13</cp:revision>
  <dcterms:created xsi:type="dcterms:W3CDTF">2020-03-20T08:03:59Z</dcterms:created>
  <dcterms:modified xsi:type="dcterms:W3CDTF">2020-03-25T14:45:43Z</dcterms:modified>
</cp:coreProperties>
</file>