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65" r:id="rId4"/>
    <p:sldId id="266" r:id="rId5"/>
    <p:sldId id="267" r:id="rId6"/>
    <p:sldId id="269" r:id="rId7"/>
    <p:sldId id="271" r:id="rId8"/>
    <p:sldId id="272" r:id="rId9"/>
    <p:sldId id="273" r:id="rId10"/>
    <p:sldId id="275" r:id="rId11"/>
    <p:sldId id="270" r:id="rId12"/>
    <p:sldId id="276" r:id="rId13"/>
    <p:sldId id="277" r:id="rId14"/>
    <p:sldId id="278" r:id="rId15"/>
    <p:sldId id="285" r:id="rId16"/>
    <p:sldId id="279" r:id="rId17"/>
    <p:sldId id="283" r:id="rId18"/>
    <p:sldId id="28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83" autoAdjust="0"/>
  </p:normalViewPr>
  <p:slideViewPr>
    <p:cSldViewPr>
      <p:cViewPr varScale="1">
        <p:scale>
          <a:sx n="62" d="100"/>
          <a:sy n="62" d="100"/>
        </p:scale>
        <p:origin x="16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E33CC35-2323-44A0-AA40-D1FCEFD71E8A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38B594-63AA-460A-B680-D88CE68CE72F}" type="slidenum">
              <a:rPr lang="ru-RU" smtClean="0"/>
              <a:pPr/>
              <a:t>‹№›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988084"/>
            <a:ext cx="7926382" cy="936860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Екологічний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</a:t>
            </a:r>
            <a:r>
              <a:rPr lang="ru-RU" sz="2400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“Дослідження </a:t>
            </a:r>
            <a:r>
              <a:rPr lang="uk-UA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стану річки </a:t>
            </a:r>
            <a:r>
              <a:rPr lang="uk-UA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Інгулець”                                                     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6056" y="4077072"/>
            <a:ext cx="3888432" cy="174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uk-UA" dirty="0" smtClean="0">
                <a:solidFill>
                  <a:prstClr val="black"/>
                </a:solidFill>
                <a:latin typeface="Century Gothic"/>
              </a:rPr>
              <a:t>Виконала учениця 8 класу </a:t>
            </a:r>
            <a:r>
              <a:rPr lang="uk-UA" dirty="0" err="1" smtClean="0">
                <a:solidFill>
                  <a:prstClr val="black"/>
                </a:solidFill>
                <a:latin typeface="Century Gothic"/>
              </a:rPr>
              <a:t>Іленда</a:t>
            </a:r>
            <a:r>
              <a:rPr lang="uk-UA" dirty="0" smtClean="0">
                <a:solidFill>
                  <a:prstClr val="black"/>
                </a:solidFill>
                <a:latin typeface="Century Gothic"/>
              </a:rPr>
              <a:t> Анна   Валеріївна                             </a:t>
            </a:r>
            <a:r>
              <a:rPr lang="uk-UA" dirty="0" err="1" smtClean="0">
                <a:solidFill>
                  <a:prstClr val="black"/>
                </a:solidFill>
                <a:latin typeface="Century Gothic"/>
              </a:rPr>
              <a:t>Павлівського</a:t>
            </a:r>
            <a:r>
              <a:rPr lang="uk-UA" dirty="0" smtClean="0">
                <a:solidFill>
                  <a:prstClr val="black"/>
                </a:solidFill>
                <a:latin typeface="Century Gothic"/>
              </a:rPr>
              <a:t> </a:t>
            </a:r>
            <a:r>
              <a:rPr lang="uk-UA" dirty="0">
                <a:solidFill>
                  <a:prstClr val="black"/>
                </a:solidFill>
                <a:latin typeface="Century Gothic"/>
              </a:rPr>
              <a:t>НВК                         </a:t>
            </a:r>
            <a:endParaRPr lang="uk-UA" b="1" dirty="0">
              <a:solidFill>
                <a:prstClr val="black"/>
              </a:solidFill>
              <a:latin typeface="Century Gothic"/>
            </a:endParaRPr>
          </a:p>
          <a:p>
            <a:pPr lvl="0" defTabSz="457200" fontAlgn="base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uk-UA" dirty="0" smtClean="0">
                <a:solidFill>
                  <a:prstClr val="black"/>
                </a:solidFill>
                <a:latin typeface="Century Gothic"/>
              </a:rPr>
              <a:t>Керівник вчитель біології</a:t>
            </a:r>
          </a:p>
          <a:p>
            <a:pPr lvl="0" defTabSz="457200" fontAlgn="base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uk-UA" dirty="0" smtClean="0">
                <a:solidFill>
                  <a:prstClr val="black"/>
                </a:solidFill>
                <a:latin typeface="Century Gothic"/>
              </a:rPr>
              <a:t> </a:t>
            </a:r>
            <a:r>
              <a:rPr lang="uk-UA" b="1" dirty="0" err="1" smtClean="0">
                <a:solidFill>
                  <a:prstClr val="black"/>
                </a:solidFill>
                <a:latin typeface="Century Gothic"/>
              </a:rPr>
              <a:t>Габелюк</a:t>
            </a:r>
            <a:r>
              <a:rPr lang="uk-UA" b="1" dirty="0" smtClean="0">
                <a:solidFill>
                  <a:prstClr val="black"/>
                </a:solidFill>
                <a:latin typeface="Century Gothic"/>
              </a:rPr>
              <a:t> Алла Ярославівна</a:t>
            </a:r>
            <a:endParaRPr lang="ru-RU" dirty="0">
              <a:solidFill>
                <a:prstClr val="black"/>
              </a:solidFill>
              <a:latin typeface="Century Gothic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3356992"/>
            <a:ext cx="3672408" cy="2782138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107504" y="260648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 –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</a:t>
            </a:r>
          </a:p>
          <a:p>
            <a:pPr algn="ctr">
              <a:spcBef>
                <a:spcPct val="0"/>
              </a:spcBef>
            </a:pP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Павлівський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навчально-виховний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«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загальноосвітній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 І-ІІІ 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ступенів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дошкільний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заклад» 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Снігурівської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районної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Миколаївської</a:t>
            </a:r>
            <a:r>
              <a:rPr lang="ru-RU" alt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endParaRPr lang="ru-RU" altLang="uk-UA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476672"/>
            <a:ext cx="48600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Мета  </a:t>
            </a:r>
            <a:r>
              <a:rPr lang="uk-UA" sz="2800" b="1" dirty="0" smtClean="0"/>
              <a:t>:</a:t>
            </a:r>
            <a:r>
              <a:rPr lang="uk-UA" sz="2800" dirty="0" smtClean="0"/>
              <a:t>  дати екологічну характеристику комплексній оцінці сучасного стану річки Інгулець та струмка біля неї </a:t>
            </a:r>
            <a:r>
              <a:rPr lang="uk-UA" sz="2800" dirty="0"/>
              <a:t>;</a:t>
            </a:r>
            <a:r>
              <a:rPr lang="uk-UA" sz="2800" dirty="0" smtClean="0"/>
              <a:t>   </a:t>
            </a:r>
            <a:r>
              <a:rPr lang="uk-UA" sz="2800" dirty="0"/>
              <a:t>в</a:t>
            </a:r>
            <a:r>
              <a:rPr lang="uk-UA" sz="2800" dirty="0" smtClean="0"/>
              <a:t>ивчення рослинного і тваринного світу  річки та її околиць.                          Об</a:t>
            </a:r>
            <a:r>
              <a:rPr lang="uk-UA" sz="2800" dirty="0" smtClean="0">
                <a:latin typeface="Times New Roman"/>
                <a:cs typeface="Times New Roman"/>
              </a:rPr>
              <a:t>ґ</a:t>
            </a:r>
            <a:r>
              <a:rPr lang="uk-UA" sz="2800" dirty="0" smtClean="0"/>
              <a:t>рунтування заходів щодо покращення екологічного стану водойм.</a:t>
            </a:r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4104456" cy="4653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948" y="260648"/>
            <a:ext cx="8225195" cy="864096"/>
          </a:xfrm>
        </p:spPr>
        <p:txBody>
          <a:bodyPr>
            <a:normAutofit/>
          </a:bodyPr>
          <a:lstStyle/>
          <a:p>
            <a:r>
              <a:rPr lang="uk-UA" dirty="0" smtClean="0"/>
              <a:t>Завдання: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301608" cy="5472608"/>
          </a:xfrm>
        </p:spPr>
        <p:txBody>
          <a:bodyPr>
            <a:normAutofit lnSpcReduction="10000"/>
          </a:bodyPr>
          <a:lstStyle/>
          <a:p>
            <a:r>
              <a:rPr lang="uk-UA" b="1" dirty="0" smtClean="0"/>
              <a:t>Дослідити річку Інгулець:</a:t>
            </a:r>
            <a:endParaRPr lang="uk-UA" b="1" dirty="0"/>
          </a:p>
          <a:p>
            <a:r>
              <a:rPr lang="uk-UA" dirty="0" smtClean="0"/>
              <a:t> провести моніторинг води: встановити температуру </a:t>
            </a:r>
            <a:r>
              <a:rPr lang="uk-UA" dirty="0"/>
              <a:t>води, </a:t>
            </a:r>
            <a:r>
              <a:rPr lang="uk-UA" dirty="0" err="1"/>
              <a:t>рН</a:t>
            </a:r>
            <a:r>
              <a:rPr lang="uk-UA" dirty="0"/>
              <a:t>, мутність, роз­чинний кисень, концентрацію </a:t>
            </a:r>
            <a:r>
              <a:rPr lang="uk-UA" dirty="0" err="1"/>
              <a:t>йона</a:t>
            </a:r>
            <a:r>
              <a:rPr lang="uk-UA" dirty="0"/>
              <a:t> </a:t>
            </a:r>
            <a:r>
              <a:rPr lang="en-US" dirty="0"/>
              <a:t>NO</a:t>
            </a:r>
            <a:r>
              <a:rPr lang="uk-UA" dirty="0" smtClean="0"/>
              <a:t>3; </a:t>
            </a:r>
          </a:p>
          <a:p>
            <a:r>
              <a:rPr lang="uk-UA" dirty="0" smtClean="0"/>
              <a:t>до­слідити якість </a:t>
            </a:r>
            <a:r>
              <a:rPr lang="uk-UA" dirty="0"/>
              <a:t>питної води у джерелі біля р. Інгулець, в якому беруть воду </a:t>
            </a:r>
            <a:r>
              <a:rPr lang="uk-UA" dirty="0" smtClean="0"/>
              <a:t> </a:t>
            </a:r>
            <a:r>
              <a:rPr lang="uk-UA" dirty="0"/>
              <a:t>мешканці </a:t>
            </a:r>
            <a:r>
              <a:rPr lang="uk-UA" dirty="0" smtClean="0"/>
              <a:t>району; </a:t>
            </a:r>
            <a:endParaRPr lang="ru-RU" dirty="0"/>
          </a:p>
          <a:p>
            <a:r>
              <a:rPr lang="uk-UA" dirty="0" smtClean="0"/>
              <a:t>вивчити </a:t>
            </a:r>
            <a:r>
              <a:rPr lang="uk-UA" dirty="0"/>
              <a:t>та </a:t>
            </a:r>
            <a:r>
              <a:rPr lang="uk-UA" dirty="0" smtClean="0"/>
              <a:t>описати </a:t>
            </a:r>
            <a:r>
              <a:rPr lang="uk-UA" dirty="0"/>
              <a:t>стан за­бруднення поверхневих вод  </a:t>
            </a:r>
            <a:r>
              <a:rPr lang="uk-UA" dirty="0" err="1"/>
              <a:t>р.Інгулець</a:t>
            </a:r>
            <a:r>
              <a:rPr lang="uk-UA" dirty="0"/>
              <a:t>  </a:t>
            </a:r>
            <a:r>
              <a:rPr lang="uk-UA" dirty="0" err="1"/>
              <a:t>Снігурівського</a:t>
            </a:r>
            <a:r>
              <a:rPr lang="uk-UA" dirty="0"/>
              <a:t> </a:t>
            </a:r>
            <a:r>
              <a:rPr lang="uk-UA" dirty="0" smtClean="0"/>
              <a:t>району;</a:t>
            </a:r>
          </a:p>
          <a:p>
            <a:r>
              <a:rPr lang="uk-UA" dirty="0" err="1" smtClean="0"/>
              <a:t>з</a:t>
            </a:r>
            <a:r>
              <a:rPr lang="uk-UA" dirty="0" err="1" smtClean="0">
                <a:latin typeface="Times New Roman"/>
                <a:cs typeface="Times New Roman"/>
              </a:rPr>
              <a:t>ꞌ</a:t>
            </a:r>
            <a:r>
              <a:rPr lang="uk-UA" dirty="0" err="1" smtClean="0"/>
              <a:t>ясувати</a:t>
            </a:r>
            <a:r>
              <a:rPr lang="uk-UA" dirty="0" smtClean="0"/>
              <a:t> причини і наслідки забруднення річки;</a:t>
            </a:r>
          </a:p>
          <a:p>
            <a:r>
              <a:rPr lang="uk-UA" dirty="0"/>
              <a:t>о</a:t>
            </a:r>
            <a:r>
              <a:rPr lang="uk-UA" dirty="0" smtClean="0"/>
              <a:t>знайомитися з рослинним та тваринним світом річки Інгулець;</a:t>
            </a:r>
          </a:p>
          <a:p>
            <a:r>
              <a:rPr lang="uk-UA" dirty="0" smtClean="0"/>
              <a:t>розроби­ти </a:t>
            </a:r>
            <a:r>
              <a:rPr lang="uk-UA" dirty="0"/>
              <a:t>анкети та </a:t>
            </a:r>
            <a:r>
              <a:rPr lang="uk-UA" dirty="0" smtClean="0"/>
              <a:t>провести </a:t>
            </a:r>
            <a:r>
              <a:rPr lang="uk-UA" dirty="0"/>
              <a:t>анкетування </a:t>
            </a:r>
            <a:r>
              <a:rPr lang="uk-UA" dirty="0" smtClean="0"/>
              <a:t>учнів 8—11 класів та мешканців прилеглих сіл.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Напрямки дослідницької роботи: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229600" cy="4389120"/>
          </a:xfrm>
        </p:spPr>
        <p:txBody>
          <a:bodyPr/>
          <a:lstStyle/>
          <a:p>
            <a:r>
              <a:rPr lang="uk-UA" sz="2400" dirty="0" smtClean="0"/>
              <a:t>Впорядкування прибережної смуги.</a:t>
            </a:r>
          </a:p>
          <a:p>
            <a:r>
              <a:rPr lang="uk-UA" sz="2400" dirty="0" smtClean="0"/>
              <a:t>Прибирання сміття.</a:t>
            </a:r>
          </a:p>
          <a:p>
            <a:r>
              <a:rPr lang="uk-UA" sz="2400" dirty="0" smtClean="0"/>
              <a:t>Насадження деревно-чагарникової рослинності для закріплення схилів.</a:t>
            </a:r>
          </a:p>
          <a:p>
            <a:r>
              <a:rPr lang="uk-UA" sz="2400" dirty="0" smtClean="0"/>
              <a:t>Пропаганда серед місцевого населення необхідності охорони водних об</a:t>
            </a:r>
            <a:r>
              <a:rPr lang="el-GR" sz="2400" dirty="0" smtClean="0">
                <a:latin typeface="Times New Roman"/>
                <a:cs typeface="Times New Roman"/>
              </a:rPr>
              <a:t>᾽</a:t>
            </a:r>
            <a:r>
              <a:rPr lang="uk-UA" sz="2400" dirty="0" err="1" smtClean="0">
                <a:latin typeface="Times New Roman"/>
                <a:cs typeface="Times New Roman"/>
              </a:rPr>
              <a:t>єктів</a:t>
            </a:r>
            <a:r>
              <a:rPr lang="uk-UA" sz="2400" dirty="0" smtClean="0">
                <a:latin typeface="Times New Roman"/>
                <a:cs typeface="Times New Roman"/>
              </a:rPr>
              <a:t>.</a:t>
            </a:r>
          </a:p>
          <a:p>
            <a:r>
              <a:rPr lang="uk-UA" sz="2400" dirty="0" smtClean="0">
                <a:latin typeface="Times New Roman"/>
                <a:cs typeface="Times New Roman"/>
              </a:rPr>
              <a:t>Співпраця з органами місцевого самоврядування та громадськими екологічними організаціями по проекту.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57592" cy="1728192"/>
          </a:xfrm>
        </p:spPr>
        <p:txBody>
          <a:bodyPr>
            <a:normAutofit fontScale="90000"/>
          </a:bodyPr>
          <a:lstStyle/>
          <a:p>
            <a:r>
              <a:rPr lang="uk-UA" sz="4400" dirty="0" smtClean="0">
                <a:solidFill>
                  <a:srgbClr val="002060"/>
                </a:solidFill>
              </a:rPr>
              <a:t>Маршрут дослідницької експедиції пролягав впродовж прибережної смуги річки </a:t>
            </a:r>
            <a:r>
              <a:rPr lang="uk-UA" sz="4400" dirty="0">
                <a:solidFill>
                  <a:srgbClr val="002060"/>
                </a:solidFill>
              </a:rPr>
              <a:t>І</a:t>
            </a:r>
            <a:r>
              <a:rPr lang="uk-UA" sz="4400" dirty="0" smtClean="0">
                <a:solidFill>
                  <a:srgbClr val="002060"/>
                </a:solidFill>
              </a:rPr>
              <a:t>нгулець до струмка</a:t>
            </a:r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276872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  </a:t>
            </a:r>
            <a:r>
              <a:rPr lang="uk-UA" sz="2400" b="1" dirty="0" smtClean="0"/>
              <a:t>Під час дослідження було здійснено:</a:t>
            </a:r>
          </a:p>
          <a:p>
            <a:pPr marL="285750" indent="-285750">
              <a:buFontTx/>
              <a:buChar char="-"/>
            </a:pPr>
            <a:r>
              <a:rPr lang="uk-UA" sz="2400" dirty="0" smtClean="0"/>
              <a:t>візуальне обстеження річки та струмка;</a:t>
            </a:r>
          </a:p>
          <a:p>
            <a:pPr marL="285750" indent="-285750">
              <a:buFontTx/>
              <a:buChar char="-"/>
            </a:pPr>
            <a:r>
              <a:rPr lang="uk-UA" sz="2400" dirty="0" smtClean="0"/>
              <a:t>визначення фізичних(температура, колір, запах, прозорість, швидкість течії) та хімічних(кислотність, фосфати, хлориди, сульфати) показників якості води основного водотоку та струмка</a:t>
            </a:r>
          </a:p>
          <a:p>
            <a:pPr marL="285750" indent="-285750">
              <a:buFontTx/>
              <a:buChar char="-"/>
            </a:pPr>
            <a:r>
              <a:rPr lang="uk-UA" sz="2400" dirty="0"/>
              <a:t>в</a:t>
            </a:r>
            <a:r>
              <a:rPr lang="uk-UA" sz="2400" dirty="0" smtClean="0"/>
              <a:t>изначення факторів негативного впливу на річку;</a:t>
            </a:r>
          </a:p>
          <a:p>
            <a:r>
              <a:rPr lang="uk-UA" sz="2400" dirty="0" smtClean="0"/>
              <a:t>-  визначення наявності захисних прибережних смуг.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4096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Практичний етап реалізації дослідницької роботи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err="1" smtClean="0"/>
              <a:t>Зафіксуати</a:t>
            </a:r>
            <a:r>
              <a:rPr lang="uk-UA" dirty="0" smtClean="0"/>
              <a:t> наявність у воді </a:t>
            </a:r>
            <a:r>
              <a:rPr lang="uk-UA" dirty="0" err="1" smtClean="0"/>
              <a:t>засмічуючих</a:t>
            </a:r>
            <a:r>
              <a:rPr lang="uk-UA" dirty="0" smtClean="0"/>
              <a:t> елементів антропогенного походження.</a:t>
            </a:r>
          </a:p>
          <a:p>
            <a:r>
              <a:rPr lang="uk-UA" dirty="0" smtClean="0"/>
              <a:t>Відібрати проби води для визначення біологічного та фізико-хімічного складу.</a:t>
            </a:r>
          </a:p>
          <a:p>
            <a:r>
              <a:rPr lang="uk-UA" dirty="0" smtClean="0"/>
              <a:t>Підготувати звіт по досліджуваних територіях(перерахування негативних явищ, враження від побаченого), систематизація отриманих відомостей.</a:t>
            </a:r>
          </a:p>
          <a:p>
            <a:r>
              <a:rPr lang="uk-UA" dirty="0" smtClean="0"/>
              <a:t>На основі зібраних матеріалів розробити пропозиції та представити їх органам місцевого самоврядування та громадським організаціям.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77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solidFill>
                  <a:srgbClr val="002060"/>
                </a:solidFill>
              </a:rPr>
              <a:t>Візуальне </a:t>
            </a:r>
            <a:r>
              <a:rPr lang="uk-UA" sz="3600" b="1" dirty="0">
                <a:solidFill>
                  <a:srgbClr val="002060"/>
                </a:solidFill>
              </a:rPr>
              <a:t>обстеження </a:t>
            </a:r>
            <a:r>
              <a:rPr lang="uk-UA" sz="3600" b="1" dirty="0" smtClean="0">
                <a:solidFill>
                  <a:srgbClr val="002060"/>
                </a:solidFill>
              </a:rPr>
              <a:t>річки Інгулець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Правий берег річки високий, а лівий - низький. В нижній частині течії вона створює заплави, </a:t>
            </a:r>
            <a:r>
              <a:rPr lang="uk-UA" sz="2000" dirty="0" smtClean="0"/>
              <a:t>луки. </a:t>
            </a:r>
            <a:r>
              <a:rPr lang="uk-UA" sz="2000" dirty="0"/>
              <a:t>В долині річки Інгулець на поверхню виходять вапняки, які під час дощів та повені зливаються у річку; особливо із правого берега, який на 40м вище лівого. Швидкість течії залежить від кута падіння річки, тобто нахилу її дна. </a:t>
            </a:r>
            <a:endParaRPr lang="ru-RU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75" y="3286124"/>
            <a:ext cx="4027033" cy="329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admin4ik\Desktop\Аня\IMG_20180326_0916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286124"/>
            <a:ext cx="3857620" cy="3295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18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229600" cy="1143000"/>
          </a:xfrm>
        </p:spPr>
        <p:txBody>
          <a:bodyPr/>
          <a:lstStyle/>
          <a:p>
            <a:r>
              <a:rPr lang="ru-RU" dirty="0" err="1" smtClean="0">
                <a:solidFill>
                  <a:srgbClr val="002060"/>
                </a:solidFill>
              </a:rPr>
              <a:t>Визначення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швидкості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річки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b="1" dirty="0"/>
              <a:t>Для визначення швидкості використали поплавки </a:t>
            </a:r>
            <a:r>
              <a:rPr lang="uk-UA" i="1" dirty="0"/>
              <a:t>(кругляки дерева діаметром 8-12см і </a:t>
            </a:r>
            <a:r>
              <a:rPr lang="uk-UA" i="1" dirty="0" smtClean="0"/>
              <a:t>товщиною </a:t>
            </a:r>
            <a:r>
              <a:rPr lang="uk-UA" i="1" dirty="0"/>
              <a:t>3-4см). За командою </a:t>
            </a:r>
            <a:r>
              <a:rPr lang="uk-UA" i="1" dirty="0" smtClean="0"/>
              <a:t>спостерігача пускають </a:t>
            </a:r>
            <a:r>
              <a:rPr lang="uk-UA" i="1" dirty="0"/>
              <a:t>вище верхнього створу поплавок</a:t>
            </a:r>
            <a:r>
              <a:rPr lang="uk-UA" i="1" dirty="0" smtClean="0"/>
              <a:t>.</a:t>
            </a:r>
            <a:r>
              <a:rPr lang="uk-UA" i="1" dirty="0"/>
              <a:t> </a:t>
            </a:r>
            <a:r>
              <a:rPr lang="uk-UA" i="1" dirty="0" smtClean="0"/>
              <a:t> Засікають час. В результаті дослідження встановлено</a:t>
            </a:r>
            <a:r>
              <a:rPr lang="uk-UA" dirty="0" smtClean="0"/>
              <a:t>, що </a:t>
            </a:r>
            <a:r>
              <a:rPr lang="uk-UA" b="1" dirty="0" smtClean="0"/>
              <a:t>швидкість </a:t>
            </a:r>
            <a:r>
              <a:rPr lang="uk-UA" b="1" dirty="0"/>
              <a:t>течії річки становить 0,3 </a:t>
            </a:r>
            <a:r>
              <a:rPr lang="uk-UA" b="1" dirty="0" smtClean="0"/>
              <a:t>м/с, </a:t>
            </a:r>
            <a:r>
              <a:rPr lang="uk-UA" b="1" dirty="0"/>
              <a:t>колір і прозорість річкової води залежить в основному від механічних домішок. Чим менше домішок, тим вода прозоріша.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1960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512168"/>
          </a:xfrm>
        </p:spPr>
        <p:txBody>
          <a:bodyPr>
            <a:noAutofit/>
          </a:bodyPr>
          <a:lstStyle/>
          <a:p>
            <a:pPr algn="ctr"/>
            <a:r>
              <a:rPr lang="uk-UA" sz="3600" dirty="0" smtClean="0">
                <a:solidFill>
                  <a:srgbClr val="002060"/>
                </a:solidFill>
              </a:rPr>
              <a:t>Визначення прозорості , кольору та запаху води в річці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157592" cy="38850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b="1" dirty="0" smtClean="0"/>
              <a:t>На </a:t>
            </a:r>
            <a:r>
              <a:rPr lang="uk-UA" b="1" dirty="0"/>
              <a:t>глибинні 90см прозорість води </a:t>
            </a:r>
            <a:r>
              <a:rPr lang="uk-UA" b="1" dirty="0" smtClean="0"/>
              <a:t>зникає.</a:t>
            </a:r>
          </a:p>
          <a:p>
            <a:pPr marL="0" indent="0">
              <a:buNone/>
            </a:pPr>
            <a:r>
              <a:rPr lang="uk-UA" dirty="0"/>
              <a:t> Розглянули крізь шар води контури малюнка — тільки 3 сектора проглядаються, отже </a:t>
            </a:r>
            <a:r>
              <a:rPr lang="uk-UA" b="1" dirty="0"/>
              <a:t>вода мало </a:t>
            </a:r>
            <a:r>
              <a:rPr lang="uk-UA" b="1" dirty="0" smtClean="0"/>
              <a:t>прозора.</a:t>
            </a:r>
            <a:endParaRPr lang="ru-RU" b="1" dirty="0"/>
          </a:p>
          <a:p>
            <a:pPr marL="0" indent="0">
              <a:buNone/>
            </a:pPr>
            <a:r>
              <a:rPr lang="uk-UA" dirty="0" smtClean="0"/>
              <a:t>Перемішали </a:t>
            </a:r>
            <a:r>
              <a:rPr lang="uk-UA" dirty="0"/>
              <a:t>вміст колби. Відкрили колбу та понюхали, визначили інтенсивність та характер запаху.</a:t>
            </a:r>
            <a:endParaRPr lang="ru-RU" dirty="0"/>
          </a:p>
          <a:p>
            <a:pPr marL="0" indent="0">
              <a:buNone/>
            </a:pPr>
            <a:r>
              <a:rPr lang="uk-UA" b="1" dirty="0"/>
              <a:t>Запах води стійкий, природного походження - рибний.</a:t>
            </a:r>
            <a:endParaRPr lang="ru-RU" b="1" dirty="0"/>
          </a:p>
          <a:p>
            <a:pPr marL="0" indent="0">
              <a:buNone/>
            </a:pPr>
            <a:r>
              <a:rPr lang="uk-UA" b="1" dirty="0"/>
              <a:t>Відтінок, який найбільше пасує зразку води — світло — жовтий.</a:t>
            </a:r>
            <a:endParaRPr lang="ru-RU" b="1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497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9644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Визначення температури та </a:t>
            </a:r>
            <a:r>
              <a:rPr lang="uk-UA" dirty="0" err="1" smtClean="0">
                <a:solidFill>
                  <a:srgbClr val="002060"/>
                </a:solidFill>
              </a:rPr>
              <a:t>рН</a:t>
            </a:r>
            <a:r>
              <a:rPr lang="uk-UA" dirty="0" smtClean="0">
                <a:solidFill>
                  <a:srgbClr val="002060"/>
                </a:solidFill>
              </a:rPr>
              <a:t> води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/>
              <a:t>Для визначення температури води, термометр прикріплюють верхнім кіпцем до мотузки і опускають на глибину. Нижній кінець термометра обмотують ватою. Коли термометр через 4 -5 хвилин витягують на поверхню, вата деякий час зберігає температуру води. </a:t>
            </a:r>
            <a:r>
              <a:rPr lang="uk-UA" b="1" dirty="0"/>
              <a:t>Вона становить 12°С. </a:t>
            </a:r>
            <a:r>
              <a:rPr lang="uk-UA" dirty="0" smtClean="0"/>
              <a:t>А </a:t>
            </a:r>
            <a:r>
              <a:rPr lang="uk-UA" dirty="0" err="1" smtClean="0"/>
              <a:t>рН</a:t>
            </a:r>
            <a:r>
              <a:rPr lang="uk-UA" dirty="0" smtClean="0"/>
              <a:t> </a:t>
            </a:r>
            <a:r>
              <a:rPr lang="uk-UA" dirty="0"/>
              <a:t>водойми визначають за універсальним індикатором і порівнюють зі шкалою </a:t>
            </a:r>
            <a:r>
              <a:rPr lang="uk-UA" dirty="0" smtClean="0"/>
              <a:t>відтінків; </a:t>
            </a:r>
            <a:r>
              <a:rPr lang="uk-UA" b="1" dirty="0" err="1"/>
              <a:t>рН</a:t>
            </a:r>
            <a:r>
              <a:rPr lang="uk-UA" b="1" dirty="0"/>
              <a:t> водойми близько 6</a:t>
            </a:r>
            <a:r>
              <a:rPr lang="uk-UA" dirty="0"/>
              <a:t>. З дна прибережної зони взяли ґрунт і визначали, який він: </a:t>
            </a:r>
            <a:r>
              <a:rPr lang="uk-UA" b="1" dirty="0"/>
              <a:t>мулистий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dirty="0" smtClean="0"/>
              <a:t>Отже, </a:t>
            </a:r>
            <a:r>
              <a:rPr lang="uk-UA" b="1" dirty="0" smtClean="0"/>
              <a:t>можна зробити висновок</a:t>
            </a:r>
            <a:r>
              <a:rPr lang="uk-UA" dirty="0" smtClean="0"/>
              <a:t>, що річка </a:t>
            </a:r>
            <a:r>
              <a:rPr lang="uk-UA" dirty="0"/>
              <a:t>Інгулець сильно замулюється, втрачає прозорість, це свідчить про зменшення життєвих ознак для видового складу вищих життєвих форм, отже потребує охорони.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77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98"/>
            <a:ext cx="9144000" cy="1840625"/>
          </a:xfrm>
        </p:spPr>
        <p:txBody>
          <a:bodyPr>
            <a:normAutofit/>
          </a:bodyPr>
          <a:lstStyle/>
          <a:p>
            <a:pPr algn="ctr"/>
            <a:r>
              <a:rPr lang="uk-UA" sz="4000" dirty="0">
                <a:solidFill>
                  <a:srgbClr val="002060"/>
                </a:solidFill>
              </a:rPr>
              <a:t>Таблиця моніторингу води річки </a:t>
            </a:r>
            <a:r>
              <a:rPr lang="uk-UA" sz="4000" dirty="0" smtClean="0">
                <a:solidFill>
                  <a:srgbClr val="002060"/>
                </a:solidFill>
              </a:rPr>
              <a:t>Інгулець    </a:t>
            </a:r>
            <a:r>
              <a:rPr lang="uk-UA" sz="2000" dirty="0">
                <a:solidFill>
                  <a:srgbClr val="002060"/>
                </a:solidFill>
              </a:rPr>
              <a:t> </a:t>
            </a:r>
            <a:r>
              <a:rPr lang="uk-UA" sz="2000" dirty="0" smtClean="0">
                <a:solidFill>
                  <a:srgbClr val="002060"/>
                </a:solidFill>
              </a:rPr>
              <a:t> (вміст розчиненого кисню визначають – </a:t>
            </a:r>
            <a:r>
              <a:rPr lang="uk-UA" sz="2000" dirty="0" err="1" smtClean="0">
                <a:solidFill>
                  <a:srgbClr val="002060"/>
                </a:solidFill>
              </a:rPr>
              <a:t>оксиметром</a:t>
            </a:r>
            <a:r>
              <a:rPr lang="uk-UA" sz="2000" dirty="0">
                <a:solidFill>
                  <a:srgbClr val="002060"/>
                </a:solidFill>
              </a:rPr>
              <a:t>)</a:t>
            </a:r>
            <a:r>
              <a:rPr lang="uk-UA" sz="2000" dirty="0" smtClean="0">
                <a:solidFill>
                  <a:srgbClr val="002060"/>
                </a:solidFill>
              </a:rPr>
              <a:t>    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3908306"/>
              </p:ext>
            </p:extLst>
          </p:nvPr>
        </p:nvGraphicFramePr>
        <p:xfrm>
          <a:off x="179514" y="1629827"/>
          <a:ext cx="4752525" cy="3797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7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1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5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0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780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Рік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Т, °С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Мутність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Уміст розчинного кисню, мг/л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err="1">
                          <a:effectLst/>
                        </a:rPr>
                        <a:t>рН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Уміст </a:t>
                      </a:r>
                      <a:r>
                        <a:rPr lang="en-US" sz="2000" dirty="0">
                          <a:effectLst/>
                        </a:rPr>
                        <a:t>N0</a:t>
                      </a:r>
                      <a:r>
                        <a:rPr lang="en-US" sz="2000" baseline="-25000" dirty="0">
                          <a:effectLst/>
                        </a:rPr>
                        <a:t>3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uk-UA" sz="2000" dirty="0">
                          <a:effectLst/>
                        </a:rPr>
                        <a:t>мг/л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2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2017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10°С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0,96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6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5,5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5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2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2018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11°С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6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5,8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5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9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 smtClean="0">
                          <a:effectLst/>
                        </a:rPr>
                        <a:t>12°С</a:t>
                      </a:r>
                      <a:endParaRPr lang="ru-RU" sz="2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5,5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1844823"/>
            <a:ext cx="597666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50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До­слідження  </a:t>
            </a:r>
            <a:r>
              <a:rPr lang="uk-UA" dirty="0">
                <a:solidFill>
                  <a:srgbClr val="002060"/>
                </a:solidFill>
              </a:rPr>
              <a:t>питної </a:t>
            </a:r>
            <a:r>
              <a:rPr lang="uk-UA" dirty="0" smtClean="0">
                <a:solidFill>
                  <a:srgbClr val="002060"/>
                </a:solidFill>
              </a:rPr>
              <a:t>води   </a:t>
            </a:r>
            <a:r>
              <a:rPr lang="uk-UA" dirty="0">
                <a:solidFill>
                  <a:srgbClr val="002060"/>
                </a:solidFill>
              </a:rPr>
              <a:t>у джерелі біля р. Інгулець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10504"/>
            <a:ext cx="8229600" cy="4389120"/>
          </a:xfrm>
        </p:spPr>
        <p:txBody>
          <a:bodyPr>
            <a:normAutofit/>
          </a:bodyPr>
          <a:lstStyle/>
          <a:p>
            <a:r>
              <a:rPr lang="uk-UA" sz="2200" dirty="0" smtClean="0"/>
              <a:t>Під </a:t>
            </a:r>
            <a:r>
              <a:rPr lang="uk-UA" sz="2200" dirty="0"/>
              <a:t>час дослідження </a:t>
            </a:r>
            <a:r>
              <a:rPr lang="uk-UA" sz="2200" dirty="0" smtClean="0"/>
              <a:t>ми </a:t>
            </a:r>
            <a:r>
              <a:rPr lang="uk-UA" sz="2200" dirty="0"/>
              <a:t>з'ясували:</a:t>
            </a:r>
            <a:endParaRPr lang="ru-RU" sz="2200" dirty="0"/>
          </a:p>
          <a:p>
            <a:r>
              <a:rPr lang="uk-UA" sz="2200" dirty="0"/>
              <a:t>•   Температура води — 10,5 °С.</a:t>
            </a:r>
            <a:endParaRPr lang="ru-RU" sz="2200" dirty="0"/>
          </a:p>
          <a:p>
            <a:r>
              <a:rPr lang="uk-UA" sz="2200" dirty="0"/>
              <a:t>•    Густина води — 0,985 г/л.</a:t>
            </a:r>
            <a:endParaRPr lang="ru-RU" sz="2200" dirty="0"/>
          </a:p>
          <a:p>
            <a:r>
              <a:rPr lang="uk-UA" sz="2200" dirty="0"/>
              <a:t>•   Запах — відсутній. Смак – відсутній . </a:t>
            </a:r>
            <a:endParaRPr lang="ru-RU" sz="2200" dirty="0"/>
          </a:p>
          <a:p>
            <a:r>
              <a:rPr lang="uk-UA" sz="2200" dirty="0"/>
              <a:t>•    Мутність — вода прозора.</a:t>
            </a:r>
            <a:endParaRPr lang="ru-RU" sz="2200" dirty="0"/>
          </a:p>
          <a:p>
            <a:r>
              <a:rPr lang="uk-UA" sz="2200" dirty="0"/>
              <a:t>•   рН-6,5.</a:t>
            </a:r>
            <a:endParaRPr lang="ru-RU" sz="2200" dirty="0"/>
          </a:p>
          <a:p>
            <a:r>
              <a:rPr lang="uk-UA" sz="2200" dirty="0"/>
              <a:t>•    Потужність — 450 л/час.</a:t>
            </a:r>
            <a:endParaRPr lang="ru-RU" sz="2200" dirty="0"/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988840"/>
            <a:ext cx="3212870" cy="32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24936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>
                <a:solidFill>
                  <a:srgbClr val="002060"/>
                </a:solidFill>
              </a:rPr>
              <a:t>Показники якості питної води в джерелі біля </a:t>
            </a:r>
            <a:r>
              <a:rPr lang="uk-UA" sz="3600" b="1" dirty="0" err="1" smtClean="0">
                <a:solidFill>
                  <a:srgbClr val="002060"/>
                </a:solidFill>
              </a:rPr>
              <a:t>р.Інгулець</a:t>
            </a:r>
            <a:r>
              <a:rPr lang="uk-UA" sz="3600" b="1" dirty="0" smtClean="0">
                <a:solidFill>
                  <a:srgbClr val="002060"/>
                </a:solidFill>
              </a:rPr>
              <a:t/>
            </a:r>
            <a:br>
              <a:rPr lang="uk-UA" sz="3600" b="1" dirty="0" smtClean="0">
                <a:solidFill>
                  <a:srgbClr val="002060"/>
                </a:solidFill>
              </a:rPr>
            </a:br>
            <a:r>
              <a:rPr lang="uk-UA" sz="3600" b="1" dirty="0" smtClean="0">
                <a:solidFill>
                  <a:srgbClr val="002060"/>
                </a:solidFill>
              </a:rPr>
              <a:t> </a:t>
            </a:r>
            <a:r>
              <a:rPr lang="uk-UA" sz="3600" b="1" dirty="0">
                <a:solidFill>
                  <a:srgbClr val="002060"/>
                </a:solidFill>
              </a:rPr>
              <a:t>(за даними СЕС)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256945"/>
              </p:ext>
            </p:extLst>
          </p:nvPr>
        </p:nvGraphicFramePr>
        <p:xfrm>
          <a:off x="467544" y="1772816"/>
          <a:ext cx="7920880" cy="1454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0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6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6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3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93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Присмак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Мутність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Осад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err="1" smtClean="0">
                          <a:effectLst/>
                        </a:rPr>
                        <a:t>рН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Нітрати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Загальна твердість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Відсутній    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прозора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Відсутній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6,5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5,5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6,5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Рисунок 2" descr="Описание: J:\новый год\100_48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0474" y="3501008"/>
            <a:ext cx="4713526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34" y="3501008"/>
            <a:ext cx="4236821" cy="32249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986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Результати аналізів екологічного стану річки </a:t>
            </a:r>
            <a:r>
              <a:rPr lang="uk-UA" dirty="0"/>
              <a:t>І</a:t>
            </a:r>
            <a:r>
              <a:rPr lang="uk-UA" dirty="0" smtClean="0"/>
              <a:t>нгулець та джерельця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100553"/>
              </p:ext>
            </p:extLst>
          </p:nvPr>
        </p:nvGraphicFramePr>
        <p:xfrm>
          <a:off x="179512" y="1628800"/>
          <a:ext cx="5544616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8006">
                <a:tc>
                  <a:txBody>
                    <a:bodyPr/>
                    <a:lstStyle/>
                    <a:p>
                      <a:r>
                        <a:rPr lang="uk-UA" dirty="0" smtClean="0"/>
                        <a:t>Назва показника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норма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Р. Інгулець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Джерело, що впадає в річку Інгулець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067">
                <a:tc>
                  <a:txBody>
                    <a:bodyPr/>
                    <a:lstStyle/>
                    <a:p>
                      <a:r>
                        <a:rPr lang="uk-UA" dirty="0" smtClean="0"/>
                        <a:t>Вміст хлоридів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250 мг/дм3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39.6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8.2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067">
                <a:tc>
                  <a:txBody>
                    <a:bodyPr/>
                    <a:lstStyle/>
                    <a:p>
                      <a:r>
                        <a:rPr lang="uk-UA" dirty="0" smtClean="0"/>
                        <a:t>залізо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0.3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0.1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3.0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067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Окислюва</a:t>
                      </a:r>
                      <a:r>
                        <a:rPr lang="uk-UA" dirty="0" smtClean="0"/>
                        <a:t>-</a:t>
                      </a:r>
                    </a:p>
                    <a:p>
                      <a:r>
                        <a:rPr lang="uk-UA" dirty="0" err="1" smtClean="0"/>
                        <a:t>ність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Не більше 5.0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5.6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3.4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7881" y="4101372"/>
            <a:ext cx="3307002" cy="2495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142" y="4481072"/>
            <a:ext cx="3986834" cy="2376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124" y="1525596"/>
            <a:ext cx="2104762" cy="2641091"/>
          </a:xfrm>
          <a:prstGeom prst="rect">
            <a:avLst/>
          </a:prstGeom>
        </p:spPr>
      </p:pic>
      <p:sp>
        <p:nvSpPr>
          <p:cNvPr id="8" name="Округлений прямокутник 7"/>
          <p:cNvSpPr/>
          <p:nvPr/>
        </p:nvSpPr>
        <p:spPr>
          <a:xfrm rot="10800000" flipV="1">
            <a:off x="7452319" y="3789040"/>
            <a:ext cx="693791" cy="262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№5</a:t>
            </a:r>
            <a:endParaRPr lang="uk-UA" dirty="0"/>
          </a:p>
        </p:txBody>
      </p:sp>
      <p:sp>
        <p:nvSpPr>
          <p:cNvPr id="3" name="Округлений прямокутник 2"/>
          <p:cNvSpPr/>
          <p:nvPr/>
        </p:nvSpPr>
        <p:spPr>
          <a:xfrm>
            <a:off x="2915816" y="6385897"/>
            <a:ext cx="1296144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Дослід 4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6773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32657"/>
            <a:ext cx="8363272" cy="13681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40" y="1628801"/>
            <a:ext cx="673831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5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Результати нашої діяльності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395536" y="908720"/>
            <a:ext cx="8229600" cy="574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b="1" dirty="0" smtClean="0">
                <a:solidFill>
                  <a:srgbClr val="002060"/>
                </a:solidFill>
              </a:rPr>
              <a:t>1.</a:t>
            </a:r>
            <a:r>
              <a:rPr lang="uk-UA" sz="1800" dirty="0" smtClean="0">
                <a:solidFill>
                  <a:srgbClr val="002060"/>
                </a:solidFill>
              </a:rPr>
              <a:t> Протягом  2019 р. учні школи провели  заходи з прибирання території, прилег­лої до річки Інгулець, під гаслом  «Природа потребує нашої допомоги».</a:t>
            </a:r>
            <a:endParaRPr lang="ru-RU" sz="1800" dirty="0" smtClean="0">
              <a:solidFill>
                <a:srgbClr val="002060"/>
              </a:solidFill>
            </a:endParaRPr>
          </a:p>
          <a:p>
            <a:r>
              <a:rPr lang="uk-UA" sz="1800" b="1" dirty="0" smtClean="0">
                <a:solidFill>
                  <a:srgbClr val="002060"/>
                </a:solidFill>
              </a:rPr>
              <a:t> 2.</a:t>
            </a:r>
            <a:r>
              <a:rPr lang="uk-UA" sz="1800" dirty="0" smtClean="0">
                <a:solidFill>
                  <a:srgbClr val="002060"/>
                </a:solidFill>
              </a:rPr>
              <a:t> У нашій школі стало доброю тради­цією святкування 18 жовтня — Всесвітнього дня моніторингу води. У цей день гуртківцями була проведена виховна година для учнів 5-9 класів, мета якої — актуалізувати знання учнів про значення води в житті людини та живих організмів.</a:t>
            </a:r>
          </a:p>
          <a:p>
            <a:r>
              <a:rPr lang="uk-UA" sz="1800" b="1" dirty="0" smtClean="0">
                <a:solidFill>
                  <a:srgbClr val="002060"/>
                </a:solidFill>
              </a:rPr>
              <a:t>3</a:t>
            </a:r>
            <a:r>
              <a:rPr lang="uk-UA" sz="1800" dirty="0" smtClean="0">
                <a:solidFill>
                  <a:srgbClr val="002060"/>
                </a:solidFill>
              </a:rPr>
              <a:t>.У приміщенні школи створена виставка стіннівок і малюнків під гаслом «Збережемо природні джерела води для себе та нащадків».</a:t>
            </a:r>
          </a:p>
          <a:p>
            <a:r>
              <a:rPr lang="uk-UA" sz="1800" b="1" dirty="0" smtClean="0">
                <a:solidFill>
                  <a:srgbClr val="002060"/>
                </a:solidFill>
              </a:rPr>
              <a:t>4</a:t>
            </a:r>
            <a:r>
              <a:rPr lang="uk-UA" sz="1800" dirty="0" smtClean="0">
                <a:solidFill>
                  <a:srgbClr val="002060"/>
                </a:solidFill>
              </a:rPr>
              <a:t>. Гуртківці розробили анкети та провели анкетування 40 учнів 8—11 класів </a:t>
            </a:r>
            <a:r>
              <a:rPr lang="uk-UA" sz="1800" dirty="0" err="1" smtClean="0">
                <a:solidFill>
                  <a:srgbClr val="002060"/>
                </a:solidFill>
              </a:rPr>
              <a:t>Павлівського</a:t>
            </a:r>
            <a:r>
              <a:rPr lang="uk-UA" sz="1800" dirty="0" smtClean="0">
                <a:solidFill>
                  <a:srgbClr val="002060"/>
                </a:solidFill>
              </a:rPr>
              <a:t> НВК та  мешканців прилеглих сіл.</a:t>
            </a:r>
          </a:p>
          <a:p>
            <a:r>
              <a:rPr lang="uk-UA" sz="1800" dirty="0" smtClean="0">
                <a:solidFill>
                  <a:srgbClr val="002060"/>
                </a:solidFill>
              </a:rPr>
              <a:t>За результатами анкетування, негайної допомоги потребує р. Інгулець. </a:t>
            </a:r>
            <a:endParaRPr lang="ru-RU" sz="1800" dirty="0" smtClean="0">
              <a:solidFill>
                <a:srgbClr val="002060"/>
              </a:solidFill>
            </a:endParaRPr>
          </a:p>
          <a:p>
            <a:r>
              <a:rPr lang="uk-UA" sz="1800" dirty="0" smtClean="0">
                <a:solidFill>
                  <a:srgbClr val="002060"/>
                </a:solidFill>
              </a:rPr>
              <a:t>У своїх анкетах мешканці сіл та учні запропонували зробити суботник з прибирання території біля водоймища та очищення водоймища. Мешканці мікрорайону вважають, що конкретну допомогу в цій справі може надати </a:t>
            </a:r>
            <a:r>
              <a:rPr lang="uk-UA" sz="1800" dirty="0" err="1" smtClean="0">
                <a:solidFill>
                  <a:srgbClr val="002060"/>
                </a:solidFill>
              </a:rPr>
              <a:t>Павлівська</a:t>
            </a:r>
            <a:r>
              <a:rPr lang="uk-UA" sz="1800" dirty="0" smtClean="0">
                <a:solidFill>
                  <a:srgbClr val="002060"/>
                </a:solidFill>
              </a:rPr>
              <a:t> сільська рада та </a:t>
            </a:r>
            <a:r>
              <a:rPr lang="uk-UA" sz="1800" dirty="0" err="1" smtClean="0">
                <a:solidFill>
                  <a:srgbClr val="002060"/>
                </a:solidFill>
              </a:rPr>
              <a:t>Снігурівська</a:t>
            </a:r>
            <a:r>
              <a:rPr lang="uk-UA" sz="1800" dirty="0" smtClean="0">
                <a:solidFill>
                  <a:srgbClr val="002060"/>
                </a:solidFill>
              </a:rPr>
              <a:t> міська рада.</a:t>
            </a:r>
            <a:endParaRPr lang="ru-RU" sz="1800" dirty="0" smtClean="0">
              <a:solidFill>
                <a:srgbClr val="002060"/>
              </a:solidFill>
            </a:endParaRPr>
          </a:p>
          <a:p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</a:rPr>
              <a:t>Підготували</a:t>
            </a: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звернення</a:t>
            </a:r>
            <a:r>
              <a:rPr lang="ru-RU" sz="1800" dirty="0">
                <a:solidFill>
                  <a:srgbClr val="002060"/>
                </a:solidFill>
              </a:rPr>
              <a:t> до </a:t>
            </a:r>
            <a:r>
              <a:rPr lang="ru-RU" sz="1800" dirty="0" err="1">
                <a:solidFill>
                  <a:srgbClr val="002060"/>
                </a:solidFill>
              </a:rPr>
              <a:t>мешканців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сіл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Павлівка</a:t>
            </a:r>
            <a:r>
              <a:rPr lang="ru-RU" sz="1800" dirty="0">
                <a:solidFill>
                  <a:srgbClr val="002060"/>
                </a:solidFill>
              </a:rPr>
              <a:t> та </a:t>
            </a:r>
            <a:r>
              <a:rPr lang="ru-RU" sz="1800" dirty="0" err="1">
                <a:solidFill>
                  <a:srgbClr val="002060"/>
                </a:solidFill>
              </a:rPr>
              <a:t>Василівка</a:t>
            </a:r>
            <a:r>
              <a:rPr lang="ru-RU" sz="1800" dirty="0">
                <a:solidFill>
                  <a:srgbClr val="002060"/>
                </a:solidFill>
              </a:rPr>
              <a:t>, яке </a:t>
            </a:r>
            <a:r>
              <a:rPr lang="ru-RU" sz="1800" dirty="0" err="1">
                <a:solidFill>
                  <a:srgbClr val="002060"/>
                </a:solidFill>
              </a:rPr>
              <a:t>було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розповсюджене</a:t>
            </a:r>
            <a:r>
              <a:rPr lang="ru-RU" sz="1800" dirty="0">
                <a:solidFill>
                  <a:srgbClr val="002060"/>
                </a:solidFill>
              </a:rPr>
              <a:t> 22 </a:t>
            </a:r>
            <a:r>
              <a:rPr lang="ru-RU" sz="1800" dirty="0" err="1">
                <a:solidFill>
                  <a:srgbClr val="002060"/>
                </a:solidFill>
              </a:rPr>
              <a:t>березня</a:t>
            </a:r>
            <a:r>
              <a:rPr lang="ru-RU" sz="1800" dirty="0">
                <a:solidFill>
                  <a:srgbClr val="002060"/>
                </a:solidFill>
              </a:rPr>
              <a:t> у </a:t>
            </a:r>
            <a:r>
              <a:rPr lang="ru-RU" sz="1800" dirty="0" err="1">
                <a:solidFill>
                  <a:srgbClr val="002060"/>
                </a:solidFill>
              </a:rPr>
              <a:t>Всесвітній</a:t>
            </a:r>
            <a:r>
              <a:rPr lang="ru-RU" sz="1800" dirty="0">
                <a:solidFill>
                  <a:srgbClr val="002060"/>
                </a:solidFill>
              </a:rPr>
              <a:t> День Води.</a:t>
            </a:r>
          </a:p>
          <a:p>
            <a:endParaRPr lang="ru-RU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82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_71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12" y="11699"/>
            <a:ext cx="4032448" cy="30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prybyralnyk.com.ua/_nw/1/s682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776117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2-tub-ua.yandex.net/i?id=488f08c07c0b2947b7fc74b02a76acf1&amp;n=33&amp;h=215&amp;w=2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72" y="3864868"/>
            <a:ext cx="3695956" cy="276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3728" y="3023112"/>
            <a:ext cx="65527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002060"/>
                </a:solidFill>
              </a:rPr>
              <a:t> </a:t>
            </a:r>
            <a:r>
              <a:rPr lang="uk-UA" sz="2000" dirty="0">
                <a:solidFill>
                  <a:srgbClr val="002060"/>
                </a:solidFill>
              </a:rPr>
              <a:t>П</a:t>
            </a:r>
            <a:r>
              <a:rPr lang="uk-UA" sz="2000" dirty="0" smtClean="0">
                <a:solidFill>
                  <a:srgbClr val="002060"/>
                </a:solidFill>
              </a:rPr>
              <a:t>рибирання </a:t>
            </a:r>
            <a:r>
              <a:rPr lang="uk-UA" sz="2000" dirty="0">
                <a:solidFill>
                  <a:srgbClr val="002060"/>
                </a:solidFill>
              </a:rPr>
              <a:t>території, прилег­лої до річки Інгулець, під гаслом  «Природа потребує нашої допомоги».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6" y="11699"/>
            <a:ext cx="3749402" cy="287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2068" y="515815"/>
            <a:ext cx="653631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Результати дослідницької роботи</a:t>
            </a:r>
            <a:endParaRPr lang="ru-RU" sz="2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2449" name="Rectangle 1"/>
          <p:cNvSpPr>
            <a:spLocks noChangeArrowheads="1"/>
          </p:cNvSpPr>
          <p:nvPr/>
        </p:nvSpPr>
        <p:spPr bwMode="auto">
          <a:xfrm>
            <a:off x="290146" y="1371438"/>
            <a:ext cx="8314302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 завершення проекту учні «зеленої» команди будуть продовжувати проводити моніторинг води р. Інгулець, досліджувати якість питної води в джерелі біля р. Інгулець та вживати заходів з упорядкування території, прилеглої до водоймища.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4643" y="3404820"/>
            <a:ext cx="438935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ЗВЕРНЕННЯ ДО МЕШКАНЦІВ СНІГУРІВСЬКОГО РАЙОНУ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22 березня — Всесвітній день води.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Зове ріка, про неї щоб подбали, 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схлипує, неначе немовля... 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Щоб храм природи ми не руйнували,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Щоденно умовляє нас ріка.</a:t>
            </a:r>
            <a:endParaRPr lang="uk-UA" dirty="0"/>
          </a:p>
          <a:p>
            <a:pPr lvl="0" eaLnBrk="0" hangingPunct="0"/>
            <a:r>
              <a:rPr lang="uk-UA" dirty="0" smtClean="0"/>
              <a:t>Учні </a:t>
            </a:r>
            <a:r>
              <a:rPr lang="uk-UA" dirty="0" err="1" smtClean="0"/>
              <a:t>Павлівського</a:t>
            </a:r>
            <a:r>
              <a:rPr lang="uk-UA" dirty="0" smtClean="0"/>
              <a:t> НВК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128" y="3343660"/>
            <a:ext cx="2993395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5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604</TotalTime>
  <Words>1086</Words>
  <Application>Microsoft Office PowerPoint</Application>
  <PresentationFormat>Екран (4:3)</PresentationFormat>
  <Paragraphs>130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Gothic</vt:lpstr>
      <vt:lpstr>Constantia</vt:lpstr>
      <vt:lpstr>Times New Roman</vt:lpstr>
      <vt:lpstr>Wingdings 2</vt:lpstr>
      <vt:lpstr>Поток</vt:lpstr>
      <vt:lpstr>Екологічний проект  “Дослідження стану річки Інгулець”                                                     </vt:lpstr>
      <vt:lpstr>Презентація PowerPoint</vt:lpstr>
      <vt:lpstr>Завдання:  </vt:lpstr>
      <vt:lpstr>Напрямки дослідницької роботи:</vt:lpstr>
      <vt:lpstr>Маршрут дослідницької експедиції пролягав впродовж прибережної смуги річки Інгулець до струмка</vt:lpstr>
      <vt:lpstr>Практичний етап реалізації дослідницької роботи</vt:lpstr>
      <vt:lpstr>Візуальне обстеження річки Інгулець</vt:lpstr>
      <vt:lpstr>Визначення швидкості річки</vt:lpstr>
      <vt:lpstr>Визначення прозорості , кольору та запаху води в річці</vt:lpstr>
      <vt:lpstr>Визначення температури та рН води</vt:lpstr>
      <vt:lpstr>Таблиця моніторингу води річки Інгулець      (вміст розчиненого кисню визначають – оксиметром)     </vt:lpstr>
      <vt:lpstr>До­слідження  питної води   у джерелі біля р. Інгулець</vt:lpstr>
      <vt:lpstr>Показники якості питної води в джерелі біля р.Інгулець  (за даними СЕС) </vt:lpstr>
      <vt:lpstr>Результати аналізів екологічного стану річки Інгулець та джерельця</vt:lpstr>
      <vt:lpstr>Презентація PowerPoint</vt:lpstr>
      <vt:lpstr>Результати нашої діяльності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Науково-дослідницький проект “Подаруй річці нове життя”</dc:title>
  <dc:creator>User</dc:creator>
  <cp:lastModifiedBy>оля Шмігель</cp:lastModifiedBy>
  <cp:revision>72</cp:revision>
  <dcterms:created xsi:type="dcterms:W3CDTF">2017-02-07T16:34:09Z</dcterms:created>
  <dcterms:modified xsi:type="dcterms:W3CDTF">2020-03-20T09:56:11Z</dcterms:modified>
</cp:coreProperties>
</file>