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0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uk-UA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86;&#1084;&#1077;&#1083;&#1072;\&#1050;&#1085;&#1080;&#1075;&#1072;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sz="1800" b="1" i="0" baseline="0">
                <a:effectLst/>
              </a:rPr>
              <a:t>Ступінь враження омелою білою 109 обстежених дерев за видовим складом, %</a:t>
            </a:r>
            <a:endParaRPr lang="ru-RU">
              <a:effectLst/>
            </a:endParaRPr>
          </a:p>
        </c:rich>
      </c:tx>
      <c:overlay val="1"/>
    </c:title>
    <c:plotArea>
      <c:layout/>
      <c:barChart>
        <c:barDir val="col"/>
        <c:grouping val="clustered"/>
        <c:ser>
          <c:idx val="0"/>
          <c:order val="0"/>
          <c:tx>
            <c:strRef>
              <c:f>[Книга1.xlsx]Лист1!$B$22</c:f>
              <c:strCache>
                <c:ptCount val="1"/>
                <c:pt idx="0">
                  <c:v>Непошкоджені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[Книга1.xlsx]Лист1!$A$23:$A$32</c:f>
              <c:strCache>
                <c:ptCount val="10"/>
                <c:pt idx="0">
                  <c:v>Акація біла</c:v>
                </c:pt>
                <c:pt idx="1">
                  <c:v>Верба біла</c:v>
                </c:pt>
                <c:pt idx="2">
                  <c:v>Тополя </c:v>
                </c:pt>
                <c:pt idx="3">
                  <c:v>Горобина</c:v>
                </c:pt>
                <c:pt idx="4">
                  <c:v>Клен явір</c:v>
                </c:pt>
                <c:pt idx="5">
                  <c:v>Береза</c:v>
                </c:pt>
                <c:pt idx="6">
                  <c:v>Клен гостр</c:v>
                </c:pt>
                <c:pt idx="7">
                  <c:v>Каштан</c:v>
                </c:pt>
                <c:pt idx="8">
                  <c:v>Горіх</c:v>
                </c:pt>
                <c:pt idx="9">
                  <c:v>Яблуня</c:v>
                </c:pt>
              </c:strCache>
            </c:strRef>
          </c:cat>
          <c:val>
            <c:numRef>
              <c:f>[Книга1.xlsx]Лист1!$B$23:$B$32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30</c:v>
                </c:pt>
                <c:pt idx="3">
                  <c:v>50</c:v>
                </c:pt>
                <c:pt idx="4">
                  <c:v>68</c:v>
                </c:pt>
                <c:pt idx="5">
                  <c:v>71</c:v>
                </c:pt>
                <c:pt idx="6">
                  <c:v>82</c:v>
                </c:pt>
                <c:pt idx="7">
                  <c:v>100</c:v>
                </c:pt>
                <c:pt idx="8">
                  <c:v>100</c:v>
                </c:pt>
                <c:pt idx="9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2FF-4CC4-A2DB-8077FBD953D3}"/>
            </c:ext>
          </c:extLst>
        </c:ser>
        <c:ser>
          <c:idx val="1"/>
          <c:order val="1"/>
          <c:tx>
            <c:strRef>
              <c:f>[Книга1.xlsx]Лист1!$C$22</c:f>
              <c:strCache>
                <c:ptCount val="1"/>
                <c:pt idx="0">
                  <c:v>мало пошк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[Книга1.xlsx]Лист1!$A$23:$A$32</c:f>
              <c:strCache>
                <c:ptCount val="10"/>
                <c:pt idx="0">
                  <c:v>Акація біла</c:v>
                </c:pt>
                <c:pt idx="1">
                  <c:v>Верба біла</c:v>
                </c:pt>
                <c:pt idx="2">
                  <c:v>Тополя </c:v>
                </c:pt>
                <c:pt idx="3">
                  <c:v>Горобина</c:v>
                </c:pt>
                <c:pt idx="4">
                  <c:v>Клен явір</c:v>
                </c:pt>
                <c:pt idx="5">
                  <c:v>Береза</c:v>
                </c:pt>
                <c:pt idx="6">
                  <c:v>Клен гостр</c:v>
                </c:pt>
                <c:pt idx="7">
                  <c:v>Каштан</c:v>
                </c:pt>
                <c:pt idx="8">
                  <c:v>Горіх</c:v>
                </c:pt>
                <c:pt idx="9">
                  <c:v>Яблуня</c:v>
                </c:pt>
              </c:strCache>
            </c:strRef>
          </c:cat>
          <c:val>
            <c:numRef>
              <c:f>[Книга1.xlsx]Лист1!$C$23:$C$32</c:f>
              <c:numCache>
                <c:formatCode>General</c:formatCode>
                <c:ptCount val="10"/>
                <c:pt idx="0">
                  <c:v>70</c:v>
                </c:pt>
                <c:pt idx="1">
                  <c:v>50</c:v>
                </c:pt>
                <c:pt idx="2">
                  <c:v>50</c:v>
                </c:pt>
                <c:pt idx="3">
                  <c:v>17</c:v>
                </c:pt>
                <c:pt idx="4">
                  <c:v>9</c:v>
                </c:pt>
                <c:pt idx="5">
                  <c:v>29</c:v>
                </c:pt>
                <c:pt idx="6">
                  <c:v>14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2FF-4CC4-A2DB-8077FBD953D3}"/>
            </c:ext>
          </c:extLst>
        </c:ser>
        <c:ser>
          <c:idx val="2"/>
          <c:order val="2"/>
          <c:tx>
            <c:strRef>
              <c:f>[Книга1.xlsx]Лист1!$D$22</c:f>
              <c:strCache>
                <c:ptCount val="1"/>
                <c:pt idx="0">
                  <c:v>сер. пошк.</c:v>
                </c:pt>
              </c:strCache>
            </c:strRef>
          </c:tx>
          <c:dLbls>
            <c:dLbl>
              <c:idx val="1"/>
              <c:layout>
                <c:manualLayout>
                  <c:x val="1.3806708258663487E-2"/>
                  <c:y val="-5.7855983318863813E-17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A2FF-4CC4-A2DB-8077FBD953D3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[Книга1.xlsx]Лист1!$A$23:$A$32</c:f>
              <c:strCache>
                <c:ptCount val="10"/>
                <c:pt idx="0">
                  <c:v>Акація біла</c:v>
                </c:pt>
                <c:pt idx="1">
                  <c:v>Верба біла</c:v>
                </c:pt>
                <c:pt idx="2">
                  <c:v>Тополя </c:v>
                </c:pt>
                <c:pt idx="3">
                  <c:v>Горобина</c:v>
                </c:pt>
                <c:pt idx="4">
                  <c:v>Клен явір</c:v>
                </c:pt>
                <c:pt idx="5">
                  <c:v>Береза</c:v>
                </c:pt>
                <c:pt idx="6">
                  <c:v>Клен гостр</c:v>
                </c:pt>
                <c:pt idx="7">
                  <c:v>Каштан</c:v>
                </c:pt>
                <c:pt idx="8">
                  <c:v>Горіх</c:v>
                </c:pt>
                <c:pt idx="9">
                  <c:v>Яблуня</c:v>
                </c:pt>
              </c:strCache>
            </c:strRef>
          </c:cat>
          <c:val>
            <c:numRef>
              <c:f>[Книга1.xlsx]Лист1!$D$23:$D$32</c:f>
              <c:numCache>
                <c:formatCode>General</c:formatCode>
                <c:ptCount val="10"/>
                <c:pt idx="0">
                  <c:v>20</c:v>
                </c:pt>
                <c:pt idx="1">
                  <c:v>50</c:v>
                </c:pt>
                <c:pt idx="2">
                  <c:v>20</c:v>
                </c:pt>
                <c:pt idx="3">
                  <c:v>33</c:v>
                </c:pt>
                <c:pt idx="4">
                  <c:v>23</c:v>
                </c:pt>
                <c:pt idx="5">
                  <c:v>0</c:v>
                </c:pt>
                <c:pt idx="6">
                  <c:v>4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A2FF-4CC4-A2DB-8077FBD953D3}"/>
            </c:ext>
          </c:extLst>
        </c:ser>
        <c:ser>
          <c:idx val="3"/>
          <c:order val="3"/>
          <c:tx>
            <c:strRef>
              <c:f>[Книга1.xlsx]Лист1!$E$22</c:f>
              <c:strCache>
                <c:ptCount val="1"/>
                <c:pt idx="0">
                  <c:v>сильно пошк.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[Книга1.xlsx]Лист1!$A$23:$A$32</c:f>
              <c:strCache>
                <c:ptCount val="10"/>
                <c:pt idx="0">
                  <c:v>Акація біла</c:v>
                </c:pt>
                <c:pt idx="1">
                  <c:v>Верба біла</c:v>
                </c:pt>
                <c:pt idx="2">
                  <c:v>Тополя </c:v>
                </c:pt>
                <c:pt idx="3">
                  <c:v>Горобина</c:v>
                </c:pt>
                <c:pt idx="4">
                  <c:v>Клен явір</c:v>
                </c:pt>
                <c:pt idx="5">
                  <c:v>Береза</c:v>
                </c:pt>
                <c:pt idx="6">
                  <c:v>Клен гостр</c:v>
                </c:pt>
                <c:pt idx="7">
                  <c:v>Каштан</c:v>
                </c:pt>
                <c:pt idx="8">
                  <c:v>Горіх</c:v>
                </c:pt>
                <c:pt idx="9">
                  <c:v>Яблуня</c:v>
                </c:pt>
              </c:strCache>
            </c:strRef>
          </c:cat>
          <c:val>
            <c:numRef>
              <c:f>[Книга1.xlsx]Лист1!$E$23:$E$32</c:f>
              <c:numCache>
                <c:formatCode>General</c:formatCode>
                <c:ptCount val="10"/>
                <c:pt idx="0">
                  <c:v>10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2FF-4CC4-A2DB-8077FBD953D3}"/>
            </c:ext>
          </c:extLst>
        </c:ser>
        <c:dLbls>
          <c:showVal val="1"/>
        </c:dLbls>
        <c:axId val="104457344"/>
        <c:axId val="104390656"/>
      </c:barChart>
      <c:catAx>
        <c:axId val="104457344"/>
        <c:scaling>
          <c:orientation val="minMax"/>
        </c:scaling>
        <c:axPos val="b"/>
        <c:numFmt formatCode="General" sourceLinked="0"/>
        <c:tickLblPos val="nextTo"/>
        <c:crossAx val="104390656"/>
        <c:crosses val="autoZero"/>
        <c:auto val="1"/>
        <c:lblAlgn val="ctr"/>
        <c:lblOffset val="100"/>
      </c:catAx>
      <c:valAx>
        <c:axId val="104390656"/>
        <c:scaling>
          <c:orientation val="minMax"/>
        </c:scaling>
        <c:axPos val="l"/>
        <c:majorGridlines/>
        <c:numFmt formatCode="General" sourceLinked="1"/>
        <c:tickLblPos val="nextTo"/>
        <c:crossAx val="104457344"/>
        <c:crosses val="autoZero"/>
        <c:crossBetween val="between"/>
      </c:valAx>
    </c:plotArea>
    <c:legend>
      <c:legendPos val="r"/>
    </c:legend>
    <c:plotVisOnly val="1"/>
    <c:dispBlanksAs val="gap"/>
  </c:chart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C3C26E-0683-4237-900F-7B11FE4800FD}" type="datetimeFigureOut">
              <a:rPr lang="uk-UA"/>
              <a:pPr>
                <a:defRPr/>
              </a:pPr>
              <a:t>15.04.2019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2F7D5C-9ACA-463A-BF07-0D3E86B19A3E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4A09E-01DE-4900-B9F9-DAA943310C78}" type="datetimeFigureOut">
              <a:rPr lang="uk-UA"/>
              <a:pPr>
                <a:defRPr/>
              </a:pPr>
              <a:t>15.04.2019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5E5FF9-10F2-44C5-99E9-FC32A12D2F65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1D3FEE-8913-49BB-8FC5-AEB9A4F761AD}" type="datetimeFigureOut">
              <a:rPr lang="uk-UA"/>
              <a:pPr>
                <a:defRPr/>
              </a:pPr>
              <a:t>15.04.2019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9854C7-D207-4125-811C-04EAB303E21B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D5C862-2646-4B43-A8DA-16F0F7C236BB}" type="datetimeFigureOut">
              <a:rPr lang="uk-UA"/>
              <a:pPr>
                <a:defRPr/>
              </a:pPr>
              <a:t>15.04.2019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7D0488-BC24-43AD-A10C-CECA1508582B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0EB98B-3E14-477C-A861-D1E3CE09CE9D}" type="datetimeFigureOut">
              <a:rPr lang="uk-UA"/>
              <a:pPr>
                <a:defRPr/>
              </a:pPr>
              <a:t>15.04.2019</a:t>
            </a:fld>
            <a:endParaRPr lang="uk-UA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C0B6C3-1699-4228-A3B7-A77382287594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345DCE-1D5A-4189-BB2A-799B534A73B7}" type="datetimeFigureOut">
              <a:rPr lang="uk-UA"/>
              <a:pPr>
                <a:defRPr/>
              </a:pPr>
              <a:t>15.04.2019</a:t>
            </a:fld>
            <a:endParaRPr lang="uk-UA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8C1237-AEA9-40E3-A8CB-86E01B6B8235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7B3FF-DD97-42D4-979A-0385C3AF240B}" type="datetimeFigureOut">
              <a:rPr lang="uk-UA"/>
              <a:pPr>
                <a:defRPr/>
              </a:pPr>
              <a:t>15.04.2019</a:t>
            </a:fld>
            <a:endParaRPr lang="uk-UA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D6CD6A-36F1-4E9F-A637-D069E7628256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53DB27-9DB8-435B-943C-A88230662088}" type="datetimeFigureOut">
              <a:rPr lang="uk-UA"/>
              <a:pPr>
                <a:defRPr/>
              </a:pPr>
              <a:t>15.04.2019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71FBC1-BEB2-48D1-BE79-674E6705F80C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E3D3F-2897-4DED-A300-F0AC8AFBE92F}" type="datetimeFigureOut">
              <a:rPr lang="uk-UA"/>
              <a:pPr>
                <a:defRPr/>
              </a:pPr>
              <a:t>15.04.2019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66C8E7-4700-40DA-A85F-E756832ED9E7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3A378-377C-496D-8B40-7108600709D9}" type="datetimeFigureOut">
              <a:rPr lang="uk-UA"/>
              <a:pPr>
                <a:defRPr/>
              </a:pPr>
              <a:t>15.04.2019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3F5A2C-66E3-4A10-A191-DD302A0F844C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B96459-31E2-472F-8FBD-74462A7FE8C1}" type="datetimeFigureOut">
              <a:rPr lang="uk-UA"/>
              <a:pPr>
                <a:defRPr/>
              </a:pPr>
              <a:t>15.04.2019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F08D2A-473E-44EE-B8A2-999C820ED3A6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uk-UA" smtClean="0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612F4C6-FF79-41A8-A538-C69554D106AC}" type="datetimeFigureOut">
              <a:rPr lang="uk-UA"/>
              <a:pPr>
                <a:defRPr/>
              </a:pPr>
              <a:t>15.04.2019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0AFD9778-4A35-4C97-A39E-EADD34FA35A1}" type="slidenum">
              <a:rPr lang="uk-UA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_Microsoft_Office_Excel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088" y="1341438"/>
            <a:ext cx="7772400" cy="14700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600" dirty="0">
                <a:latin typeface="Times New Roman" pitchFamily="18" charset="0"/>
                <a:cs typeface="Times New Roman" pitchFamily="18" charset="0"/>
              </a:rPr>
              <a:t>Екологічні особливості поширення омели білої в біотопах міста </a:t>
            </a:r>
            <a:r>
              <a:rPr lang="uk-UA" sz="3600" dirty="0" err="1">
                <a:latin typeface="Times New Roman" pitchFamily="18" charset="0"/>
                <a:cs typeface="Times New Roman" pitchFamily="18" charset="0"/>
              </a:rPr>
              <a:t>Нетішин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750" y="3284538"/>
            <a:ext cx="3887788" cy="2665412"/>
          </a:xfrm>
        </p:spPr>
        <p:txBody>
          <a:bodyPr rtlCol="0">
            <a:normAutofit fontScale="62500" lnSpcReduction="20000"/>
          </a:bodyPr>
          <a:lstStyle/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Яцюк</a:t>
            </a:r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Сергій Миколайович</a:t>
            </a:r>
            <a:endParaRPr lang="uk-UA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учень 10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класу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Нетішинської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ЗОШ І-ІІІ </a:t>
            </a:r>
            <a:endParaRPr lang="uk-UA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ступенів </a:t>
            </a:r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№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uk-UA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uk-UA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Науковий керівник</a:t>
            </a:r>
            <a:endParaRPr lang="uk-UA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Яцюк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Наталія Петрівна, вчитель біології та екології  </a:t>
            </a:r>
            <a:r>
              <a:rPr lang="uk-UA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Нетішинської</a:t>
            </a:r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ЗОШ І-ІІІ ступенів №1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uk-UA" dirty="0"/>
          </a:p>
        </p:txBody>
      </p:sp>
      <p:pic>
        <p:nvPicPr>
          <p:cNvPr id="2052" name="Picture 2" descr="E:\омела\20181021_1323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363" y="2420938"/>
            <a:ext cx="3165475" cy="422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975" cy="1143000"/>
          </a:xfrm>
        </p:spPr>
        <p:txBody>
          <a:bodyPr/>
          <a:lstStyle/>
          <a:p>
            <a:r>
              <a:rPr lang="uk-UA" sz="3600" smtClean="0">
                <a:latin typeface="Times New Roman" pitchFamily="18" charset="0"/>
                <a:cs typeface="Times New Roman" pitchFamily="18" charset="0"/>
              </a:rPr>
              <a:t>Омела біла квіткова рослина напівпаразит дуже поширена в біотопах м. Нетішин.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619625" cy="4525963"/>
          </a:xfrm>
        </p:spPr>
        <p:txBody>
          <a:bodyPr rtlCol="0">
            <a:normAutofit fontScale="70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err="1" smtClean="0"/>
              <a:t>Паразитує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багатьох</a:t>
            </a:r>
            <a:r>
              <a:rPr lang="ru-RU" dirty="0"/>
              <a:t> </a:t>
            </a:r>
            <a:r>
              <a:rPr lang="ru-RU" dirty="0" err="1"/>
              <a:t>деревних</a:t>
            </a:r>
            <a:r>
              <a:rPr lang="ru-RU" dirty="0"/>
              <a:t> </a:t>
            </a:r>
            <a:r>
              <a:rPr lang="ru-RU" dirty="0" err="1"/>
              <a:t>рослинах</a:t>
            </a:r>
            <a:r>
              <a:rPr lang="ru-RU" dirty="0"/>
              <a:t>: тополях, кленах, </a:t>
            </a:r>
            <a:r>
              <a:rPr lang="ru-RU" dirty="0" smtClean="0"/>
              <a:t>липах</a:t>
            </a:r>
            <a:r>
              <a:rPr lang="ru-RU" dirty="0"/>
              <a:t>, вербах, </a:t>
            </a:r>
            <a:r>
              <a:rPr lang="ru-RU" dirty="0" smtClean="0"/>
              <a:t>березах</a:t>
            </a:r>
            <a:r>
              <a:rPr lang="ru-RU" dirty="0"/>
              <a:t>, </a:t>
            </a:r>
            <a:r>
              <a:rPr lang="ru-RU" dirty="0" err="1"/>
              <a:t>псевдоакаціях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на </a:t>
            </a:r>
            <a:r>
              <a:rPr lang="ru-RU" dirty="0" err="1"/>
              <a:t>плодових</a:t>
            </a:r>
            <a:r>
              <a:rPr lang="ru-RU" dirty="0"/>
              <a:t> деревах (</a:t>
            </a:r>
            <a:r>
              <a:rPr lang="ru-RU" dirty="0" err="1"/>
              <a:t>яблунях</a:t>
            </a:r>
            <a:r>
              <a:rPr lang="ru-RU" dirty="0" smtClean="0"/>
              <a:t>).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 </a:t>
            </a:r>
            <a:r>
              <a:rPr lang="uk-UA" dirty="0"/>
              <a:t>Питання поширення омели,  вироблення  методів  його профілактики є на сьогодні маловивченим. </a:t>
            </a:r>
            <a:endParaRPr lang="uk-UA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uk-UA" dirty="0" smtClean="0"/>
              <a:t>Науковою </a:t>
            </a:r>
            <a:r>
              <a:rPr lang="uk-UA" dirty="0"/>
              <a:t>новизною нашої роботи є дослідження ступеня враження деревних насаджень міста </a:t>
            </a:r>
            <a:r>
              <a:rPr lang="uk-UA" dirty="0" err="1"/>
              <a:t>Нетішин</a:t>
            </a:r>
            <a:r>
              <a:rPr lang="uk-UA" dirty="0"/>
              <a:t> омелою білою в цілому та в залежності від виду та розробка дієвих заходів боротьби з </a:t>
            </a:r>
            <a:r>
              <a:rPr lang="uk-UA" dirty="0" err="1"/>
              <a:t>напівпаразитом</a:t>
            </a:r>
            <a:r>
              <a:rPr lang="uk-UA" dirty="0"/>
              <a:t>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uk-UA" dirty="0"/>
          </a:p>
        </p:txBody>
      </p:sp>
      <p:pic>
        <p:nvPicPr>
          <p:cNvPr id="307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92725" y="2492375"/>
            <a:ext cx="3325813" cy="281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uk-UA" smtClean="0"/>
              <a:t>Мета дослідження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1341438"/>
            <a:ext cx="8218487" cy="1539875"/>
          </a:xfrm>
        </p:spPr>
        <p:txBody>
          <a:bodyPr rtlCol="0">
            <a:normAutofit fontScale="70000" lnSpcReduction="2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uk-UA" dirty="0" smtClean="0"/>
              <a:t>вивчити </a:t>
            </a:r>
            <a:r>
              <a:rPr lang="uk-UA" dirty="0"/>
              <a:t>біологічні особливості омели білої, її місце  в екологічній системі </a:t>
            </a:r>
            <a:r>
              <a:rPr lang="uk-UA" dirty="0" smtClean="0"/>
              <a:t>міста,  </a:t>
            </a:r>
            <a:r>
              <a:rPr lang="uk-UA" dirty="0"/>
              <a:t>дослідити екологічні особливості поширення </a:t>
            </a:r>
            <a:r>
              <a:rPr lang="uk-UA" dirty="0" smtClean="0"/>
              <a:t>омели, </a:t>
            </a:r>
            <a:r>
              <a:rPr lang="uk-UA" dirty="0"/>
              <a:t>визначити ступінь  </a:t>
            </a:r>
            <a:r>
              <a:rPr lang="uk-UA" dirty="0" err="1"/>
              <a:t>пошкодженості</a:t>
            </a:r>
            <a:r>
              <a:rPr lang="uk-UA" dirty="0"/>
              <a:t> дерев  в біотопах </a:t>
            </a:r>
            <a:r>
              <a:rPr lang="uk-UA" dirty="0" err="1" smtClean="0"/>
              <a:t>м.Нетішина</a:t>
            </a:r>
            <a:r>
              <a:rPr lang="uk-UA" dirty="0" smtClean="0"/>
              <a:t> </a:t>
            </a:r>
            <a:r>
              <a:rPr lang="uk-UA" dirty="0"/>
              <a:t>та розробити заходи боротьби з </a:t>
            </a:r>
            <a:r>
              <a:rPr lang="uk-UA" dirty="0" err="1"/>
              <a:t>напівпаразитом</a:t>
            </a:r>
            <a:endParaRPr lang="uk-UA" dirty="0"/>
          </a:p>
        </p:txBody>
      </p:sp>
      <p:pic>
        <p:nvPicPr>
          <p:cNvPr id="4100" name="Picture 2" descr="E:\омела\20181021_1324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2636838"/>
            <a:ext cx="3003550" cy="400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Рисунок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3357563"/>
            <a:ext cx="5276850" cy="299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Текст 4"/>
          <p:cNvSpPr>
            <a:spLocks noGrp="1"/>
          </p:cNvSpPr>
          <p:nvPr>
            <p:ph type="body" idx="1"/>
          </p:nvPr>
        </p:nvSpPr>
        <p:spPr>
          <a:xfrm>
            <a:off x="457200" y="188913"/>
            <a:ext cx="4040188" cy="1985962"/>
          </a:xfrm>
        </p:spPr>
        <p:txBody>
          <a:bodyPr/>
          <a:lstStyle/>
          <a:p>
            <a:r>
              <a:rPr lang="uk-UA" smtClean="0">
                <a:latin typeface="Times New Roman" pitchFamily="18" charset="0"/>
                <a:cs typeface="Times New Roman" pitchFamily="18" charset="0"/>
              </a:rPr>
              <a:t>Предметом досліджень стали екологічні проблеми, пов’язані з поширенням омели білої</a:t>
            </a:r>
          </a:p>
        </p:txBody>
      </p:sp>
      <p:sp>
        <p:nvSpPr>
          <p:cNvPr id="5123" name="Текст 6"/>
          <p:cNvSpPr>
            <a:spLocks noGrp="1"/>
          </p:cNvSpPr>
          <p:nvPr>
            <p:ph type="body" sz="quarter" idx="3"/>
          </p:nvPr>
        </p:nvSpPr>
        <p:spPr>
          <a:xfrm>
            <a:off x="4645025" y="333375"/>
            <a:ext cx="4041775" cy="1841500"/>
          </a:xfrm>
        </p:spPr>
        <p:txBody>
          <a:bodyPr/>
          <a:lstStyle/>
          <a:p>
            <a:r>
              <a:rPr lang="uk-UA" smtClean="0">
                <a:latin typeface="Times New Roman" pitchFamily="18" charset="0"/>
                <a:cs typeface="Times New Roman" pitchFamily="18" charset="0"/>
              </a:rPr>
              <a:t>Об'єктом дослідження ми обрали паркові, вуличні,  квартальні, околичні  біотопи міста Нетішина</a:t>
            </a:r>
          </a:p>
        </p:txBody>
      </p:sp>
      <p:pic>
        <p:nvPicPr>
          <p:cNvPr id="5124" name="Содержимое 8"/>
          <p:cNvPicPr>
            <a:picLocks noGrp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>
          <a:xfrm>
            <a:off x="4645025" y="2224088"/>
            <a:ext cx="4041775" cy="3852862"/>
          </a:xfrm>
        </p:spPr>
      </p:pic>
      <p:pic>
        <p:nvPicPr>
          <p:cNvPr id="512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" y="2630488"/>
            <a:ext cx="4040188" cy="30400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dirty="0"/>
              <a:t>Біологічна</a:t>
            </a:r>
            <a:r>
              <a:rPr lang="ru-RU" dirty="0"/>
              <a:t> характеристика </a:t>
            </a:r>
            <a:r>
              <a:rPr lang="ru-RU" dirty="0" err="1"/>
              <a:t>омели</a:t>
            </a:r>
            <a:r>
              <a:rPr lang="ru-RU" dirty="0"/>
              <a:t> </a:t>
            </a:r>
            <a:r>
              <a:rPr lang="ru-RU" dirty="0" err="1"/>
              <a:t>білої</a:t>
            </a:r>
            <a:endParaRPr lang="uk-UA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57200" y="1600200"/>
            <a:ext cx="4835525" cy="5257800"/>
          </a:xfrm>
        </p:spPr>
        <p:txBody>
          <a:bodyPr rtlCol="0">
            <a:normAutofit fontScale="55000" lnSpcReduction="20000"/>
          </a:bodyPr>
          <a:lstStyle/>
          <a:p>
            <a:pPr marL="0" indent="1905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Систематичне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положення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надцарство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Еукаріоти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царство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Рослини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відділ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Покритонасінні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клас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Дводольні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порядок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Сандалоцвіті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родина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Сандалові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рід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Омела (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Viscum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), вид Омела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біла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Viscum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album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0" indent="1905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1905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 smtClean="0"/>
              <a:t>1.Ризоїд-</a:t>
            </a:r>
            <a:r>
              <a:rPr lang="ru-RU" dirty="0" err="1"/>
              <a:t>присоск</a:t>
            </a:r>
            <a:r>
              <a:rPr lang="uk-UA" dirty="0"/>
              <a:t>а</a:t>
            </a:r>
            <a:r>
              <a:rPr lang="ru-RU" dirty="0"/>
              <a:t> (</a:t>
            </a:r>
            <a:r>
              <a:rPr lang="ru-RU" dirty="0" err="1"/>
              <a:t>гаусторії</a:t>
            </a:r>
            <a:r>
              <a:rPr lang="ru-RU" dirty="0"/>
              <a:t>),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вроста</a:t>
            </a:r>
            <a:r>
              <a:rPr lang="uk-UA" dirty="0"/>
              <a:t>є</a:t>
            </a:r>
            <a:r>
              <a:rPr lang="ru-RU" dirty="0"/>
              <a:t> </a:t>
            </a:r>
            <a:r>
              <a:rPr lang="ru-RU" dirty="0" err="1"/>
              <a:t>углиб</a:t>
            </a:r>
            <a:r>
              <a:rPr lang="ru-RU" dirty="0"/>
              <a:t> </a:t>
            </a:r>
            <a:r>
              <a:rPr lang="ru-RU" dirty="0" err="1"/>
              <a:t>стовбура</a:t>
            </a:r>
            <a:r>
              <a:rPr lang="ru-RU" dirty="0" smtClean="0"/>
              <a:t>.</a:t>
            </a:r>
          </a:p>
          <a:p>
            <a:pPr marL="0" indent="1905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2. </a:t>
            </a:r>
            <a:r>
              <a:rPr lang="ru-RU" dirty="0"/>
              <a:t>Листки </a:t>
            </a:r>
            <a:r>
              <a:rPr lang="ru-RU" dirty="0" err="1"/>
              <a:t>супротивні</a:t>
            </a:r>
            <a:r>
              <a:rPr lang="ru-RU" dirty="0"/>
              <a:t> (3-6см </a:t>
            </a:r>
            <a:r>
              <a:rPr lang="ru-RU" dirty="0" err="1"/>
              <a:t>завдовжки</a:t>
            </a:r>
            <a:r>
              <a:rPr lang="ru-RU" dirty="0"/>
              <a:t>, 6-15см </a:t>
            </a:r>
            <a:r>
              <a:rPr lang="ru-RU" dirty="0" err="1" smtClean="0"/>
              <a:t>завширшки</a:t>
            </a:r>
            <a:r>
              <a:rPr lang="ru-RU" dirty="0" smtClean="0"/>
              <a:t>)</a:t>
            </a:r>
          </a:p>
          <a:p>
            <a:pPr marL="0" indent="1905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3. </a:t>
            </a:r>
            <a:r>
              <a:rPr lang="ru-RU" dirty="0" err="1" smtClean="0"/>
              <a:t>Тичинкові</a:t>
            </a:r>
            <a:r>
              <a:rPr lang="ru-RU" dirty="0" smtClean="0"/>
              <a:t> </a:t>
            </a:r>
            <a:r>
              <a:rPr lang="ru-RU" dirty="0" err="1"/>
              <a:t>квітки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простою, </a:t>
            </a:r>
            <a:r>
              <a:rPr lang="ru-RU" dirty="0" err="1"/>
              <a:t>віночкоподібною</a:t>
            </a:r>
            <a:r>
              <a:rPr lang="ru-RU" dirty="0"/>
              <a:t>, </a:t>
            </a:r>
            <a:r>
              <a:rPr lang="ru-RU" dirty="0" err="1"/>
              <a:t>трубчастою</a:t>
            </a:r>
            <a:r>
              <a:rPr lang="ru-RU" dirty="0"/>
              <a:t>, </a:t>
            </a:r>
            <a:r>
              <a:rPr lang="ru-RU" dirty="0" err="1"/>
              <a:t>чотирироздільною</a:t>
            </a:r>
            <a:r>
              <a:rPr lang="ru-RU" dirty="0"/>
              <a:t> </a:t>
            </a:r>
            <a:r>
              <a:rPr lang="ru-RU" dirty="0" err="1"/>
              <a:t>оцвітиною</a:t>
            </a:r>
            <a:r>
              <a:rPr lang="ru-RU" dirty="0"/>
              <a:t>. </a:t>
            </a:r>
            <a:endParaRPr lang="ru-RU" dirty="0" smtClean="0"/>
          </a:p>
          <a:p>
            <a:pPr marL="0" indent="1905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4. </a:t>
            </a:r>
            <a:r>
              <a:rPr lang="ru-RU" dirty="0" err="1" smtClean="0"/>
              <a:t>Маточкові</a:t>
            </a:r>
            <a:r>
              <a:rPr lang="ru-RU" dirty="0" smtClean="0"/>
              <a:t> </a:t>
            </a:r>
            <a:r>
              <a:rPr lang="ru-RU" dirty="0" err="1" smtClean="0"/>
              <a:t>квіти</a:t>
            </a:r>
            <a:r>
              <a:rPr lang="ru-RU" dirty="0" smtClean="0"/>
              <a:t> </a:t>
            </a:r>
            <a:r>
              <a:rPr lang="ru-RU" dirty="0" err="1" smtClean="0"/>
              <a:t>мають</a:t>
            </a:r>
            <a:r>
              <a:rPr lang="ru-RU" dirty="0" smtClean="0"/>
              <a:t> </a:t>
            </a:r>
            <a:r>
              <a:rPr lang="ru-RU" dirty="0" err="1" smtClean="0"/>
              <a:t>оцвітину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/>
              <a:t>3-4-роздільним </a:t>
            </a:r>
            <a:r>
              <a:rPr lang="ru-RU" dirty="0" err="1"/>
              <a:t>відгином</a:t>
            </a:r>
            <a:r>
              <a:rPr lang="ru-RU" dirty="0"/>
              <a:t>; </a:t>
            </a:r>
            <a:endParaRPr lang="ru-RU" dirty="0" smtClean="0"/>
          </a:p>
          <a:p>
            <a:pPr marL="0" indent="1905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5. </a:t>
            </a:r>
            <a:r>
              <a:rPr lang="ru-RU" dirty="0" err="1" smtClean="0"/>
              <a:t>Плід</a:t>
            </a:r>
            <a:r>
              <a:rPr lang="ru-RU" dirty="0" smtClean="0"/>
              <a:t> </a:t>
            </a:r>
            <a:r>
              <a:rPr lang="ru-RU" dirty="0"/>
              <a:t>— </a:t>
            </a:r>
            <a:r>
              <a:rPr lang="ru-RU" dirty="0" err="1"/>
              <a:t>кістянка</a:t>
            </a:r>
            <a:r>
              <a:rPr lang="ru-RU" dirty="0"/>
              <a:t>, </a:t>
            </a:r>
            <a:r>
              <a:rPr lang="ru-RU" dirty="0" err="1"/>
              <a:t>білий</a:t>
            </a:r>
            <a:r>
              <a:rPr lang="ru-RU" dirty="0"/>
              <a:t>, </a:t>
            </a:r>
            <a:r>
              <a:rPr lang="ru-RU" dirty="0" err="1"/>
              <a:t>кулястий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 smtClean="0"/>
              <a:t>короткоовальний</a:t>
            </a:r>
            <a:r>
              <a:rPr lang="ru-RU" dirty="0" smtClean="0"/>
              <a:t>, </a:t>
            </a:r>
            <a:r>
              <a:rPr lang="ru-RU" dirty="0" err="1" smtClean="0"/>
              <a:t>однонасінний</a:t>
            </a:r>
            <a:r>
              <a:rPr lang="ru-RU" dirty="0"/>
              <a:t>. </a:t>
            </a:r>
            <a:endParaRPr lang="ru-RU" dirty="0" smtClean="0"/>
          </a:p>
          <a:p>
            <a:pPr marL="0" indent="1905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6.Насіння </a:t>
            </a:r>
            <a:r>
              <a:rPr lang="ru-RU" dirty="0" err="1"/>
              <a:t>овальне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трикутної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, </a:t>
            </a:r>
            <a:r>
              <a:rPr lang="ru-RU" dirty="0" err="1"/>
              <a:t>оточене</a:t>
            </a:r>
            <a:r>
              <a:rPr lang="ru-RU" dirty="0"/>
              <a:t> шаром </a:t>
            </a:r>
            <a:r>
              <a:rPr lang="ru-RU" dirty="0" err="1"/>
              <a:t>тягучого</a:t>
            </a:r>
            <a:r>
              <a:rPr lang="ru-RU" dirty="0"/>
              <a:t> </a:t>
            </a:r>
            <a:r>
              <a:rPr lang="ru-RU" dirty="0" err="1"/>
              <a:t>слизу</a:t>
            </a:r>
            <a:r>
              <a:rPr lang="ru-RU" dirty="0"/>
              <a:t>.</a:t>
            </a:r>
            <a:endParaRPr lang="uk-UA" dirty="0"/>
          </a:p>
        </p:txBody>
      </p:sp>
      <p:pic>
        <p:nvPicPr>
          <p:cNvPr id="6148" name="Рисунок 9" descr="C:\Documents and Settings\administrator\Мои документы\Downloads\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72113" y="1484313"/>
            <a:ext cx="3671887" cy="537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TextBox 10"/>
          <p:cNvSpPr txBox="1">
            <a:spLocks noChangeArrowheads="1"/>
          </p:cNvSpPr>
          <p:nvPr/>
        </p:nvSpPr>
        <p:spPr bwMode="auto">
          <a:xfrm>
            <a:off x="8604250" y="6453188"/>
            <a:ext cx="30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uk-UA"/>
              <a:t>1</a:t>
            </a:r>
          </a:p>
        </p:txBody>
      </p:sp>
      <p:sp>
        <p:nvSpPr>
          <p:cNvPr id="6150" name="TextBox 11"/>
          <p:cNvSpPr txBox="1">
            <a:spLocks noChangeArrowheads="1"/>
          </p:cNvSpPr>
          <p:nvPr/>
        </p:nvSpPr>
        <p:spPr bwMode="auto">
          <a:xfrm>
            <a:off x="8748713" y="5516563"/>
            <a:ext cx="30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uk-UA"/>
              <a:t>2</a:t>
            </a:r>
          </a:p>
        </p:txBody>
      </p:sp>
      <p:sp>
        <p:nvSpPr>
          <p:cNvPr id="6151" name="TextBox 12"/>
          <p:cNvSpPr txBox="1">
            <a:spLocks noChangeArrowheads="1"/>
          </p:cNvSpPr>
          <p:nvPr/>
        </p:nvSpPr>
        <p:spPr bwMode="auto">
          <a:xfrm>
            <a:off x="8532813" y="3644900"/>
            <a:ext cx="301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uk-UA"/>
              <a:t>3</a:t>
            </a:r>
          </a:p>
        </p:txBody>
      </p:sp>
      <p:sp>
        <p:nvSpPr>
          <p:cNvPr id="6152" name="TextBox 13"/>
          <p:cNvSpPr txBox="1">
            <a:spLocks noChangeArrowheads="1"/>
          </p:cNvSpPr>
          <p:nvPr/>
        </p:nvSpPr>
        <p:spPr bwMode="auto">
          <a:xfrm>
            <a:off x="7956550" y="2492375"/>
            <a:ext cx="301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uk-UA"/>
              <a:t>4</a:t>
            </a:r>
          </a:p>
        </p:txBody>
      </p:sp>
      <p:sp>
        <p:nvSpPr>
          <p:cNvPr id="6153" name="TextBox 14"/>
          <p:cNvSpPr txBox="1">
            <a:spLocks noChangeArrowheads="1"/>
          </p:cNvSpPr>
          <p:nvPr/>
        </p:nvSpPr>
        <p:spPr bwMode="auto">
          <a:xfrm>
            <a:off x="6516688" y="4149725"/>
            <a:ext cx="3016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uk-UA"/>
              <a:t>5</a:t>
            </a:r>
          </a:p>
        </p:txBody>
      </p:sp>
      <p:sp>
        <p:nvSpPr>
          <p:cNvPr id="6154" name="TextBox 15"/>
          <p:cNvSpPr txBox="1">
            <a:spLocks noChangeArrowheads="1"/>
          </p:cNvSpPr>
          <p:nvPr/>
        </p:nvSpPr>
        <p:spPr bwMode="auto">
          <a:xfrm>
            <a:off x="5940425" y="2420938"/>
            <a:ext cx="30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uk-UA"/>
              <a:t>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/>
            <a:r>
              <a:rPr lang="uk-UA" sz="36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Фізіологічні особливості розмноження</a:t>
            </a:r>
            <a:br>
              <a:rPr lang="uk-UA" sz="36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endParaRPr lang="uk-UA" sz="360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836613"/>
            <a:ext cx="8229600" cy="1108075"/>
          </a:xfrm>
        </p:spPr>
        <p:txBody>
          <a:bodyPr rtlCol="0">
            <a:normAutofit fontScale="850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У природному </a:t>
            </a:r>
            <a:r>
              <a:rPr lang="ru-RU" dirty="0" err="1"/>
              <a:t>середовищі</a:t>
            </a:r>
            <a:r>
              <a:rPr lang="ru-RU" dirty="0"/>
              <a:t> омела </a:t>
            </a:r>
            <a:r>
              <a:rPr lang="ru-RU" dirty="0" err="1"/>
              <a:t>поширюється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птахів</a:t>
            </a:r>
            <a:r>
              <a:rPr lang="ru-RU" dirty="0"/>
              <a:t> ,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приваблюють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плоди.</a:t>
            </a:r>
            <a:endParaRPr lang="uk-UA" dirty="0"/>
          </a:p>
        </p:txBody>
      </p:sp>
      <p:pic>
        <p:nvPicPr>
          <p:cNvPr id="7172" name="Рисунок 3" descr="http://4.bp.blogspot.com/-3G8nZ-DhqnI/VNeSxCG1xxI/AAAAAAAAAyQ/xls7JBSsEt8/s1600/IMG_51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1844675"/>
            <a:ext cx="2736850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Рисунок 4" descr="http://4.bp.blogspot.com/-gn2OVPrbSwo/VNeS62MEPdI/AAAAAAAAAyY/Ew7ENaXS83A/s1600/img_455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92725" y="1844675"/>
            <a:ext cx="2808288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Рисунок 5" descr="http://pernatidruzi.org.ua/pictures/drizdspiv_ser_m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11863" y="4292600"/>
            <a:ext cx="2736850" cy="198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5" name="Рисунок 6" descr="Пов’язане зображення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3850" y="4292600"/>
            <a:ext cx="2808288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6" name="Рисунок 7" descr="Результат пошуку зображень за запитом &quot;шпак звичайний&quot;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32138" y="4292600"/>
            <a:ext cx="2879725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7" name="TextBox 8"/>
          <p:cNvSpPr txBox="1">
            <a:spLocks noChangeArrowheads="1"/>
          </p:cNvSpPr>
          <p:nvPr/>
        </p:nvSpPr>
        <p:spPr bwMode="auto">
          <a:xfrm>
            <a:off x="1116013" y="3933825"/>
            <a:ext cx="20986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uk-UA"/>
              <a:t>Омелюк звичайний</a:t>
            </a:r>
          </a:p>
        </p:txBody>
      </p:sp>
      <p:sp>
        <p:nvSpPr>
          <p:cNvPr id="7178" name="TextBox 9"/>
          <p:cNvSpPr txBox="1">
            <a:spLocks noChangeArrowheads="1"/>
          </p:cNvSpPr>
          <p:nvPr/>
        </p:nvSpPr>
        <p:spPr bwMode="auto">
          <a:xfrm>
            <a:off x="5724525" y="3860800"/>
            <a:ext cx="16176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uk-UA"/>
              <a:t>Дрізд  омелюк</a:t>
            </a:r>
          </a:p>
        </p:txBody>
      </p:sp>
      <p:sp>
        <p:nvSpPr>
          <p:cNvPr id="7179" name="TextBox 10"/>
          <p:cNvSpPr txBox="1">
            <a:spLocks noChangeArrowheads="1"/>
          </p:cNvSpPr>
          <p:nvPr/>
        </p:nvSpPr>
        <p:spPr bwMode="auto">
          <a:xfrm>
            <a:off x="468313" y="6237288"/>
            <a:ext cx="1955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uk-UA"/>
              <a:t>Дрізд горобинник</a:t>
            </a:r>
          </a:p>
        </p:txBody>
      </p:sp>
      <p:sp>
        <p:nvSpPr>
          <p:cNvPr id="7180" name="TextBox 11"/>
          <p:cNvSpPr txBox="1">
            <a:spLocks noChangeArrowheads="1"/>
          </p:cNvSpPr>
          <p:nvPr/>
        </p:nvSpPr>
        <p:spPr bwMode="auto">
          <a:xfrm>
            <a:off x="6443663" y="6237288"/>
            <a:ext cx="1944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uk-UA"/>
              <a:t>Дрізд співочий</a:t>
            </a:r>
          </a:p>
        </p:txBody>
      </p:sp>
      <p:sp>
        <p:nvSpPr>
          <p:cNvPr id="7181" name="TextBox 12"/>
          <p:cNvSpPr txBox="1">
            <a:spLocks noChangeArrowheads="1"/>
          </p:cNvSpPr>
          <p:nvPr/>
        </p:nvSpPr>
        <p:spPr bwMode="auto">
          <a:xfrm>
            <a:off x="3563938" y="6308725"/>
            <a:ext cx="18272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uk-UA"/>
              <a:t>Шпак звичайний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err="1"/>
              <a:t>Вплив</a:t>
            </a:r>
            <a:r>
              <a:rPr lang="ru-RU" dirty="0"/>
              <a:t> </a:t>
            </a:r>
            <a:r>
              <a:rPr lang="ru-RU" dirty="0" err="1"/>
              <a:t>омели</a:t>
            </a:r>
            <a:r>
              <a:rPr lang="ru-RU" dirty="0"/>
              <a:t> </a:t>
            </a:r>
            <a:r>
              <a:rPr lang="uk-UA" dirty="0"/>
              <a:t>білої </a:t>
            </a:r>
            <a:r>
              <a:rPr lang="ru-RU" dirty="0"/>
              <a:t>на </a:t>
            </a:r>
            <a:r>
              <a:rPr lang="ru-RU" dirty="0" err="1"/>
              <a:t>рослин-господарів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181100"/>
          </a:xfrm>
        </p:spPr>
        <p:txBody>
          <a:bodyPr rtlCol="0">
            <a:normAutofit fontScale="70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uk-UA" dirty="0"/>
              <a:t>поселившись на дереві прискорює його старіння,  що гілки, розташовані вище від її кущиків, поступово засихають, а при значній їх кількості на одному дереві можливе й відмирання цілого дерева.</a:t>
            </a:r>
          </a:p>
        </p:txBody>
      </p:sp>
      <p:pic>
        <p:nvPicPr>
          <p:cNvPr id="8196" name="Изображение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2275" y="2997200"/>
            <a:ext cx="5943600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Магічні властивості омели</a:t>
            </a:r>
            <a:endParaRPr lang="uk-UA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 rtlCol="0">
            <a:normAutofit fontScale="85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uk-UA" dirty="0" smtClean="0"/>
              <a:t>символ </a:t>
            </a:r>
            <a:r>
              <a:rPr lang="uk-UA" dirty="0"/>
              <a:t>життя і </a:t>
            </a:r>
            <a:r>
              <a:rPr lang="uk-UA" dirty="0" smtClean="0"/>
              <a:t>захисний талісман;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uk-UA" dirty="0" smtClean="0"/>
              <a:t> друїди</a:t>
            </a:r>
            <a:r>
              <a:rPr lang="uk-UA" dirty="0"/>
              <a:t>, жерці стародавніх кельтів, вважали її святою травою і вірили, що омела (особливо, якщо зростає на дубі) може зцілювати будь-які </a:t>
            </a:r>
            <a:r>
              <a:rPr lang="uk-UA" dirty="0" smtClean="0"/>
              <a:t>хвороби;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uk-UA" dirty="0" smtClean="0"/>
              <a:t>допомагає </a:t>
            </a:r>
            <a:r>
              <a:rPr lang="uk-UA" dirty="0"/>
              <a:t>зберегти любов, здоров'я і достаток в сім'ї.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uk-UA" dirty="0" smtClean="0"/>
              <a:t>символ </a:t>
            </a:r>
            <a:r>
              <a:rPr lang="uk-UA" dirty="0"/>
              <a:t>миру в Скандинавії. </a:t>
            </a:r>
          </a:p>
        </p:txBody>
      </p:sp>
      <p:pic>
        <p:nvPicPr>
          <p:cNvPr id="9220" name="Picture 2" descr="E:\омела\20181021_13290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970463" y="1600200"/>
            <a:ext cx="3394075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smtClean="0">
                <a:latin typeface="Times New Roman" pitchFamily="18" charset="0"/>
                <a:cs typeface="Times New Roman" pitchFamily="18" charset="0"/>
              </a:rPr>
              <a:t>Аналіз спектра ураження омелою білою деревних насаджень м. </a:t>
            </a:r>
            <a:r>
              <a:rPr lang="uk-UA" sz="3600" smtClean="0">
                <a:latin typeface="Times New Roman" pitchFamily="18" charset="0"/>
                <a:cs typeface="Times New Roman" pitchFamily="18" charset="0"/>
              </a:rPr>
              <a:t>Нетішин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252538"/>
          </a:xfrm>
        </p:spPr>
        <p:txBody>
          <a:bodyPr rtlCol="0">
            <a:normAutofit fontScale="55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Проведені обстеження деревостанів типових біотопів м.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Нетішина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виявили наявність осередків омели білої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Viscum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ustriacum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у зелених насадженнях вздовж вулиць Набережна, Висоцького, Будівельників, Шевченка, Михайлова на алеях проспект Незалежності, 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Курчатова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, на берегах річки Горинь, особливо багато за містом на трасі Кривин —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Остріг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10244" name="Изображение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944813"/>
            <a:ext cx="2351088" cy="391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Изображение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6863" y="3011488"/>
            <a:ext cx="2497137" cy="384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Содержимое 8"/>
          <p:cNvPicPr>
            <a:picLocks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11413" y="3006725"/>
            <a:ext cx="4041775" cy="385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2800" smtClean="0">
                <a:latin typeface="Times New Roman" pitchFamily="18" charset="0"/>
                <a:cs typeface="Times New Roman" pitchFamily="18" charset="0"/>
              </a:rPr>
              <a:t>Омелою білою на берегах річки Горинь  вражено старі розлогі дерева  родини Вербові, зокрема  верба біла, тополя чорна, тополя біла.</a:t>
            </a:r>
          </a:p>
        </p:txBody>
      </p:sp>
      <p:pic>
        <p:nvPicPr>
          <p:cNvPr id="11267" name="Изображение2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49275" y="1600200"/>
            <a:ext cx="8045450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2800" smtClean="0">
                <a:latin typeface="Times New Roman" pitchFamily="18" charset="0"/>
                <a:cs typeface="Times New Roman" pitchFamily="18" charset="0"/>
              </a:rPr>
              <a:t>Найвищий відсоток ураження омелою білою (100 %) ми відзначили на окраїні міста Нетішин в насадженнях тополі чорної вздовж  траси  Остріг – Кривин</a:t>
            </a:r>
          </a:p>
        </p:txBody>
      </p:sp>
      <p:pic>
        <p:nvPicPr>
          <p:cNvPr id="12291" name="Изображение1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39750" y="1989138"/>
            <a:ext cx="8045450" cy="45259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280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цінк</a:t>
            </a:r>
            <a:r>
              <a:rPr lang="uk-UA" sz="2800" smtClean="0">
                <a:latin typeface="Times New Roman" pitchFamily="18" charset="0"/>
                <a:cs typeface="Times New Roman" pitchFamily="18" charset="0"/>
              </a:rPr>
              <a:t>у досліджуваних 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 деревних рослин, вражених омелою, ми </a:t>
            </a:r>
            <a:r>
              <a:rPr lang="uk-UA" sz="2800" smtClean="0">
                <a:latin typeface="Times New Roman" pitchFamily="18" charset="0"/>
                <a:cs typeface="Times New Roman" pitchFamily="18" charset="0"/>
              </a:rPr>
              <a:t>здійснювали за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 5-бальн</a:t>
            </a:r>
            <a:r>
              <a:rPr lang="uk-UA" sz="2800" smtClean="0">
                <a:latin typeface="Times New Roman" pitchFamily="18" charset="0"/>
                <a:cs typeface="Times New Roman" pitchFamily="18" charset="0"/>
              </a:rPr>
              <a:t>ою 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 шкал</a:t>
            </a:r>
            <a:r>
              <a:rPr lang="uk-UA" sz="2800" smtClean="0">
                <a:latin typeface="Times New Roman" pitchFamily="18" charset="0"/>
                <a:cs typeface="Times New Roman" pitchFamily="18" charset="0"/>
              </a:rPr>
              <a:t>ою, 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 яку запропонували</a:t>
            </a:r>
            <a:r>
              <a:rPr lang="uk-UA" sz="2800" smtClean="0">
                <a:latin typeface="Times New Roman" pitchFamily="18" charset="0"/>
                <a:cs typeface="Times New Roman" pitchFamily="18" charset="0"/>
              </a:rPr>
              <a:t> вчені 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С.І. Кузнєцов, Ф.М. Левон, Ю.А. Клименко, В.Ф. Пилипчук М.І. Шумик </a:t>
            </a:r>
            <a:endParaRPr lang="uk-UA" sz="28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23850" y="1600200"/>
            <a:ext cx="4171950" cy="4997450"/>
          </a:xfrm>
        </p:spPr>
        <p:txBody>
          <a:bodyPr rtlCol="0">
            <a:normAutofit fontScale="70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● </a:t>
            </a:r>
            <a:r>
              <a:rPr lang="ru-RU" i="1" dirty="0" smtClean="0"/>
              <a:t>5 </a:t>
            </a:r>
            <a:r>
              <a:rPr lang="ru-RU" i="1" dirty="0" err="1" smtClean="0"/>
              <a:t>балів</a:t>
            </a:r>
            <a:r>
              <a:rPr lang="ru-RU" i="1" dirty="0" smtClean="0"/>
              <a:t> </a:t>
            </a:r>
            <a:r>
              <a:rPr lang="ru-RU" dirty="0" smtClean="0"/>
              <a:t>– </a:t>
            </a:r>
            <a:r>
              <a:rPr lang="ru-RU" dirty="0" err="1" smtClean="0"/>
              <a:t>непошкоджені</a:t>
            </a:r>
            <a:r>
              <a:rPr lang="ru-RU" dirty="0" smtClean="0"/>
              <a:t>;</a:t>
            </a:r>
            <a:endParaRPr lang="uk-UA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● </a:t>
            </a:r>
            <a:r>
              <a:rPr lang="ru-RU" i="1" dirty="0" smtClean="0"/>
              <a:t>4 </a:t>
            </a:r>
            <a:r>
              <a:rPr lang="ru-RU" i="1" dirty="0" err="1" smtClean="0"/>
              <a:t>бали</a:t>
            </a:r>
            <a:r>
              <a:rPr lang="ru-RU" i="1" dirty="0" smtClean="0"/>
              <a:t> </a:t>
            </a:r>
            <a:r>
              <a:rPr lang="ru-RU" dirty="0" smtClean="0"/>
              <a:t>– мало </a:t>
            </a:r>
            <a:r>
              <a:rPr lang="ru-RU" dirty="0" err="1" smtClean="0"/>
              <a:t>пошкоджені</a:t>
            </a:r>
            <a:r>
              <a:rPr lang="ru-RU" dirty="0" smtClean="0"/>
              <a:t> (дерева, крона </a:t>
            </a:r>
            <a:r>
              <a:rPr lang="ru-RU" dirty="0" err="1" smtClean="0"/>
              <a:t>яких</a:t>
            </a:r>
            <a:r>
              <a:rPr lang="ru-RU" dirty="0" smtClean="0"/>
              <a:t> </a:t>
            </a:r>
            <a:r>
              <a:rPr lang="ru-RU" dirty="0" err="1" smtClean="0"/>
              <a:t>вражена</a:t>
            </a:r>
            <a:r>
              <a:rPr lang="ru-RU" dirty="0" smtClean="0"/>
              <a:t> не </a:t>
            </a:r>
            <a:r>
              <a:rPr lang="ru-RU" dirty="0" err="1" smtClean="0"/>
              <a:t>більше</a:t>
            </a:r>
            <a:r>
              <a:rPr lang="ru-RU" dirty="0" smtClean="0"/>
              <a:t> </a:t>
            </a:r>
            <a:r>
              <a:rPr lang="ru-RU" dirty="0" err="1" smtClean="0"/>
              <a:t>ніж</a:t>
            </a:r>
            <a:r>
              <a:rPr lang="ru-RU" dirty="0" smtClean="0"/>
              <a:t> на 20-25 % – до 5 шт.</a:t>
            </a:r>
            <a:r>
              <a:rPr lang="uk-UA" dirty="0" smtClean="0"/>
              <a:t> омели</a:t>
            </a:r>
            <a:r>
              <a:rPr lang="ru-RU" dirty="0" smtClean="0"/>
              <a:t>;</a:t>
            </a:r>
            <a:endParaRPr lang="uk-UA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● </a:t>
            </a:r>
            <a:r>
              <a:rPr lang="ru-RU" i="1" dirty="0" smtClean="0"/>
              <a:t>3 </a:t>
            </a:r>
            <a:r>
              <a:rPr lang="ru-RU" i="1" dirty="0" err="1" smtClean="0"/>
              <a:t>бали</a:t>
            </a:r>
            <a:r>
              <a:rPr lang="ru-RU" i="1" dirty="0" smtClean="0"/>
              <a:t> </a:t>
            </a:r>
            <a:r>
              <a:rPr lang="ru-RU" dirty="0" smtClean="0"/>
              <a:t>– </a:t>
            </a:r>
            <a:r>
              <a:rPr lang="ru-RU" dirty="0" err="1" smtClean="0"/>
              <a:t>середньої</a:t>
            </a:r>
            <a:r>
              <a:rPr lang="ru-RU" dirty="0" smtClean="0"/>
              <a:t> </a:t>
            </a:r>
            <a:r>
              <a:rPr lang="ru-RU" dirty="0" err="1" smtClean="0"/>
              <a:t>пошкоджуваності</a:t>
            </a:r>
            <a:r>
              <a:rPr lang="ru-RU" dirty="0" smtClean="0"/>
              <a:t> (дерева, крона </a:t>
            </a:r>
            <a:r>
              <a:rPr lang="ru-RU" dirty="0" err="1" smtClean="0"/>
              <a:t>яких</a:t>
            </a:r>
            <a:r>
              <a:rPr lang="ru-RU" dirty="0" smtClean="0"/>
              <a:t> </a:t>
            </a:r>
            <a:r>
              <a:rPr lang="ru-RU" dirty="0" err="1" smtClean="0"/>
              <a:t>вражена</a:t>
            </a:r>
            <a:r>
              <a:rPr lang="ru-RU" dirty="0" smtClean="0"/>
              <a:t> на 30-</a:t>
            </a:r>
            <a:endParaRPr lang="uk-UA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50 % – </a:t>
            </a:r>
            <a:r>
              <a:rPr lang="ru-RU" dirty="0" err="1" smtClean="0"/>
              <a:t>від</a:t>
            </a:r>
            <a:r>
              <a:rPr lang="ru-RU" dirty="0" smtClean="0"/>
              <a:t> 6 до 15 шт.</a:t>
            </a:r>
            <a:r>
              <a:rPr lang="uk-UA" dirty="0" smtClean="0"/>
              <a:t> омели</a:t>
            </a:r>
            <a:r>
              <a:rPr lang="ru-RU" dirty="0" smtClean="0"/>
              <a:t>;</a:t>
            </a:r>
            <a:endParaRPr lang="uk-UA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● </a:t>
            </a:r>
            <a:r>
              <a:rPr lang="ru-RU" i="1" dirty="0" smtClean="0"/>
              <a:t>2 </a:t>
            </a:r>
            <a:r>
              <a:rPr lang="ru-RU" i="1" dirty="0" err="1" smtClean="0"/>
              <a:t>бали</a:t>
            </a:r>
            <a:r>
              <a:rPr lang="ru-RU" i="1" dirty="0" smtClean="0"/>
              <a:t> </a:t>
            </a:r>
            <a:r>
              <a:rPr lang="ru-RU" dirty="0" smtClean="0"/>
              <a:t>– сильно </a:t>
            </a:r>
            <a:r>
              <a:rPr lang="ru-RU" dirty="0" err="1" smtClean="0"/>
              <a:t>пошкоджені</a:t>
            </a:r>
            <a:r>
              <a:rPr lang="ru-RU" dirty="0" smtClean="0"/>
              <a:t> (дерева, крона </a:t>
            </a:r>
            <a:r>
              <a:rPr lang="ru-RU" dirty="0" err="1" smtClean="0"/>
              <a:t>яких</a:t>
            </a:r>
            <a:r>
              <a:rPr lang="ru-RU" dirty="0" smtClean="0"/>
              <a:t> </a:t>
            </a:r>
            <a:r>
              <a:rPr lang="ru-RU" dirty="0" err="1" smtClean="0"/>
              <a:t>вражена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60 до 80 % – </a:t>
            </a:r>
            <a:r>
              <a:rPr lang="ru-RU" dirty="0" err="1" smtClean="0"/>
              <a:t>від</a:t>
            </a:r>
            <a:r>
              <a:rPr lang="ru-RU" dirty="0" smtClean="0"/>
              <a:t> 16 до 24 шт.</a:t>
            </a:r>
            <a:r>
              <a:rPr lang="uk-UA" dirty="0" smtClean="0"/>
              <a:t> омели</a:t>
            </a:r>
            <a:r>
              <a:rPr lang="ru-RU" dirty="0" smtClean="0"/>
              <a:t>;</a:t>
            </a:r>
            <a:endParaRPr lang="uk-UA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● </a:t>
            </a:r>
            <a:r>
              <a:rPr lang="ru-RU" i="1" dirty="0" smtClean="0"/>
              <a:t>1 бал </a:t>
            </a:r>
            <a:r>
              <a:rPr lang="ru-RU" dirty="0" smtClean="0"/>
              <a:t>– </a:t>
            </a:r>
            <a:r>
              <a:rPr lang="ru-RU" dirty="0" err="1" smtClean="0"/>
              <a:t>дуже</a:t>
            </a:r>
            <a:r>
              <a:rPr lang="ru-RU" dirty="0" smtClean="0"/>
              <a:t> сильно </a:t>
            </a:r>
            <a:r>
              <a:rPr lang="ru-RU" dirty="0" err="1" smtClean="0"/>
              <a:t>пошкоджені</a:t>
            </a:r>
            <a:r>
              <a:rPr lang="ru-RU" dirty="0" smtClean="0"/>
              <a:t> (дерева, крона </a:t>
            </a:r>
            <a:r>
              <a:rPr lang="ru-RU" dirty="0" err="1" smtClean="0"/>
              <a:t>яких</a:t>
            </a:r>
            <a:r>
              <a:rPr lang="ru-RU" dirty="0" smtClean="0"/>
              <a:t> </a:t>
            </a:r>
            <a:r>
              <a:rPr lang="ru-RU" dirty="0" err="1" smtClean="0"/>
              <a:t>вражена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90 до</a:t>
            </a:r>
            <a:endParaRPr lang="uk-UA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100 % – 25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більше</a:t>
            </a:r>
            <a:r>
              <a:rPr lang="ru-RU" dirty="0" smtClean="0"/>
              <a:t> шт. </a:t>
            </a:r>
            <a:r>
              <a:rPr lang="uk-UA" dirty="0" smtClean="0"/>
              <a:t>омели</a:t>
            </a:r>
            <a:r>
              <a:rPr lang="ru-RU" dirty="0" smtClean="0"/>
              <a:t>.</a:t>
            </a:r>
            <a:endParaRPr lang="uk-UA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uk-UA" dirty="0"/>
          </a:p>
        </p:txBody>
      </p:sp>
      <p:pic>
        <p:nvPicPr>
          <p:cNvPr id="13316" name="Picture 2" descr="E:\омела\20181021_13222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970463" y="1600200"/>
            <a:ext cx="3394075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750" y="476250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Діаграма  ступеня враженості омелою білою досліджуваних дерев по частині вулиць Набережна (до мосту) та Будівельників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graphicFrame>
        <p:nvGraphicFramePr>
          <p:cNvPr id="14339" name="Содержимое 3"/>
          <p:cNvGraphicFramePr>
            <a:graphicFrameLocks noGrp="1"/>
          </p:cNvGraphicFramePr>
          <p:nvPr>
            <p:ph idx="1"/>
          </p:nvPr>
        </p:nvGraphicFramePr>
        <p:xfrm>
          <a:off x="406400" y="1549400"/>
          <a:ext cx="8331200" cy="4627563"/>
        </p:xfrm>
        <a:graphic>
          <a:graphicData uri="http://schemas.openxmlformats.org/presentationml/2006/ole">
            <p:oleObj spid="_x0000_s14339" name="Chart" r:id="rId3" imgW="8340051" imgH="4633362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dirty="0" smtClean="0"/>
              <a:t>Діаграма ступеня пошкодження досліджуваних дерев в залежності від видового складу</a:t>
            </a:r>
            <a:endParaRPr lang="uk-UA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200" smtClean="0">
                <a:latin typeface="Times New Roman" pitchFamily="18" charset="0"/>
                <a:cs typeface="Times New Roman" pitchFamily="18" charset="0"/>
              </a:rPr>
              <a:t>Для боротьби з поширенням  омели білої серед насаджень міста Нетішин пропонуємо: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76713" cy="4924425"/>
          </a:xfrm>
        </p:spPr>
        <p:txBody>
          <a:bodyPr rtlCol="0">
            <a:normAutofit fontScale="55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uk-UA" sz="3100" dirty="0" smtClean="0">
                <a:latin typeface="Times New Roman" pitchFamily="18" charset="0"/>
                <a:cs typeface="Times New Roman" pitchFamily="18" charset="0"/>
              </a:rPr>
              <a:t>Обрізку омели здійснювати після закінчення листопаду, поки не дозріло насіння, щоб вона не поширювалась на інші насадження. 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uk-UA" sz="3100" dirty="0" smtClean="0">
                <a:latin typeface="Times New Roman" pitchFamily="18" charset="0"/>
                <a:cs typeface="Times New Roman" pitchFamily="18" charset="0"/>
              </a:rPr>
              <a:t>При обрізці  омели негайно знищувати  вегетативні  частини та плоди </a:t>
            </a:r>
            <a:r>
              <a:rPr lang="uk-UA" sz="3100" dirty="0" err="1" smtClean="0">
                <a:latin typeface="Times New Roman" pitchFamily="18" charset="0"/>
                <a:cs typeface="Times New Roman" pitchFamily="18" charset="0"/>
              </a:rPr>
              <a:t>напівпаразита</a:t>
            </a:r>
            <a:r>
              <a:rPr lang="uk-UA" sz="3100" dirty="0" smtClean="0">
                <a:latin typeface="Times New Roman" pitchFamily="18" charset="0"/>
                <a:cs typeface="Times New Roman" pitchFamily="18" charset="0"/>
              </a:rPr>
              <a:t> щоб запобігти новому зараженню.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uk-UA" sz="3100" dirty="0" smtClean="0">
                <a:latin typeface="Times New Roman" pitchFamily="18" charset="0"/>
                <a:cs typeface="Times New Roman" pitchFamily="18" charset="0"/>
              </a:rPr>
              <a:t>Механічну  боротьбу з омелою поєднувати з хімічними методами, дотримуючись при цьому санітарних норм.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uk-UA" sz="3100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uk-UA" sz="3100" dirty="0" smtClean="0">
                <a:latin typeface="Times New Roman" pitchFamily="18" charset="0"/>
                <a:cs typeface="Times New Roman" pitchFamily="18" charset="0"/>
              </a:rPr>
              <a:t>Забезпечити оновлення насаджень придорожньої смуги, вирізавши старі вражені омелою тополі.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uk-UA" sz="3100" dirty="0" smtClean="0">
                <a:latin typeface="Times New Roman" pitchFamily="18" charset="0"/>
                <a:cs typeface="Times New Roman" pitchFamily="18" charset="0"/>
              </a:rPr>
              <a:t>Поповнюючи насадження, потрібно надавати  перевагу дубу, горіхоплідним, шовковиці, маслині, черешні, аличі, кінським каштанам і шпильковим породам, які нині у місті </a:t>
            </a:r>
            <a:r>
              <a:rPr lang="uk-UA" sz="3100" dirty="0" err="1" smtClean="0">
                <a:latin typeface="Times New Roman" pitchFamily="18" charset="0"/>
                <a:cs typeface="Times New Roman" pitchFamily="18" charset="0"/>
              </a:rPr>
              <a:t>Нетішин</a:t>
            </a:r>
            <a:r>
              <a:rPr lang="uk-UA" sz="3100" dirty="0" smtClean="0">
                <a:latin typeface="Times New Roman" pitchFamily="18" charset="0"/>
                <a:cs typeface="Times New Roman" pitchFamily="18" charset="0"/>
              </a:rPr>
              <a:t> омелою не ушкоджуються.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uk-UA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uk-UA" dirty="0"/>
          </a:p>
        </p:txBody>
      </p:sp>
      <p:pic>
        <p:nvPicPr>
          <p:cNvPr id="16388" name="Изображение10" descr="http://2.bp.blogspot.com/-2iHivVHWHHQ/VNeYGvZxESI/AAAAAAAAAy4/ccm-SGCPwNc/s1600/1365157897_7c45d703.jpg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211638" y="1557338"/>
            <a:ext cx="2386012" cy="3700462"/>
          </a:xfrm>
        </p:spPr>
      </p:pic>
      <p:pic>
        <p:nvPicPr>
          <p:cNvPr id="16389" name="Изображение11" descr="http://3.bp.blogspot.com/-hVtSPZCYZis/VNecTLwYOxI/AAAAAAAAAz4/VZ9kLpUuMhU/s1600/gorih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04025" y="1557338"/>
            <a:ext cx="2082800" cy="144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Рисунок 7" descr="http://1.bp.blogspot.com/-ZHRtgDh1YlM/VNeauvnnJXI/AAAAAAAAAzg/ARo9Qvs9ZI8/s1600/004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32588" y="3213100"/>
            <a:ext cx="2151062" cy="207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Рисунок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11638" y="5414963"/>
            <a:ext cx="2089150" cy="125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2" name="Рисунок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16688" y="5373688"/>
            <a:ext cx="2433637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673</Words>
  <Application>Microsoft Office PowerPoint</Application>
  <PresentationFormat>Экран (4:3)</PresentationFormat>
  <Paragraphs>66</Paragraphs>
  <Slides>15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Calibri</vt:lpstr>
      <vt:lpstr>Arial</vt:lpstr>
      <vt:lpstr>Times New Roman</vt:lpstr>
      <vt:lpstr>Тема Office</vt:lpstr>
      <vt:lpstr>Диаграмма Microsoft Excel</vt:lpstr>
      <vt:lpstr>Екологічні особливості поширення омели білої в біотопах міста Нетішин </vt:lpstr>
      <vt:lpstr>Омела біла квіткова рослина напівпаразит дуже поширена в біотопах м. Нетішин.</vt:lpstr>
      <vt:lpstr>Мета дослідження</vt:lpstr>
      <vt:lpstr>Слайд 4</vt:lpstr>
      <vt:lpstr>Біологічна характеристика омели білої</vt:lpstr>
      <vt:lpstr>Фізіологічні особливості розмноження </vt:lpstr>
      <vt:lpstr>Вплив омели білої на рослин-господарів</vt:lpstr>
      <vt:lpstr>Магічні властивості омели</vt:lpstr>
      <vt:lpstr>Аналіз спектра ураження омелою білою деревних насаджень м. Нетішин</vt:lpstr>
      <vt:lpstr>Омелою білою на берегах річки Горинь  вражено старі розлогі дерева  родини Вербові, зокрема  верба біла, тополя чорна, тополя біла.</vt:lpstr>
      <vt:lpstr>Найвищий відсоток ураження омелою білою (100 %) ми відзначили на окраїні міста Нетішин в насадженнях тополі чорної вздовж  траси  Остріг – Кривин</vt:lpstr>
      <vt:lpstr>Оцінку досліджуваних  деревних рослин, вражених омелою, ми здійснювали за 5-бальною  шкалою,  яку запропонували вчені С.І. Кузнєцов, Ф.М. Левон, Ю.А. Клименко, В.Ф. Пилипчук М.І. Шумик </vt:lpstr>
      <vt:lpstr>Діаграма  ступеня враженості омелою білою досліджуваних дерев по частині вулиць Набережна (до мосту) та Будівельників </vt:lpstr>
      <vt:lpstr>Діаграма ступеня пошкодження досліджуваних дерев в залежності від видового складу</vt:lpstr>
      <vt:lpstr>Для боротьби з поширенням  омели білої серед насаджень міста Нетішин пропонуємо: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Екологічні особливості поширення омели білої в біотопах міста Нетішин</dc:title>
  <dc:creator>RePack by SPecialiST</dc:creator>
  <cp:lastModifiedBy>ИРА</cp:lastModifiedBy>
  <cp:revision>25</cp:revision>
  <dcterms:created xsi:type="dcterms:W3CDTF">2018-12-13T13:11:16Z</dcterms:created>
  <dcterms:modified xsi:type="dcterms:W3CDTF">2019-04-15T18:17:38Z</dcterms:modified>
</cp:coreProperties>
</file>