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8B56B-B05E-46C3-A59A-2DBA13E4522E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84C487AC-E2D0-4F48-ADAC-23081BDDBDC3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uk-UA" dirty="0" err="1" smtClean="0">
              <a:latin typeface="Times New Roman" pitchFamily="18" charset="0"/>
              <a:cs typeface="Times New Roman" pitchFamily="18" charset="0"/>
            </a:rPr>
            <a:t>Кирпичеделательн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ы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й завод ст. Пологи: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Нейфелъд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Г.П. и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Тарасовъ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М.К.»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- (утворений приблизно у 1911 р.)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ECBB469-4B7D-4853-BB8C-A577A6C9BE32}" type="parTrans" cxnId="{D8EBE567-BD47-4B0D-9C5C-CEADBA5E3DE6}">
      <dgm:prSet/>
      <dgm:spPr/>
      <dgm:t>
        <a:bodyPr/>
        <a:lstStyle/>
        <a:p>
          <a:endParaRPr lang="ru-RU"/>
        </a:p>
      </dgm:t>
    </dgm:pt>
    <dgm:pt modelId="{9E332F13-F33E-4751-BD1D-5D48168CCFD2}" type="sibTrans" cxnId="{D8EBE567-BD47-4B0D-9C5C-CEADBA5E3DE6}">
      <dgm:prSet/>
      <dgm:spPr/>
      <dgm:t>
        <a:bodyPr/>
        <a:lstStyle/>
        <a:p>
          <a:endParaRPr lang="ru-RU"/>
        </a:p>
      </dgm:t>
    </dgm:pt>
    <dgm:pt modelId="{C6219931-B32B-4E35-BD11-06588C596A8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Полог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і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вський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цегляний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завод (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існував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до 1990 р.)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3677045-F6FA-4470-826E-A502447980B0}" type="parTrans" cxnId="{F7E0ED15-60FF-4533-9D36-E89B7CFFE604}">
      <dgm:prSet/>
      <dgm:spPr/>
      <dgm:t>
        <a:bodyPr/>
        <a:lstStyle/>
        <a:p>
          <a:endParaRPr lang="ru-RU"/>
        </a:p>
      </dgm:t>
    </dgm:pt>
    <dgm:pt modelId="{3B2AD84D-6F8C-4992-87EB-EB17B59A4CDA}" type="sibTrans" cxnId="{F7E0ED15-60FF-4533-9D36-E89B7CFFE604}">
      <dgm:prSet/>
      <dgm:spPr/>
      <dgm:t>
        <a:bodyPr/>
        <a:lstStyle/>
        <a:p>
          <a:endParaRPr lang="ru-RU"/>
        </a:p>
      </dgm:t>
    </dgm:pt>
    <dgm:pt modelId="{089BB249-4150-4E34-8284-8139B4C6BB5E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Цегляний завод          с. </a:t>
          </a:r>
          <a:r>
            <a:rPr lang="uk-UA" dirty="0" err="1" smtClean="0">
              <a:latin typeface="Times New Roman" pitchFamily="18" charset="0"/>
              <a:cs typeface="Times New Roman" pitchFamily="18" charset="0"/>
            </a:rPr>
            <a:t>Чапаэвка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(нині       с.  Воскресенка) </a:t>
          </a:r>
          <a:r>
            <a:rPr lang="uk-UA" dirty="0" err="1" smtClean="0">
              <a:latin typeface="Times New Roman" pitchFamily="18" charset="0"/>
              <a:cs typeface="Times New Roman" pitchFamily="18" charset="0"/>
            </a:rPr>
            <a:t>Пологівського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району (діючі до нашого часу)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D9A6FE2-3ECE-405E-9D1A-8B857015237E}" type="parTrans" cxnId="{6873CE52-A26F-4B93-855C-5224D40D38A5}">
      <dgm:prSet/>
      <dgm:spPr/>
      <dgm:t>
        <a:bodyPr/>
        <a:lstStyle/>
        <a:p>
          <a:endParaRPr lang="ru-RU"/>
        </a:p>
      </dgm:t>
    </dgm:pt>
    <dgm:pt modelId="{3B35CD05-A7D3-4667-87BB-ED95EB88777D}" type="sibTrans" cxnId="{6873CE52-A26F-4B93-855C-5224D40D38A5}">
      <dgm:prSet/>
      <dgm:spPr/>
      <dgm:t>
        <a:bodyPr/>
        <a:lstStyle/>
        <a:p>
          <a:endParaRPr lang="ru-RU"/>
        </a:p>
      </dgm:t>
    </dgm:pt>
    <dgm:pt modelId="{6072EDE2-0387-4BE0-87DF-02C95C1FC52F}" type="pres">
      <dgm:prSet presAssocID="{AFE8B56B-B05E-46C3-A59A-2DBA13E4522E}" presName="CompostProcess" presStyleCnt="0">
        <dgm:presLayoutVars>
          <dgm:dir/>
          <dgm:resizeHandles val="exact"/>
        </dgm:presLayoutVars>
      </dgm:prSet>
      <dgm:spPr/>
    </dgm:pt>
    <dgm:pt modelId="{1D71B7CD-CFEB-4155-86FF-46E31E17B972}" type="pres">
      <dgm:prSet presAssocID="{AFE8B56B-B05E-46C3-A59A-2DBA13E4522E}" presName="arrow" presStyleLbl="bgShp" presStyleIdx="0" presStyleCnt="1"/>
      <dgm:spPr/>
    </dgm:pt>
    <dgm:pt modelId="{1274108A-1E9A-4F71-957B-7D9E766A0E29}" type="pres">
      <dgm:prSet presAssocID="{AFE8B56B-B05E-46C3-A59A-2DBA13E4522E}" presName="linearProcess" presStyleCnt="0"/>
      <dgm:spPr/>
    </dgm:pt>
    <dgm:pt modelId="{F9DDD0F0-1665-4627-BAFA-B35501FC9A8F}" type="pres">
      <dgm:prSet presAssocID="{84C487AC-E2D0-4F48-ADAC-23081BDDBDC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9A05A-74A8-4825-8D16-7EA47610E542}" type="pres">
      <dgm:prSet presAssocID="{9E332F13-F33E-4751-BD1D-5D48168CCFD2}" presName="sibTrans" presStyleCnt="0"/>
      <dgm:spPr/>
    </dgm:pt>
    <dgm:pt modelId="{CE0937A7-BBC2-4CD2-BA2A-4FBCC78B345A}" type="pres">
      <dgm:prSet presAssocID="{C6219931-B32B-4E35-BD11-06588C596A8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E14A1-74A3-41C6-812D-A69034E5613B}" type="pres">
      <dgm:prSet presAssocID="{3B2AD84D-6F8C-4992-87EB-EB17B59A4CDA}" presName="sibTrans" presStyleCnt="0"/>
      <dgm:spPr/>
    </dgm:pt>
    <dgm:pt modelId="{038B0F0E-1DCB-4C7E-A9CC-0C2F412690BD}" type="pres">
      <dgm:prSet presAssocID="{089BB249-4150-4E34-8284-8139B4C6BB5E}" presName="textNode" presStyleLbl="node1" presStyleIdx="2" presStyleCnt="3" custLinFactNeighborX="-18874" custLinFactNeighborY="-2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73CE52-A26F-4B93-855C-5224D40D38A5}" srcId="{AFE8B56B-B05E-46C3-A59A-2DBA13E4522E}" destId="{089BB249-4150-4E34-8284-8139B4C6BB5E}" srcOrd="2" destOrd="0" parTransId="{DD9A6FE2-3ECE-405E-9D1A-8B857015237E}" sibTransId="{3B35CD05-A7D3-4667-87BB-ED95EB88777D}"/>
    <dgm:cxn modelId="{535FBCBB-4B26-4921-9E21-CEE488972624}" type="presOf" srcId="{C6219931-B32B-4E35-BD11-06588C596A84}" destId="{CE0937A7-BBC2-4CD2-BA2A-4FBCC78B345A}" srcOrd="0" destOrd="0" presId="urn:microsoft.com/office/officeart/2005/8/layout/hProcess9"/>
    <dgm:cxn modelId="{F7E0ED15-60FF-4533-9D36-E89B7CFFE604}" srcId="{AFE8B56B-B05E-46C3-A59A-2DBA13E4522E}" destId="{C6219931-B32B-4E35-BD11-06588C596A84}" srcOrd="1" destOrd="0" parTransId="{D3677045-F6FA-4470-826E-A502447980B0}" sibTransId="{3B2AD84D-6F8C-4992-87EB-EB17B59A4CDA}"/>
    <dgm:cxn modelId="{D17C0E4F-E7CD-4515-95D8-97E51AEBA119}" type="presOf" srcId="{84C487AC-E2D0-4F48-ADAC-23081BDDBDC3}" destId="{F9DDD0F0-1665-4627-BAFA-B35501FC9A8F}" srcOrd="0" destOrd="0" presId="urn:microsoft.com/office/officeart/2005/8/layout/hProcess9"/>
    <dgm:cxn modelId="{C8B2A2E7-4A26-441B-A46E-1BD0EA421685}" type="presOf" srcId="{AFE8B56B-B05E-46C3-A59A-2DBA13E4522E}" destId="{6072EDE2-0387-4BE0-87DF-02C95C1FC52F}" srcOrd="0" destOrd="0" presId="urn:microsoft.com/office/officeart/2005/8/layout/hProcess9"/>
    <dgm:cxn modelId="{D8EBE567-BD47-4B0D-9C5C-CEADBA5E3DE6}" srcId="{AFE8B56B-B05E-46C3-A59A-2DBA13E4522E}" destId="{84C487AC-E2D0-4F48-ADAC-23081BDDBDC3}" srcOrd="0" destOrd="0" parTransId="{AECBB469-4B7D-4853-BB8C-A577A6C9BE32}" sibTransId="{9E332F13-F33E-4751-BD1D-5D48168CCFD2}"/>
    <dgm:cxn modelId="{484E0A85-7849-449C-BC5F-FDAFFEA7DB7F}" type="presOf" srcId="{089BB249-4150-4E34-8284-8139B4C6BB5E}" destId="{038B0F0E-1DCB-4C7E-A9CC-0C2F412690BD}" srcOrd="0" destOrd="0" presId="urn:microsoft.com/office/officeart/2005/8/layout/hProcess9"/>
    <dgm:cxn modelId="{966A10FA-B311-4D58-8409-52CF62CF2CFA}" type="presParOf" srcId="{6072EDE2-0387-4BE0-87DF-02C95C1FC52F}" destId="{1D71B7CD-CFEB-4155-86FF-46E31E17B972}" srcOrd="0" destOrd="0" presId="urn:microsoft.com/office/officeart/2005/8/layout/hProcess9"/>
    <dgm:cxn modelId="{24273B9D-A2D2-46C6-9380-07583D15BFB0}" type="presParOf" srcId="{6072EDE2-0387-4BE0-87DF-02C95C1FC52F}" destId="{1274108A-1E9A-4F71-957B-7D9E766A0E29}" srcOrd="1" destOrd="0" presId="urn:microsoft.com/office/officeart/2005/8/layout/hProcess9"/>
    <dgm:cxn modelId="{B6C6871D-D956-4504-B6C7-CCFEEF1A9210}" type="presParOf" srcId="{1274108A-1E9A-4F71-957B-7D9E766A0E29}" destId="{F9DDD0F0-1665-4627-BAFA-B35501FC9A8F}" srcOrd="0" destOrd="0" presId="urn:microsoft.com/office/officeart/2005/8/layout/hProcess9"/>
    <dgm:cxn modelId="{ED380702-630D-4EFF-BFA0-4F17D0075779}" type="presParOf" srcId="{1274108A-1E9A-4F71-957B-7D9E766A0E29}" destId="{AE79A05A-74A8-4825-8D16-7EA47610E542}" srcOrd="1" destOrd="0" presId="urn:microsoft.com/office/officeart/2005/8/layout/hProcess9"/>
    <dgm:cxn modelId="{853356FF-8B86-46BE-A6F5-9DD50A445147}" type="presParOf" srcId="{1274108A-1E9A-4F71-957B-7D9E766A0E29}" destId="{CE0937A7-BBC2-4CD2-BA2A-4FBCC78B345A}" srcOrd="2" destOrd="0" presId="urn:microsoft.com/office/officeart/2005/8/layout/hProcess9"/>
    <dgm:cxn modelId="{A1954047-3A5B-4356-96A7-381A4B0FF44E}" type="presParOf" srcId="{1274108A-1E9A-4F71-957B-7D9E766A0E29}" destId="{112E14A1-74A3-41C6-812D-A69034E5613B}" srcOrd="3" destOrd="0" presId="urn:microsoft.com/office/officeart/2005/8/layout/hProcess9"/>
    <dgm:cxn modelId="{C71C39C0-97A5-4234-8EE7-E0FC19C8CD9C}" type="presParOf" srcId="{1274108A-1E9A-4F71-957B-7D9E766A0E29}" destId="{038B0F0E-1DCB-4C7E-A9CC-0C2F412690B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1B7CD-CFEB-4155-86FF-46E31E17B972}">
      <dsp:nvSpPr>
        <dsp:cNvPr id="0" name=""/>
        <dsp:cNvSpPr/>
      </dsp:nvSpPr>
      <dsp:spPr>
        <a:xfrm>
          <a:off x="665049" y="0"/>
          <a:ext cx="7537228" cy="547260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DDD0F0-1665-4627-BAFA-B35501FC9A8F}">
      <dsp:nvSpPr>
        <dsp:cNvPr id="0" name=""/>
        <dsp:cNvSpPr/>
      </dsp:nvSpPr>
      <dsp:spPr>
        <a:xfrm>
          <a:off x="9525" y="1641782"/>
          <a:ext cx="2854171" cy="21890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uk-UA" sz="2000" kern="1200" dirty="0" err="1" smtClean="0">
              <a:latin typeface="Times New Roman" pitchFamily="18" charset="0"/>
              <a:cs typeface="Times New Roman" pitchFamily="18" charset="0"/>
            </a:rPr>
            <a:t>Кирпичеделательн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ы</a:t>
          </a: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й завод ст. Пологи: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Нейфелъд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Г.П. и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Тарасовъ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М.К.» </a:t>
          </a: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- (утворений приблизно у 1911 р.)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6385" y="1748642"/>
        <a:ext cx="2640451" cy="1975323"/>
      </dsp:txXfrm>
    </dsp:sp>
    <dsp:sp modelId="{CE0937A7-BBC2-4CD2-BA2A-4FBCC78B345A}">
      <dsp:nvSpPr>
        <dsp:cNvPr id="0" name=""/>
        <dsp:cNvSpPr/>
      </dsp:nvSpPr>
      <dsp:spPr>
        <a:xfrm>
          <a:off x="3006578" y="1641782"/>
          <a:ext cx="2854171" cy="21890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Полог</a:t>
          </a: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і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вський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цегляний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завод (</a:t>
          </a: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існував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до 1990 р.)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13438" y="1748642"/>
        <a:ext cx="2640451" cy="1975323"/>
      </dsp:txXfrm>
    </dsp:sp>
    <dsp:sp modelId="{038B0F0E-1DCB-4C7E-A9CC-0C2F412690BD}">
      <dsp:nvSpPr>
        <dsp:cNvPr id="0" name=""/>
        <dsp:cNvSpPr/>
      </dsp:nvSpPr>
      <dsp:spPr>
        <a:xfrm>
          <a:off x="5976663" y="1584166"/>
          <a:ext cx="2854171" cy="21890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Цегляний завод          с. </a:t>
          </a:r>
          <a:r>
            <a:rPr lang="uk-UA" sz="2000" kern="1200" dirty="0" err="1" smtClean="0">
              <a:latin typeface="Times New Roman" pitchFamily="18" charset="0"/>
              <a:cs typeface="Times New Roman" pitchFamily="18" charset="0"/>
            </a:rPr>
            <a:t>Чапаэвка</a:t>
          </a: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 (нині       с.  Воскресенка) </a:t>
          </a:r>
          <a:r>
            <a:rPr lang="uk-UA" sz="2000" kern="1200" dirty="0" err="1" smtClean="0">
              <a:latin typeface="Times New Roman" pitchFamily="18" charset="0"/>
              <a:cs typeface="Times New Roman" pitchFamily="18" charset="0"/>
            </a:rPr>
            <a:t>Пологівського</a:t>
          </a:r>
          <a:r>
            <a:rPr lang="uk-UA" sz="2000" kern="1200" dirty="0" smtClean="0">
              <a:latin typeface="Times New Roman" pitchFamily="18" charset="0"/>
              <a:cs typeface="Times New Roman" pitchFamily="18" charset="0"/>
            </a:rPr>
            <a:t> району (діючі до нашого часу)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83523" y="1691026"/>
        <a:ext cx="2640451" cy="1975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6552728" cy="158417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«КИРПИЧЕДЕЛАТЕЛЬНЫЙ ЗАВОД СТ. ПОЛОГИ: НЕЙФЕЛЪД Г.П.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ТАРАСОВъ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М.К.» ЗНАЧЕННЯ ТА ХАРАКТЕРИСТИКА.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166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інтерактивний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конкурс «МАН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Юніор-Дослідник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Історик-Юніор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708920"/>
            <a:ext cx="48600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Виконала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Шкабарня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Ірина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Віталіївна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учениця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8-А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класу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Пологівської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гімназії”Основа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Наукові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керівники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Тоцька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Юлія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Анатоліївна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заступник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директора з 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навчально-виховної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зарубіжної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вищої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кваліфікаційної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старший учитель;</a:t>
            </a:r>
          </a:p>
          <a:p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Тоцька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Софія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Ігорівна</a:t>
            </a:r>
            <a:endParaRPr lang="ru-RU" sz="2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читель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історик\photo5285309303768591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10445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911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Поповнення експозиції в кабінеті народознавства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Пологівської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гімназії «Основа»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15" y="2204864"/>
            <a:ext cx="222426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1"/>
          <a:stretch/>
        </p:blipFill>
        <p:spPr bwMode="auto">
          <a:xfrm>
            <a:off x="5813158" y="1700808"/>
            <a:ext cx="332128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r="2652"/>
          <a:stretch/>
        </p:blipFill>
        <p:spPr bwMode="auto">
          <a:xfrm>
            <a:off x="121920" y="1628800"/>
            <a:ext cx="3489960" cy="494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3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момент,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відомостей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краєзнавчому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цегляного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заводу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Склалася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цікава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ситуація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місцеві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краєзнавці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досліджують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промислові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об’єкти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сучасності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 початку ХХ ст.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цегляний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 у м. Пологи не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популярним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вся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увага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прикута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залізниці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розпаду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СРСР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цегляний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зруйновано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два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фактори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зумовлюють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відсутність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заводу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місцевому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Звичайно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існують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відомості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здобуті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опитувань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робочих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заводу, але вони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мізерні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Тому,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вважаємо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доцільне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доповнити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цегляний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знайденими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артефактами (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черепиця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1911 р. та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цегла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Висновки: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Адресная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справочная книга «Российская Империя» (Москва Сибирь). Посредник-указатель торгово-промышленных фирм на 1911 год. Год седьмой. Издание Я.П. Крюкова. Москва. Типография Василия Яковлевича Карякина, Тверская улица, д. № 19, Фальц-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Фейн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1910.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Запорізький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край / Н. І. Кузьменко (авт.-уклад.), О. І.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Абліцов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С. В. Воловник, Т. А.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Гузенко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[та ін.]. – Запоріжжя : АА Тандем, 2008. – 530 с. : іл. - Із змісту :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Пологівський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район. - С. 218-225.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СПИСОК ВИКОРИСТАНИХ ДЖЕРЕЛ ТА ЛІТЕРАТУРИ: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700808"/>
            <a:ext cx="8609380" cy="4425671"/>
          </a:xfrm>
        </p:spPr>
        <p:txBody>
          <a:bodyPr>
            <a:noAutofit/>
          </a:bodyPr>
          <a:lstStyle/>
          <a:p>
            <a:pPr algn="just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Актуальність дослідження: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даному етапі розвитку історичної науки актуальним є питання формування музейної справи в Україні. Зокрема, важливим є розвиток місцевих музеїв як складової загальноукраїнської музейної системи. Важливим є формування в учнів знань про місцеву інфраструктуру. Актуальним є дослідження формування та діяльності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цегляного заводу або ж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Кирпичеделательн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Пологи: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Нейфелъд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 П. и Тарасов М. К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 дослідження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визначити значення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Кирпичеделательн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Пологи: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Нейфелъд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 П. и Тарасов М. К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.» для подальшого розвитку та функціонування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цегляного заводу.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	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Дослідити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«Кирпичеделательного завода ст. Пологи: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Нейфелъд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 П. и Тарасов М. К.»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цегляного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заводу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регіональному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	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Проаналізувати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цегляного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заводу.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	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власну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музейну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експозицію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присвячену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цегляному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заводу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Пологівському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районному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краєзнавчому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81260" cy="1054394"/>
          </a:xfrm>
        </p:spPr>
        <p:txBody>
          <a:bodyPr/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Реалізація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розв’язання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Об’єкт дослідження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– «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Кирпичеделательный завод ст. Пологи: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Нейфелъд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Г. П. и Тарасов М. К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.» у подальшому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пологівський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цегляний завод, як складова місцевої інфраструктури.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Предмет дослідження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– визначити значення та дослідити діяльність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Кирпичеделательн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завод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ст. Пологи: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Нейфелъд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Г. П. и Тарасов М. К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.» у подальшому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пологівського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цегляного заводу.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5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Наукова новизна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роботи полягає в тому, що в роботі вперше зроблено спробу комплексного дослідження історії розвитку,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діяності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та функціонування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Кирпичеделательн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завод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ст. Пологи: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Нейфелъд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Г. П. и Тарасов М. К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.» у подальшому </a:t>
            </a:r>
            <a:r>
              <a:rPr lang="uk-UA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пологівського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цегляного заводу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Практичне значення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Робота певною мірою доповнить регіональну історію міста в промисловому секторі. Матеріали можуть бути використані на уроках історії України та рідного краю, у проведенні спецкурсів, спецсемінарів, конференцій, класних та виховних годин.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56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006212"/>
              </p:ext>
            </p:extLst>
          </p:nvPr>
        </p:nvGraphicFramePr>
        <p:xfrm>
          <a:off x="107504" y="1124744"/>
          <a:ext cx="886732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становлення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цегляного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заводу </a:t>
            </a:r>
          </a:p>
        </p:txBody>
      </p:sp>
    </p:spTree>
    <p:extLst>
      <p:ext uri="{BB962C8B-B14F-4D97-AF65-F5344CB8AC3E}">
        <p14:creationId xmlns:p14="http://schemas.microsoft.com/office/powerpoint/2010/main" val="39974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9104" y="4653136"/>
            <a:ext cx="2987392" cy="1700808"/>
          </a:xfrm>
        </p:spPr>
        <p:txBody>
          <a:bodyPr>
            <a:normAutofit/>
          </a:bodyPr>
          <a:lstStyle/>
          <a:p>
            <a:pPr algn="just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(фото з приватного архіву наукового керівника, </a:t>
            </a:r>
          </a:p>
          <a:p>
            <a:pPr algn="just"/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Тоцької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Ю. А.)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936"/>
            <a:ext cx="8381260" cy="105439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Якою ж була робота цегельного заводу у 1950-1980 рр.?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історик\20190407_171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095795" cy="307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62792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Admin\Desktop\історик\20190407_172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8305"/>
            <a:ext cx="4161696" cy="277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історик\20190407_172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432048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Знайдені артефакти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історик\20190401_102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923609" cy="29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005064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Черепиця випущена ймовірно до 1918 р.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052736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393305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Продукція цегельного заводу 1927 року випуску.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5646" y="3959678"/>
            <a:ext cx="248427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55976" y="5157192"/>
            <a:ext cx="3672408" cy="92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Цегла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ологівського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цегляного заводу. Частково бачимо відтиск клейма «ПОЛОГИ»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Поповнення музейної експозиції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Пологівського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краєзнавчого музею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4947381" cy="371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\Desktop\історик\20190401_1029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799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115</TotalTime>
  <Words>696</Words>
  <Application>Microsoft Office PowerPoint</Application>
  <PresentationFormat>Экран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Сетка</vt:lpstr>
      <vt:lpstr>«КИРПИЧЕДЕЛАТЕЛЬНЫЙ ЗАВОД СТ. ПОЛОГИ: НЕЙФЕЛЪД Г.П. И ТАРАСОВъ М.К.» ЗНАЧЕННЯ ТА ХАРАКТЕРИСТИКА.</vt:lpstr>
      <vt:lpstr>Презентация PowerPoint</vt:lpstr>
      <vt:lpstr>Реалізація мети передбачає розв’язання таких завдань:  </vt:lpstr>
      <vt:lpstr>Презентация PowerPoint</vt:lpstr>
      <vt:lpstr>Презентация PowerPoint</vt:lpstr>
      <vt:lpstr>Процес становлення пологівського цегляного заводу </vt:lpstr>
      <vt:lpstr>Якою ж була робота цегельного заводу у 1950-1980 рр.?</vt:lpstr>
      <vt:lpstr>Знайдені артефакти</vt:lpstr>
      <vt:lpstr>Поповнення музейної експозиції Пологівського краєзнавчого музею</vt:lpstr>
      <vt:lpstr>Поповнення експозиції в кабінеті народознавства Пологівської гімназії «Основа»</vt:lpstr>
      <vt:lpstr>Висновки:</vt:lpstr>
      <vt:lpstr>СПИСОК ВИКОРИСТАНИХ ДЖЕРЕЛ ТА ЛІТЕРАТУРИ: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«КИРПИЧЕДЕЛАТЕЛЬНЫЙ ЗАВОД СТ. ПОЛОГИ: НЕЙФЕЛЪД Г.П. И ТАРАСОВ М.К.» ЗНАЧЕННЯ ТА ХАРАКТЕРИСТИКА.</dc:title>
  <dc:creator>Admin</dc:creator>
  <cp:lastModifiedBy>Admin</cp:lastModifiedBy>
  <cp:revision>15</cp:revision>
  <dcterms:created xsi:type="dcterms:W3CDTF">2019-04-07T10:50:32Z</dcterms:created>
  <dcterms:modified xsi:type="dcterms:W3CDTF">2019-04-08T16:41:41Z</dcterms:modified>
</cp:coreProperties>
</file>