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8" r:id="rId2"/>
    <p:sldId id="257" r:id="rId3"/>
    <p:sldId id="273" r:id="rId4"/>
    <p:sldId id="274" r:id="rId5"/>
    <p:sldId id="281" r:id="rId6"/>
    <p:sldId id="275" r:id="rId7"/>
    <p:sldId id="287" r:id="rId8"/>
    <p:sldId id="256" r:id="rId9"/>
    <p:sldId id="278" r:id="rId10"/>
    <p:sldId id="268" r:id="rId11"/>
    <p:sldId id="283" r:id="rId12"/>
    <p:sldId id="276" r:id="rId13"/>
    <p:sldId id="285" r:id="rId14"/>
    <p:sldId id="277" r:id="rId15"/>
    <p:sldId id="264" r:id="rId16"/>
    <p:sldId id="265" r:id="rId17"/>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588" autoAdjust="0"/>
    <p:restoredTop sz="91091" autoAdjust="0"/>
  </p:normalViewPr>
  <p:slideViewPr>
    <p:cSldViewPr>
      <p:cViewPr varScale="1">
        <p:scale>
          <a:sx n="77" d="100"/>
          <a:sy n="77" d="100"/>
        </p:scale>
        <p:origin x="1410"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C39E46-059B-4924-8A57-35D9CB71AB9B}" type="datetimeFigureOut">
              <a:rPr lang="ru-RU" smtClean="0"/>
              <a:t>14.04.2019</a:t>
            </a:fld>
            <a:endParaRPr lang="ru-RU"/>
          </a:p>
        </p:txBody>
      </p:sp>
      <p:sp>
        <p:nvSpPr>
          <p:cNvPr id="4" name="Образ слайда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FB4941-175C-4C65-9BB0-A60673CBED4A}" type="slidenum">
              <a:rPr lang="ru-RU" smtClean="0"/>
              <a:t>‹#›</a:t>
            </a:fld>
            <a:endParaRPr lang="ru-RU"/>
          </a:p>
        </p:txBody>
      </p:sp>
    </p:spTree>
    <p:extLst>
      <p:ext uri="{BB962C8B-B14F-4D97-AF65-F5344CB8AC3E}">
        <p14:creationId xmlns:p14="http://schemas.microsoft.com/office/powerpoint/2010/main" val="19229808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1EFB4941-175C-4C65-9BB0-A60673CBED4A}" type="slidenum">
              <a:rPr lang="ru-RU" smtClean="0"/>
              <a:t>3</a:t>
            </a:fld>
            <a:endParaRPr lang="ru-RU"/>
          </a:p>
        </p:txBody>
      </p:sp>
    </p:spTree>
    <p:extLst>
      <p:ext uri="{BB962C8B-B14F-4D97-AF65-F5344CB8AC3E}">
        <p14:creationId xmlns:p14="http://schemas.microsoft.com/office/powerpoint/2010/main" val="294715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37BC7342-0C73-4C1F-8375-85F45A742934}" type="slidenum">
              <a:rPr lang="ru-RU" smtClean="0"/>
              <a:pPr/>
              <a:t>5</a:t>
            </a:fld>
            <a:endParaRPr lang="ru-RU"/>
          </a:p>
        </p:txBody>
      </p:sp>
    </p:spTree>
    <p:extLst>
      <p:ext uri="{BB962C8B-B14F-4D97-AF65-F5344CB8AC3E}">
        <p14:creationId xmlns:p14="http://schemas.microsoft.com/office/powerpoint/2010/main" val="17643371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1EFB4941-175C-4C65-9BB0-A60673CBED4A}" type="slidenum">
              <a:rPr lang="ru-RU" smtClean="0"/>
              <a:t>9</a:t>
            </a:fld>
            <a:endParaRPr lang="ru-RU"/>
          </a:p>
        </p:txBody>
      </p:sp>
    </p:spTree>
    <p:extLst>
      <p:ext uri="{BB962C8B-B14F-4D97-AF65-F5344CB8AC3E}">
        <p14:creationId xmlns:p14="http://schemas.microsoft.com/office/powerpoint/2010/main" val="10230221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37BC7342-0C73-4C1F-8375-85F45A742934}" type="slidenum">
              <a:rPr lang="ru-RU" smtClean="0"/>
              <a:pPr/>
              <a:t>11</a:t>
            </a:fld>
            <a:endParaRPr lang="ru-RU"/>
          </a:p>
        </p:txBody>
      </p:sp>
    </p:spTree>
    <p:extLst>
      <p:ext uri="{BB962C8B-B14F-4D97-AF65-F5344CB8AC3E}">
        <p14:creationId xmlns:p14="http://schemas.microsoft.com/office/powerpoint/2010/main" val="30041432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1EFB4941-175C-4C65-9BB0-A60673CBED4A}" type="slidenum">
              <a:rPr lang="ru-RU" smtClean="0"/>
              <a:t>12</a:t>
            </a:fld>
            <a:endParaRPr lang="ru-RU"/>
          </a:p>
        </p:txBody>
      </p:sp>
    </p:spTree>
    <p:extLst>
      <p:ext uri="{BB962C8B-B14F-4D97-AF65-F5344CB8AC3E}">
        <p14:creationId xmlns:p14="http://schemas.microsoft.com/office/powerpoint/2010/main" val="9212407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37BC7342-0C73-4C1F-8375-85F45A742934}" type="slidenum">
              <a:rPr lang="ru-RU" smtClean="0"/>
              <a:pPr/>
              <a:t>13</a:t>
            </a:fld>
            <a:endParaRPr lang="ru-RU"/>
          </a:p>
        </p:txBody>
      </p:sp>
    </p:spTree>
    <p:extLst>
      <p:ext uri="{BB962C8B-B14F-4D97-AF65-F5344CB8AC3E}">
        <p14:creationId xmlns:p14="http://schemas.microsoft.com/office/powerpoint/2010/main" val="25817492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14.04.2019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14.04.2019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14.04.2019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14.04.2019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14.04.2019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B106E36-FD25-4E2D-B0AA-010F637433A0}" type="datetimeFigureOut">
              <a:rPr lang="ru-RU" smtClean="0"/>
              <a:pPr/>
              <a:t>14.04.2019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B106E36-FD25-4E2D-B0AA-010F637433A0}" type="datetimeFigureOut">
              <a:rPr lang="ru-RU" smtClean="0"/>
              <a:pPr/>
              <a:t>14.04.2019</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B106E36-FD25-4E2D-B0AA-010F637433A0}" type="datetimeFigureOut">
              <a:rPr lang="ru-RU" smtClean="0"/>
              <a:pPr/>
              <a:t>14.04.2019</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14.04.2019</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14.04.2019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14.04.2019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14.04.2019</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1.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14.gif"/><Relationship Id="rId7" Type="http://schemas.openxmlformats.org/officeDocument/2006/relationships/image" Target="../media/image38.gif"/><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hyperlink" Target="http://smajliki.ru/smilie-232068999.html" TargetMode="External"/><Relationship Id="rId11" Type="http://schemas.openxmlformats.org/officeDocument/2006/relationships/image" Target="../media/image42.jpeg"/><Relationship Id="rId5" Type="http://schemas.openxmlformats.org/officeDocument/2006/relationships/image" Target="../media/image37.gif"/><Relationship Id="rId10" Type="http://schemas.openxmlformats.org/officeDocument/2006/relationships/image" Target="../media/image41.jpeg"/><Relationship Id="rId4" Type="http://schemas.openxmlformats.org/officeDocument/2006/relationships/hyperlink" Target="http://smajliki.ru/smilie-394367751.html" TargetMode="External"/><Relationship Id="rId9" Type="http://schemas.openxmlformats.org/officeDocument/2006/relationships/image" Target="../media/image40.jpeg"/></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13.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14.gif"/><Relationship Id="rId7" Type="http://schemas.openxmlformats.org/officeDocument/2006/relationships/image" Target="../media/image38.gif"/><Relationship Id="rId12"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hyperlink" Target="http://smajliki.ru/smilie-232068999.html" TargetMode="External"/><Relationship Id="rId11" Type="http://schemas.openxmlformats.org/officeDocument/2006/relationships/hyperlink" Target="https://3.bp.blogspot.com/-sqEtYw8CLTg/WAvOUc2NBZI/AAAAAAAAAKg/5M2bQVs3ir4DSUmXlqnA9Z7ycFKsxjGagCEw/s1600/%D0%BE%D1%80%D1%80%D0%B0%D1%96.jpg" TargetMode="External"/><Relationship Id="rId5" Type="http://schemas.openxmlformats.org/officeDocument/2006/relationships/image" Target="../media/image37.gif"/><Relationship Id="rId10" Type="http://schemas.openxmlformats.org/officeDocument/2006/relationships/image" Target="../media/image47.jpeg"/><Relationship Id="rId4" Type="http://schemas.openxmlformats.org/officeDocument/2006/relationships/hyperlink" Target="http://smajliki.ru/smilie-394367751.html" TargetMode="External"/><Relationship Id="rId9" Type="http://schemas.openxmlformats.org/officeDocument/2006/relationships/hyperlink" Target="https://2.bp.blogspot.com/-AfgLunbN6po/WAvN51MVQ1I/AAAAAAAAAKE/WVzWx1rWYhUmINqmrCn9PNKxDwp96ianACEw/s1600/709808798%D0%9A5%D0%A3454%D0%A6%D0%A3.jpg"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51.jpg"/><Relationship Id="rId3" Type="http://schemas.openxmlformats.org/officeDocument/2006/relationships/slideLayout" Target="../slideLayouts/slideLayout8.xml"/><Relationship Id="rId7" Type="http://schemas.openxmlformats.org/officeDocument/2006/relationships/image" Target="../media/image50.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9.jpeg"/><Relationship Id="rId5" Type="http://schemas.openxmlformats.org/officeDocument/2006/relationships/image" Target="../media/image14.gif"/><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jpeg"/></Relationships>
</file>

<file path=ppt/slides/_rels/slide1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hyperlink" Target="https://3.bp.blogspot.com/-sqEtYw8CLTg/WAvOUc2NBZI/AAAAAAAAAKg/5M2bQVs3ir4DSUmXlqnA9Z7ycFKsxjGagCEw/s1600/%D0%BE%D1%80%D1%80%D0%B0%D1%96.jpg" TargetMode="External"/><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16.jpeg"/><Relationship Id="rId4" Type="http://schemas.openxmlformats.org/officeDocument/2006/relationships/image" Target="../media/image15.gif"/></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7.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14.gif"/><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25.jpeg"/><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9.xml.rels><?xml version="1.0" encoding="UTF-8" standalone="yes"?>
<Relationships xmlns="http://schemas.openxmlformats.org/package/2006/relationships"><Relationship Id="rId3" Type="http://schemas.openxmlformats.org/officeDocument/2006/relationships/image" Target="../media/image14.gif"/><Relationship Id="rId7" Type="http://schemas.openxmlformats.org/officeDocument/2006/relationships/image" Target="../media/image31.jpe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467544" y="548680"/>
            <a:ext cx="8235825" cy="2369880"/>
          </a:xfrm>
          <a:prstGeom prst="rect">
            <a:avLst/>
          </a:prstGeom>
        </p:spPr>
        <p:txBody>
          <a:bodyPr wrap="square">
            <a:spAutoFit/>
          </a:bodyPr>
          <a:lstStyle/>
          <a:p>
            <a:pPr algn="ctr"/>
            <a:endParaRPr lang="uk-UA" sz="2400" b="1" dirty="0" smtClean="0">
              <a:solidFill>
                <a:srgbClr val="002060"/>
              </a:solidFill>
              <a:latin typeface="Times New Roman" pitchFamily="18" charset="0"/>
              <a:cs typeface="Times New Roman" pitchFamily="18" charset="0"/>
            </a:endParaRPr>
          </a:p>
          <a:p>
            <a:pPr algn="ctr"/>
            <a:r>
              <a:rPr lang="uk-UA" sz="3600" b="1" dirty="0" smtClean="0">
                <a:solidFill>
                  <a:srgbClr val="00B0F0"/>
                </a:solidFill>
                <a:latin typeface="Constantia" panose="02030602050306030303" pitchFamily="18" charset="0"/>
              </a:rPr>
              <a:t> </a:t>
            </a:r>
            <a:r>
              <a:rPr lang="uk-UA" sz="3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Constantia" panose="02030602050306030303" pitchFamily="18" charset="0"/>
              </a:rPr>
              <a:t>«</a:t>
            </a:r>
            <a:r>
              <a:rPr lang="uk-UA" sz="3600" b="1" dirty="0">
                <a:ln w="10541" cmpd="sng">
                  <a:solidFill>
                    <a:schemeClr val="accent1">
                      <a:shade val="88000"/>
                      <a:satMod val="110000"/>
                    </a:schemeClr>
                  </a:solidFill>
                  <a:prstDash val="solid"/>
                </a:ln>
                <a:solidFill>
                  <a:srgbClr val="7030A0"/>
                </a:solidFill>
                <a:latin typeface="Constantia" panose="02030602050306030303" pitchFamily="18" charset="0"/>
              </a:rPr>
              <a:t>Душі прозорої краплини</a:t>
            </a:r>
            <a:r>
              <a:rPr lang="uk-UA"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Constantia" panose="02030602050306030303" pitchFamily="18" charset="0"/>
              </a:rPr>
              <a:t>»</a:t>
            </a:r>
            <a:r>
              <a:rPr lang="uk-UA" sz="3600" b="1" dirty="0" smtClean="0">
                <a:solidFill>
                  <a:srgbClr val="00B0F0"/>
                </a:solidFill>
                <a:latin typeface="Constantia" panose="02030602050306030303" pitchFamily="18" charset="0"/>
              </a:rPr>
              <a:t>                          </a:t>
            </a:r>
            <a:endParaRPr lang="ru-RU" sz="3600" dirty="0">
              <a:solidFill>
                <a:srgbClr val="00B0F0"/>
              </a:solidFill>
              <a:latin typeface="Constantia" panose="02030602050306030303" pitchFamily="18" charset="0"/>
            </a:endParaRPr>
          </a:p>
          <a:p>
            <a:pPr algn="ctr"/>
            <a:r>
              <a:rPr lang="uk-UA" sz="3600" b="1" dirty="0">
                <a:solidFill>
                  <a:srgbClr val="0070C0"/>
                </a:solidFill>
                <a:latin typeface="Constantia" panose="02030602050306030303" pitchFamily="18" charset="0"/>
              </a:rPr>
              <a:t>     </a:t>
            </a:r>
            <a:r>
              <a:rPr lang="uk-UA" sz="3600" b="1" dirty="0" smtClean="0">
                <a:solidFill>
                  <a:srgbClr val="0070C0"/>
                </a:solidFill>
                <a:latin typeface="Constantia" panose="02030602050306030303" pitchFamily="18" charset="0"/>
              </a:rPr>
              <a:t>          </a:t>
            </a:r>
            <a:r>
              <a:rPr lang="uk-UA" sz="3600" b="1" i="1" dirty="0" smtClean="0">
                <a:ln w="10541" cmpd="sng">
                  <a:solidFill>
                    <a:schemeClr val="accent1">
                      <a:shade val="88000"/>
                      <a:satMod val="110000"/>
                    </a:schemeClr>
                  </a:solidFill>
                  <a:prstDash val="solid"/>
                </a:ln>
                <a:solidFill>
                  <a:srgbClr val="FF0000"/>
                </a:solidFill>
                <a:latin typeface="Constantia" panose="02030602050306030303" pitchFamily="18" charset="0"/>
              </a:rPr>
              <a:t>Штрихи </a:t>
            </a:r>
            <a:r>
              <a:rPr lang="uk-UA" sz="3600" b="1" i="1" dirty="0">
                <a:ln w="10541" cmpd="sng">
                  <a:solidFill>
                    <a:schemeClr val="accent1">
                      <a:shade val="88000"/>
                      <a:satMod val="110000"/>
                    </a:schemeClr>
                  </a:solidFill>
                  <a:prstDash val="solid"/>
                </a:ln>
                <a:solidFill>
                  <a:srgbClr val="FF0000"/>
                </a:solidFill>
                <a:latin typeface="Constantia" panose="02030602050306030303" pitchFamily="18" charset="0"/>
              </a:rPr>
              <a:t>до портрету </a:t>
            </a:r>
            <a:endParaRPr lang="uk-UA" sz="3600" b="1" i="1" dirty="0" smtClean="0">
              <a:ln w="10541" cmpd="sng">
                <a:solidFill>
                  <a:schemeClr val="accent1">
                    <a:shade val="88000"/>
                    <a:satMod val="110000"/>
                  </a:schemeClr>
                </a:solidFill>
                <a:prstDash val="solid"/>
              </a:ln>
              <a:solidFill>
                <a:srgbClr val="FF0000"/>
              </a:solidFill>
              <a:latin typeface="Constantia" panose="02030602050306030303" pitchFamily="18" charset="0"/>
            </a:endParaRPr>
          </a:p>
          <a:p>
            <a:pPr algn="ctr"/>
            <a:r>
              <a:rPr lang="uk-UA" sz="3600" b="1" i="1" dirty="0" smtClean="0">
                <a:ln w="10541" cmpd="sng">
                  <a:solidFill>
                    <a:schemeClr val="accent1">
                      <a:shade val="88000"/>
                      <a:satMod val="110000"/>
                    </a:schemeClr>
                  </a:solidFill>
                  <a:prstDash val="solid"/>
                </a:ln>
                <a:solidFill>
                  <a:srgbClr val="FF0000"/>
                </a:solidFill>
                <a:latin typeface="Constantia" panose="02030602050306030303" pitchFamily="18" charset="0"/>
              </a:rPr>
              <a:t>         Інни Гончар</a:t>
            </a:r>
            <a:endParaRPr lang="ru-RU" sz="3600" b="1" dirty="0">
              <a:ln w="10541" cmpd="sng">
                <a:solidFill>
                  <a:schemeClr val="accent1">
                    <a:shade val="88000"/>
                    <a:satMod val="110000"/>
                  </a:schemeClr>
                </a:solidFill>
                <a:prstDash val="solid"/>
              </a:ln>
              <a:solidFill>
                <a:srgbClr val="FF0000"/>
              </a:solidFill>
              <a:latin typeface="Constantia" panose="02030602050306030303" pitchFamily="18" charset="0"/>
            </a:endParaRPr>
          </a:p>
          <a:p>
            <a:r>
              <a:rPr lang="uk-UA" sz="1600" dirty="0"/>
              <a:t>             </a:t>
            </a:r>
            <a:endParaRPr lang="ru-RU" dirty="0"/>
          </a:p>
        </p:txBody>
      </p:sp>
      <p:sp>
        <p:nvSpPr>
          <p:cNvPr id="5" name="Прямоугольник 4"/>
          <p:cNvSpPr/>
          <p:nvPr/>
        </p:nvSpPr>
        <p:spPr>
          <a:xfrm>
            <a:off x="4139952" y="2690336"/>
            <a:ext cx="4896544" cy="3693319"/>
          </a:xfrm>
          <a:prstGeom prst="rect">
            <a:avLst/>
          </a:prstGeom>
        </p:spPr>
        <p:txBody>
          <a:bodyPr wrap="square">
            <a:spAutoFit/>
          </a:bodyPr>
          <a:lstStyle/>
          <a:p>
            <a:r>
              <a:rPr lang="uk-UA" b="1" dirty="0">
                <a:latin typeface="Times New Roman" pitchFamily="18" charset="0"/>
                <a:cs typeface="Times New Roman" pitchFamily="18" charset="0"/>
              </a:rPr>
              <a:t>Роботу </a:t>
            </a:r>
            <a:r>
              <a:rPr lang="uk-UA" b="1" dirty="0" smtClean="0">
                <a:latin typeface="Times New Roman" pitchFamily="18" charset="0"/>
                <a:cs typeface="Times New Roman" pitchFamily="18" charset="0"/>
              </a:rPr>
              <a:t>виконали:</a:t>
            </a:r>
            <a:endParaRPr lang="ru-RU" dirty="0">
              <a:latin typeface="Times New Roman" pitchFamily="18" charset="0"/>
              <a:cs typeface="Times New Roman" pitchFamily="18" charset="0"/>
            </a:endParaRPr>
          </a:p>
          <a:p>
            <a:r>
              <a:rPr lang="ru-RU" b="1" dirty="0" err="1" smtClean="0">
                <a:solidFill>
                  <a:srgbClr val="002060"/>
                </a:solidFill>
                <a:latin typeface="Times New Roman" pitchFamily="18" charset="0"/>
                <a:cs typeface="Times New Roman" pitchFamily="18" charset="0"/>
              </a:rPr>
              <a:t>Шибінський</a:t>
            </a:r>
            <a:r>
              <a:rPr lang="ru-RU" b="1" dirty="0" smtClean="0">
                <a:solidFill>
                  <a:srgbClr val="002060"/>
                </a:solidFill>
                <a:latin typeface="Times New Roman" pitchFamily="18" charset="0"/>
                <a:cs typeface="Times New Roman" pitchFamily="18" charset="0"/>
              </a:rPr>
              <a:t> </a:t>
            </a:r>
            <a:r>
              <a:rPr lang="ru-RU" b="1" dirty="0" err="1" smtClean="0">
                <a:solidFill>
                  <a:srgbClr val="002060"/>
                </a:solidFill>
                <a:latin typeface="Times New Roman" pitchFamily="18" charset="0"/>
                <a:cs typeface="Times New Roman" pitchFamily="18" charset="0"/>
              </a:rPr>
              <a:t>Віктор</a:t>
            </a:r>
            <a:r>
              <a:rPr lang="ru-RU" b="1" dirty="0" smtClean="0">
                <a:solidFill>
                  <a:srgbClr val="002060"/>
                </a:solidFill>
                <a:latin typeface="Times New Roman" pitchFamily="18" charset="0"/>
                <a:cs typeface="Times New Roman" pitchFamily="18" charset="0"/>
              </a:rPr>
              <a:t> </a:t>
            </a:r>
            <a:r>
              <a:rPr lang="ru-RU" b="1" dirty="0" err="1" smtClean="0">
                <a:solidFill>
                  <a:srgbClr val="002060"/>
                </a:solidFill>
                <a:latin typeface="Times New Roman" pitchFamily="18" charset="0"/>
                <a:cs typeface="Times New Roman" pitchFamily="18" charset="0"/>
              </a:rPr>
              <a:t>Юрійович</a:t>
            </a:r>
            <a:r>
              <a:rPr lang="uk-UA" dirty="0" smtClean="0">
                <a:solidFill>
                  <a:srgbClr val="002060"/>
                </a:solidFill>
                <a:latin typeface="Times New Roman" pitchFamily="18" charset="0"/>
                <a:cs typeface="Times New Roman" pitchFamily="18" charset="0"/>
              </a:rPr>
              <a:t>,</a:t>
            </a:r>
            <a:r>
              <a:rPr lang="ru-RU" dirty="0" smtClean="0">
                <a:solidFill>
                  <a:srgbClr val="002060"/>
                </a:solidFill>
                <a:latin typeface="Times New Roman" pitchFamily="18" charset="0"/>
                <a:cs typeface="Times New Roman" pitchFamily="18" charset="0"/>
              </a:rPr>
              <a:t>                   </a:t>
            </a:r>
          </a:p>
          <a:p>
            <a:r>
              <a:rPr lang="uk-UA" dirty="0" smtClean="0">
                <a:solidFill>
                  <a:srgbClr val="002060"/>
                </a:solidFill>
                <a:latin typeface="Times New Roman" pitchFamily="18" charset="0"/>
                <a:cs typeface="Times New Roman" pitchFamily="18" charset="0"/>
              </a:rPr>
              <a:t>учень 6 </a:t>
            </a:r>
            <a:r>
              <a:rPr lang="uk-UA" dirty="0">
                <a:solidFill>
                  <a:srgbClr val="002060"/>
                </a:solidFill>
                <a:latin typeface="Times New Roman" pitchFamily="18" charset="0"/>
                <a:cs typeface="Times New Roman" pitchFamily="18" charset="0"/>
              </a:rPr>
              <a:t>класу </a:t>
            </a:r>
            <a:r>
              <a:rPr lang="uk-UA" dirty="0" smtClean="0">
                <a:solidFill>
                  <a:srgbClr val="002060"/>
                </a:solidFill>
                <a:latin typeface="Times New Roman" pitchFamily="18" charset="0"/>
                <a:cs typeface="Times New Roman" pitchFamily="18" charset="0"/>
              </a:rPr>
              <a:t>;</a:t>
            </a:r>
          </a:p>
          <a:p>
            <a:r>
              <a:rPr lang="uk-UA" b="1" dirty="0" err="1" smtClean="0">
                <a:solidFill>
                  <a:srgbClr val="002060"/>
                </a:solidFill>
                <a:latin typeface="Times New Roman" pitchFamily="18" charset="0"/>
                <a:cs typeface="Times New Roman" pitchFamily="18" charset="0"/>
              </a:rPr>
              <a:t>Федишена</a:t>
            </a:r>
            <a:r>
              <a:rPr lang="uk-UA" b="1" dirty="0" smtClean="0">
                <a:solidFill>
                  <a:srgbClr val="002060"/>
                </a:solidFill>
                <a:latin typeface="Times New Roman" pitchFamily="18" charset="0"/>
                <a:cs typeface="Times New Roman" pitchFamily="18" charset="0"/>
              </a:rPr>
              <a:t> </a:t>
            </a:r>
            <a:r>
              <a:rPr lang="uk-UA" b="1" dirty="0" err="1" smtClean="0">
                <a:solidFill>
                  <a:srgbClr val="002060"/>
                </a:solidFill>
                <a:latin typeface="Times New Roman" pitchFamily="18" charset="0"/>
                <a:cs typeface="Times New Roman" pitchFamily="18" charset="0"/>
              </a:rPr>
              <a:t>Ілонна</a:t>
            </a:r>
            <a:r>
              <a:rPr lang="uk-UA" b="1" dirty="0" smtClean="0">
                <a:solidFill>
                  <a:srgbClr val="002060"/>
                </a:solidFill>
                <a:latin typeface="Times New Roman" pitchFamily="18" charset="0"/>
                <a:cs typeface="Times New Roman" pitchFamily="18" charset="0"/>
              </a:rPr>
              <a:t> Юріївна</a:t>
            </a:r>
          </a:p>
          <a:p>
            <a:r>
              <a:rPr lang="uk-UA" dirty="0">
                <a:solidFill>
                  <a:srgbClr val="002060"/>
                </a:solidFill>
                <a:latin typeface="Times New Roman" pitchFamily="18" charset="0"/>
                <a:cs typeface="Times New Roman" pitchFamily="18" charset="0"/>
              </a:rPr>
              <a:t>у</a:t>
            </a:r>
            <a:r>
              <a:rPr lang="uk-UA" dirty="0" smtClean="0">
                <a:solidFill>
                  <a:srgbClr val="002060"/>
                </a:solidFill>
                <a:latin typeface="Times New Roman" pitchFamily="18" charset="0"/>
                <a:cs typeface="Times New Roman" pitchFamily="18" charset="0"/>
              </a:rPr>
              <a:t>чениця 7 класу                                                        </a:t>
            </a:r>
            <a:r>
              <a:rPr lang="uk-UA" dirty="0" err="1" smtClean="0">
                <a:solidFill>
                  <a:srgbClr val="002060"/>
                </a:solidFill>
                <a:latin typeface="Times New Roman" pitchFamily="18" charset="0"/>
                <a:cs typeface="Times New Roman" pitchFamily="18" charset="0"/>
              </a:rPr>
              <a:t>Ожівського</a:t>
            </a:r>
            <a:r>
              <a:rPr lang="uk-UA" dirty="0" smtClean="0">
                <a:solidFill>
                  <a:srgbClr val="002060"/>
                </a:solidFill>
                <a:latin typeface="Times New Roman" pitchFamily="18" charset="0"/>
                <a:cs typeface="Times New Roman" pitchFamily="18" charset="0"/>
              </a:rPr>
              <a:t> </a:t>
            </a:r>
            <a:r>
              <a:rPr lang="uk-UA" dirty="0">
                <a:solidFill>
                  <a:srgbClr val="002060"/>
                </a:solidFill>
                <a:latin typeface="Times New Roman" pitchFamily="18" charset="0"/>
                <a:cs typeface="Times New Roman" pitchFamily="18" charset="0"/>
              </a:rPr>
              <a:t>навчально – виховного  </a:t>
            </a:r>
            <a:r>
              <a:rPr lang="uk-UA" dirty="0" smtClean="0">
                <a:solidFill>
                  <a:srgbClr val="002060"/>
                </a:solidFill>
                <a:latin typeface="Times New Roman" pitchFamily="18" charset="0"/>
                <a:cs typeface="Times New Roman" pitchFamily="18" charset="0"/>
              </a:rPr>
              <a:t>комплексу</a:t>
            </a:r>
          </a:p>
          <a:p>
            <a:r>
              <a:rPr lang="uk-UA" b="1" dirty="0" smtClean="0">
                <a:latin typeface="Times New Roman" pitchFamily="18" charset="0"/>
                <a:cs typeface="Times New Roman" pitchFamily="18" charset="0"/>
              </a:rPr>
              <a:t>Керівники:</a:t>
            </a:r>
          </a:p>
          <a:p>
            <a:r>
              <a:rPr lang="uk-UA" b="1" dirty="0" smtClean="0">
                <a:solidFill>
                  <a:srgbClr val="002060"/>
                </a:solidFill>
                <a:latin typeface="Times New Roman" pitchFamily="18" charset="0"/>
                <a:cs typeface="Times New Roman" pitchFamily="18" charset="0"/>
              </a:rPr>
              <a:t>Шевчук Іванна </a:t>
            </a:r>
            <a:r>
              <a:rPr lang="uk-UA" b="1" dirty="0">
                <a:solidFill>
                  <a:srgbClr val="002060"/>
                </a:solidFill>
                <a:latin typeface="Times New Roman" pitchFamily="18" charset="0"/>
                <a:cs typeface="Times New Roman" pitchFamily="18" charset="0"/>
              </a:rPr>
              <a:t>В</a:t>
            </a:r>
            <a:r>
              <a:rPr lang="uk-UA" b="1" dirty="0" smtClean="0">
                <a:solidFill>
                  <a:srgbClr val="002060"/>
                </a:solidFill>
                <a:latin typeface="Times New Roman" pitchFamily="18" charset="0"/>
                <a:cs typeface="Times New Roman" pitchFamily="18" charset="0"/>
              </a:rPr>
              <a:t>ікторівна,</a:t>
            </a:r>
          </a:p>
          <a:p>
            <a:r>
              <a:rPr lang="uk-UA" dirty="0">
                <a:solidFill>
                  <a:srgbClr val="002060"/>
                </a:solidFill>
                <a:latin typeface="Times New Roman" pitchFamily="18" charset="0"/>
                <a:cs typeface="Times New Roman" pitchFamily="18" charset="0"/>
              </a:rPr>
              <a:t>д</a:t>
            </a:r>
            <a:r>
              <a:rPr lang="uk-UA" dirty="0" smtClean="0">
                <a:solidFill>
                  <a:srgbClr val="002060"/>
                </a:solidFill>
                <a:latin typeface="Times New Roman" pitchFamily="18" charset="0"/>
                <a:cs typeface="Times New Roman" pitchFamily="18" charset="0"/>
              </a:rPr>
              <a:t>иректор </a:t>
            </a:r>
            <a:r>
              <a:rPr lang="uk-UA" dirty="0" err="1" smtClean="0">
                <a:solidFill>
                  <a:srgbClr val="002060"/>
                </a:solidFill>
                <a:latin typeface="Times New Roman" pitchFamily="18" charset="0"/>
                <a:cs typeface="Times New Roman" pitchFamily="18" charset="0"/>
              </a:rPr>
              <a:t>Ожівського</a:t>
            </a:r>
            <a:r>
              <a:rPr lang="uk-UA" dirty="0" smtClean="0">
                <a:solidFill>
                  <a:srgbClr val="002060"/>
                </a:solidFill>
                <a:latin typeface="Times New Roman" pitchFamily="18" charset="0"/>
                <a:cs typeface="Times New Roman" pitchFamily="18" charset="0"/>
              </a:rPr>
              <a:t> навчально-виховного комплексу;</a:t>
            </a:r>
          </a:p>
          <a:p>
            <a:r>
              <a:rPr lang="uk-UA" b="1" dirty="0" err="1" smtClean="0">
                <a:solidFill>
                  <a:srgbClr val="002060"/>
                </a:solidFill>
                <a:latin typeface="Times New Roman" pitchFamily="18" charset="0"/>
                <a:cs typeface="Times New Roman" pitchFamily="18" charset="0"/>
              </a:rPr>
              <a:t>Шибінська</a:t>
            </a:r>
            <a:r>
              <a:rPr lang="uk-UA" b="1" dirty="0" smtClean="0">
                <a:solidFill>
                  <a:srgbClr val="002060"/>
                </a:solidFill>
                <a:latin typeface="Times New Roman" pitchFamily="18" charset="0"/>
                <a:cs typeface="Times New Roman" pitchFamily="18" charset="0"/>
              </a:rPr>
              <a:t> Валентина Іванівна,</a:t>
            </a:r>
          </a:p>
          <a:p>
            <a:r>
              <a:rPr lang="uk-UA" dirty="0">
                <a:solidFill>
                  <a:srgbClr val="002060"/>
                </a:solidFill>
                <a:latin typeface="Times New Roman" pitchFamily="18" charset="0"/>
                <a:cs typeface="Times New Roman" pitchFamily="18" charset="0"/>
              </a:rPr>
              <a:t>у</a:t>
            </a:r>
            <a:r>
              <a:rPr lang="uk-UA" dirty="0" smtClean="0">
                <a:solidFill>
                  <a:srgbClr val="002060"/>
                </a:solidFill>
                <a:latin typeface="Times New Roman" pitchFamily="18" charset="0"/>
                <a:cs typeface="Times New Roman" pitchFamily="18" charset="0"/>
              </a:rPr>
              <a:t>читель мистецтва </a:t>
            </a:r>
          </a:p>
          <a:p>
            <a:r>
              <a:rPr lang="uk-UA" dirty="0" err="1" smtClean="0">
                <a:solidFill>
                  <a:srgbClr val="002060"/>
                </a:solidFill>
                <a:latin typeface="Times New Roman" pitchFamily="18" charset="0"/>
                <a:cs typeface="Times New Roman" pitchFamily="18" charset="0"/>
              </a:rPr>
              <a:t>Ожівського</a:t>
            </a:r>
            <a:r>
              <a:rPr lang="uk-UA" dirty="0" smtClean="0">
                <a:solidFill>
                  <a:srgbClr val="002060"/>
                </a:solidFill>
                <a:latin typeface="Times New Roman" pitchFamily="18" charset="0"/>
                <a:cs typeface="Times New Roman" pitchFamily="18" charset="0"/>
              </a:rPr>
              <a:t> навчально-виховного комплексу</a:t>
            </a:r>
            <a:endParaRPr lang="ru-RU" dirty="0">
              <a:solidFill>
                <a:srgbClr val="002060"/>
              </a:solidFill>
              <a:latin typeface="Times New Roman" pitchFamily="18" charset="0"/>
              <a:cs typeface="Times New Roman" pitchFamily="18" charset="0"/>
            </a:endParaRPr>
          </a:p>
        </p:txBody>
      </p:sp>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852936"/>
            <a:ext cx="4139952" cy="3196227"/>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zo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418274"/>
            <a:ext cx="2987824" cy="239804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86659" y="4452760"/>
            <a:ext cx="3240359" cy="23871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27018" y="4392006"/>
            <a:ext cx="2984279" cy="245057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Рисунок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87724" y="1554495"/>
            <a:ext cx="4896544" cy="28982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Скругленный прямоугольник 8"/>
          <p:cNvSpPr/>
          <p:nvPr/>
        </p:nvSpPr>
        <p:spPr>
          <a:xfrm>
            <a:off x="899592" y="548680"/>
            <a:ext cx="7272808"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3200" b="1" dirty="0" smtClean="0">
                <a:solidFill>
                  <a:schemeClr val="bg1"/>
                </a:solidFill>
                <a:latin typeface="Times New Roman" panose="02020603050405020304" pitchFamily="18" charset="0"/>
                <a:cs typeface="Times New Roman" panose="02020603050405020304" pitchFamily="18" charset="0"/>
              </a:rPr>
              <a:t>Зустріч з митцями краю</a:t>
            </a:r>
          </a:p>
          <a:p>
            <a:pPr algn="ctr"/>
            <a:r>
              <a:rPr lang="uk-UA" sz="3200" b="1" dirty="0" smtClean="0">
                <a:solidFill>
                  <a:schemeClr val="bg1"/>
                </a:solidFill>
                <a:latin typeface="Times New Roman" panose="02020603050405020304" pitchFamily="18" charset="0"/>
                <a:cs typeface="Times New Roman" panose="02020603050405020304" pitchFamily="18" charset="0"/>
              </a:rPr>
              <a:t> </a:t>
            </a:r>
            <a:r>
              <a:rPr lang="uk-UA" sz="3200" b="1" dirty="0" smtClean="0">
                <a:solidFill>
                  <a:srgbClr val="FF0000"/>
                </a:solidFill>
                <a:latin typeface="Times New Roman" panose="02020603050405020304" pitchFamily="18" charset="0"/>
                <a:cs typeface="Times New Roman" panose="02020603050405020304" pitchFamily="18" charset="0"/>
              </a:rPr>
              <a:t>«Суцвіття музики і слова»</a:t>
            </a:r>
            <a:endParaRPr lang="ru-RU" sz="32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1" descr="{title}"/>
          <p:cNvPicPr>
            <a:picLocks noChangeAspect="1" noChangeArrowheads="1" noCrop="1"/>
          </p:cNvPicPr>
          <p:nvPr/>
        </p:nvPicPr>
        <p:blipFill>
          <a:blip r:embed="rId3"/>
          <a:srcRect/>
          <a:stretch>
            <a:fillRect/>
          </a:stretch>
        </p:blipFill>
        <p:spPr bwMode="auto">
          <a:xfrm>
            <a:off x="-174670" y="-171400"/>
            <a:ext cx="9462366" cy="7237704"/>
          </a:xfrm>
          <a:prstGeom prst="rect">
            <a:avLst/>
          </a:prstGeom>
          <a:noFill/>
        </p:spPr>
      </p:pic>
      <p:pic>
        <p:nvPicPr>
          <p:cNvPr id="6" name="Picture 4" descr="http://s4.rimg.info/2847940c5e7f8f1f5606e1397fda9a90.gif">
            <a:hlinkClick r:id="rId4"/>
          </p:cNvPr>
          <p:cNvPicPr>
            <a:picLocks noChangeAspect="1" noChangeArrowheads="1" noCrop="1"/>
          </p:cNvPicPr>
          <p:nvPr/>
        </p:nvPicPr>
        <p:blipFill>
          <a:blip r:embed="rId5"/>
          <a:srcRect/>
          <a:stretch>
            <a:fillRect/>
          </a:stretch>
        </p:blipFill>
        <p:spPr bwMode="auto">
          <a:xfrm>
            <a:off x="1516162" y="841079"/>
            <a:ext cx="3143250" cy="1066800"/>
          </a:xfrm>
          <a:prstGeom prst="rect">
            <a:avLst/>
          </a:prstGeom>
          <a:noFill/>
        </p:spPr>
      </p:pic>
      <p:pic>
        <p:nvPicPr>
          <p:cNvPr id="9" name="Picture 10" descr="http://s2.rimg.info/c2fea1e11a0c23e5517f6370c2d11ff6.gif">
            <a:hlinkClick r:id="rId6"/>
          </p:cNvPr>
          <p:cNvPicPr>
            <a:picLocks noChangeAspect="1" noChangeArrowheads="1" noCrop="1"/>
          </p:cNvPicPr>
          <p:nvPr/>
        </p:nvPicPr>
        <p:blipFill>
          <a:blip r:embed="rId7"/>
          <a:srcRect/>
          <a:stretch>
            <a:fillRect/>
          </a:stretch>
        </p:blipFill>
        <p:spPr bwMode="auto">
          <a:xfrm>
            <a:off x="428596" y="2571744"/>
            <a:ext cx="742950" cy="1047751"/>
          </a:xfrm>
          <a:prstGeom prst="rect">
            <a:avLst/>
          </a:prstGeom>
          <a:noFill/>
        </p:spPr>
      </p:pic>
      <p:pic>
        <p:nvPicPr>
          <p:cNvPr id="13" name="Picture 4" descr="http://s4.rimg.info/2847940c5e7f8f1f5606e1397fda9a90.gif">
            <a:hlinkClick r:id="rId4"/>
          </p:cNvPr>
          <p:cNvPicPr>
            <a:picLocks noChangeAspect="1" noChangeArrowheads="1" noCrop="1"/>
          </p:cNvPicPr>
          <p:nvPr/>
        </p:nvPicPr>
        <p:blipFill>
          <a:blip r:embed="rId5"/>
          <a:srcRect/>
          <a:stretch>
            <a:fillRect/>
          </a:stretch>
        </p:blipFill>
        <p:spPr bwMode="auto">
          <a:xfrm>
            <a:off x="2984888" y="502445"/>
            <a:ext cx="3143250" cy="1066800"/>
          </a:xfrm>
          <a:prstGeom prst="rect">
            <a:avLst/>
          </a:prstGeom>
          <a:noFill/>
        </p:spPr>
      </p:pic>
      <p:pic>
        <p:nvPicPr>
          <p:cNvPr id="14" name="Picture 4" descr="http://s4.rimg.info/2847940c5e7f8f1f5606e1397fda9a90.gif">
            <a:hlinkClick r:id="rId4"/>
          </p:cNvPr>
          <p:cNvPicPr>
            <a:picLocks noChangeAspect="1" noChangeArrowheads="1" noCrop="1"/>
          </p:cNvPicPr>
          <p:nvPr/>
        </p:nvPicPr>
        <p:blipFill>
          <a:blip r:embed="rId5"/>
          <a:srcRect/>
          <a:stretch>
            <a:fillRect/>
          </a:stretch>
        </p:blipFill>
        <p:spPr bwMode="auto">
          <a:xfrm>
            <a:off x="855455" y="268623"/>
            <a:ext cx="3143250" cy="1066800"/>
          </a:xfrm>
          <a:prstGeom prst="rect">
            <a:avLst/>
          </a:prstGeom>
          <a:noFill/>
        </p:spPr>
      </p:pic>
      <p:pic>
        <p:nvPicPr>
          <p:cNvPr id="15" name="Picture 10" descr="http://s2.rimg.info/c2fea1e11a0c23e5517f6370c2d11ff6.gif">
            <a:hlinkClick r:id="rId6"/>
          </p:cNvPr>
          <p:cNvPicPr>
            <a:picLocks noChangeAspect="1" noChangeArrowheads="1" noCrop="1"/>
          </p:cNvPicPr>
          <p:nvPr/>
        </p:nvPicPr>
        <p:blipFill>
          <a:blip r:embed="rId7"/>
          <a:srcRect/>
          <a:stretch>
            <a:fillRect/>
          </a:stretch>
        </p:blipFill>
        <p:spPr bwMode="auto">
          <a:xfrm>
            <a:off x="580996" y="2724144"/>
            <a:ext cx="742950" cy="1047751"/>
          </a:xfrm>
          <a:prstGeom prst="rect">
            <a:avLst/>
          </a:prstGeom>
          <a:noFill/>
        </p:spPr>
      </p:pic>
      <p:sp>
        <p:nvSpPr>
          <p:cNvPr id="11" name="Прямоугольник 10"/>
          <p:cNvSpPr/>
          <p:nvPr/>
        </p:nvSpPr>
        <p:spPr>
          <a:xfrm>
            <a:off x="1" y="268622"/>
            <a:ext cx="7956376" cy="5052665"/>
          </a:xfrm>
          <a:prstGeom prst="rect">
            <a:avLst/>
          </a:prstGeom>
        </p:spPr>
        <p:txBody>
          <a:bodyPr wrap="square">
            <a:spAutoFit/>
          </a:bodyPr>
          <a:lstStyle/>
          <a:p>
            <a:pPr indent="450215" algn="ctr">
              <a:lnSpc>
                <a:spcPct val="150000"/>
              </a:lnSpc>
              <a:spcAft>
                <a:spcPts val="1000"/>
              </a:spcAft>
            </a:pPr>
            <a:r>
              <a:rPr lang="uk-UA"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Інна Гончар (</a:t>
            </a:r>
            <a:r>
              <a:rPr lang="uk-UA"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Багрійчук</a:t>
            </a:r>
            <a:r>
              <a:rPr lang="uk-UA"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uk-UA" sz="2800"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p>
          <a:p>
            <a:pPr indent="450215" algn="ctr">
              <a:lnSpc>
                <a:spcPct val="150000"/>
              </a:lnSpc>
              <a:spcAft>
                <a:spcPts val="1000"/>
              </a:spcAft>
            </a:pPr>
            <a:r>
              <a:rPr lang="uk-UA" sz="2800"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uk-UA"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авторка </a:t>
            </a:r>
            <a:r>
              <a:rPr lang="uk-UA" sz="2800"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шести  </a:t>
            </a:r>
            <a:r>
              <a:rPr lang="uk-UA"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збірок </a:t>
            </a:r>
            <a:r>
              <a:rPr lang="uk-UA" sz="2800"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віршів</a:t>
            </a:r>
            <a:endParaRPr lang="ru-RU"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50000"/>
              </a:lnSpc>
              <a:spcAft>
                <a:spcPts val="1000"/>
              </a:spcAft>
            </a:pPr>
            <a:r>
              <a:rPr lang="uk-UA" sz="20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Перша </a:t>
            </a:r>
            <a:r>
              <a:rPr lang="uk-UA"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збірка «За пензлем дивовижного митця» </a:t>
            </a:r>
            <a:r>
              <a:rPr lang="uk-UA" sz="20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uk-UA"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в 2002 році. </a:t>
            </a:r>
            <a:endParaRPr lang="ru-RU" sz="1600" b="1"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50000"/>
              </a:lnSpc>
              <a:spcAft>
                <a:spcPts val="1000"/>
              </a:spcAft>
            </a:pPr>
            <a:r>
              <a:rPr lang="uk-UA"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Друга – «Душі прозорої краплини» в 2006 році.</a:t>
            </a:r>
            <a:endParaRPr lang="ru-RU" sz="1600" b="1"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50000"/>
              </a:lnSpc>
              <a:spcAft>
                <a:spcPts val="1000"/>
              </a:spcAft>
            </a:pPr>
            <a:r>
              <a:rPr lang="uk-UA"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Третя – «Дарунок невидимого птаха» в 2006 році.                                                   </a:t>
            </a:r>
            <a:endParaRPr lang="ru-RU" sz="1600" b="1"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50000"/>
              </a:lnSpc>
              <a:spcAft>
                <a:spcPts val="1000"/>
              </a:spcAft>
            </a:pPr>
            <a:r>
              <a:rPr lang="uk-UA"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Четверта – «Суцвіття музики і слова» в 2010 році.</a:t>
            </a:r>
            <a:endParaRPr lang="ru-RU" sz="1600" b="1"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50000"/>
              </a:lnSpc>
              <a:spcAft>
                <a:spcPts val="1000"/>
              </a:spcAft>
            </a:pPr>
            <a:r>
              <a:rPr lang="uk-UA"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П’ята – «Пісенний </a:t>
            </a:r>
            <a:r>
              <a:rPr lang="uk-UA" sz="2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дивоцвіт</a:t>
            </a:r>
            <a:r>
              <a:rPr lang="uk-UA"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в 2010 році</a:t>
            </a:r>
            <a:r>
              <a:rPr lang="uk-UA" sz="20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p>
          <a:p>
            <a:pPr indent="450215" algn="just">
              <a:lnSpc>
                <a:spcPct val="150000"/>
              </a:lnSpc>
              <a:spcAft>
                <a:spcPts val="1000"/>
              </a:spcAft>
            </a:pPr>
            <a:r>
              <a:rPr lang="uk-UA" sz="20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Шоста – «Звучить розчулено струна» в 2019 році</a:t>
            </a:r>
            <a:endParaRPr lang="ru-RU" sz="16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28" name="Picture 4" descr="http://nordbess-news.cv.ua/wp-content/uploads/51858128_775995626110627_4668148324220534784_n.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15452" y="4437112"/>
            <a:ext cx="2828548" cy="212141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0" name="Picture 6" descr="http://nordbess-news.cv.ua/wp-content/uploads/51371479_775995329443990_3919617747381649408_n.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588224" y="2262179"/>
            <a:ext cx="2699472" cy="20246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6" name="Picture 2" descr="SAM_459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41755" y="5378816"/>
            <a:ext cx="6269893" cy="17636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Рисунок 1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5400000">
            <a:off x="7060383" y="-509035"/>
            <a:ext cx="1754399" cy="2700227"/>
          </a:xfrm>
          <a:prstGeom prst="rect">
            <a:avLst/>
          </a:prstGeom>
          <a:ln>
            <a:noFill/>
          </a:ln>
          <a:effectLst>
            <a:softEdge rad="112500"/>
          </a:effectLst>
        </p:spPr>
      </p:pic>
    </p:spTree>
    <p:extLst>
      <p:ext uri="{BB962C8B-B14F-4D97-AF65-F5344CB8AC3E}">
        <p14:creationId xmlns:p14="http://schemas.microsoft.com/office/powerpoint/2010/main" val="2452031064"/>
      </p:ext>
    </p:extLst>
  </p:cSld>
  <p:clrMapOvr>
    <a:masterClrMapping/>
  </p:clrMapOvr>
  <p:transition>
    <p:dissolv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Прямоугольник 2"/>
          <p:cNvSpPr/>
          <p:nvPr/>
        </p:nvSpPr>
        <p:spPr>
          <a:xfrm rot="10800000" flipV="1">
            <a:off x="467544" y="164766"/>
            <a:ext cx="5400600" cy="2369880"/>
          </a:xfrm>
          <a:prstGeom prst="rect">
            <a:avLst/>
          </a:prstGeom>
        </p:spPr>
        <p:txBody>
          <a:bodyPr wrap="square">
            <a:spAutoFit/>
          </a:bodyPr>
          <a:lstStyle/>
          <a:p>
            <a:endParaRPr lang="uk-UA" sz="2800" dirty="0" smtClean="0">
              <a:solidFill>
                <a:srgbClr val="002060"/>
              </a:solidFill>
              <a:latin typeface="Times New Roman" panose="02020603050405020304" pitchFamily="18" charset="0"/>
              <a:ea typeface="Calibri" panose="020F0502020204030204" pitchFamily="34" charset="0"/>
            </a:endParaRPr>
          </a:p>
          <a:p>
            <a:r>
              <a:rPr lang="uk-UA" sz="2400" b="1" dirty="0" smtClean="0">
                <a:solidFill>
                  <a:srgbClr val="002060"/>
                </a:solidFill>
                <a:latin typeface="Times New Roman" panose="02020603050405020304" pitchFamily="18" charset="0"/>
                <a:ea typeface="Calibri" panose="020F0502020204030204" pitchFamily="34" charset="0"/>
              </a:rPr>
              <a:t>      На </a:t>
            </a:r>
            <a:r>
              <a:rPr lang="uk-UA" sz="2400" b="1" dirty="0">
                <a:solidFill>
                  <a:srgbClr val="002060"/>
                </a:solidFill>
                <a:latin typeface="Times New Roman" panose="02020603050405020304" pitchFamily="18" charset="0"/>
                <a:ea typeface="Calibri" panose="020F0502020204030204" pitchFamily="34" charset="0"/>
              </a:rPr>
              <a:t>сьогодні Інна Гончар – фахівець зі </a:t>
            </a:r>
            <a:r>
              <a:rPr lang="uk-UA" sz="2400" b="1" dirty="0" err="1">
                <a:solidFill>
                  <a:srgbClr val="002060"/>
                </a:solidFill>
                <a:latin typeface="Times New Roman" panose="02020603050405020304" pitchFamily="18" charset="0"/>
                <a:ea typeface="Calibri" panose="020F0502020204030204" pitchFamily="34" charset="0"/>
              </a:rPr>
              <a:t>зв’язків</a:t>
            </a:r>
            <a:r>
              <a:rPr lang="uk-UA" sz="2400" b="1" dirty="0">
                <a:solidFill>
                  <a:srgbClr val="002060"/>
                </a:solidFill>
                <a:latin typeface="Times New Roman" panose="02020603050405020304" pitchFamily="18" charset="0"/>
                <a:ea typeface="Calibri" panose="020F0502020204030204" pitchFamily="34" charset="0"/>
              </a:rPr>
              <a:t> з громадськістю філії «Дирекція з будівництва Дністровської ГАЕС» ПрАТ «</a:t>
            </a:r>
            <a:r>
              <a:rPr lang="uk-UA" sz="2400" b="1" dirty="0" err="1">
                <a:solidFill>
                  <a:srgbClr val="002060"/>
                </a:solidFill>
                <a:latin typeface="Times New Roman" panose="02020603050405020304" pitchFamily="18" charset="0"/>
                <a:ea typeface="Calibri" panose="020F0502020204030204" pitchFamily="34" charset="0"/>
              </a:rPr>
              <a:t>Укргідроенерго</a:t>
            </a:r>
            <a:r>
              <a:rPr lang="uk-UA" sz="2400" b="1" dirty="0">
                <a:solidFill>
                  <a:srgbClr val="002060"/>
                </a:solidFill>
                <a:latin typeface="Times New Roman" panose="02020603050405020304" pitchFamily="18" charset="0"/>
                <a:ea typeface="Calibri" panose="020F0502020204030204" pitchFamily="34" charset="0"/>
              </a:rPr>
              <a:t>» </a:t>
            </a:r>
            <a:endParaRPr lang="ru-RU" sz="2400" b="1" dirty="0">
              <a:solidFill>
                <a:srgbClr val="002060"/>
              </a:solidFill>
            </a:endParaRPr>
          </a:p>
        </p:txBody>
      </p:sp>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84168" y="1"/>
            <a:ext cx="2497778" cy="2780928"/>
          </a:xfrm>
          <a:prstGeom prst="rect">
            <a:avLst/>
          </a:prstGeom>
          <a:ln>
            <a:noFill/>
          </a:ln>
          <a:effectLst>
            <a:softEdge rad="112500"/>
          </a:effectLst>
        </p:spPr>
      </p:pic>
      <p:sp>
        <p:nvSpPr>
          <p:cNvPr id="5" name="TextBox 4"/>
          <p:cNvSpPr txBox="1"/>
          <p:nvPr/>
        </p:nvSpPr>
        <p:spPr>
          <a:xfrm>
            <a:off x="683567" y="3140968"/>
            <a:ext cx="4861045" cy="2246769"/>
          </a:xfrm>
          <a:prstGeom prst="rect">
            <a:avLst/>
          </a:prstGeom>
          <a:noFill/>
        </p:spPr>
        <p:txBody>
          <a:bodyPr wrap="square" rtlCol="0">
            <a:spAutoFit/>
          </a:bodyPr>
          <a:lstStyle/>
          <a:p>
            <a:r>
              <a:rPr lang="uk-UA" sz="2800" b="1" dirty="0" smtClean="0">
                <a:solidFill>
                  <a:srgbClr val="002060"/>
                </a:solidFill>
                <a:latin typeface="Times New Roman" panose="02020603050405020304" pitchFamily="18" charset="0"/>
                <a:cs typeface="Times New Roman" panose="02020603050405020304" pitchFamily="18" charset="0"/>
              </a:rPr>
              <a:t>Інна Гончар - кореспондент </a:t>
            </a:r>
            <a:r>
              <a:rPr lang="uk-UA" sz="2800" b="1" dirty="0">
                <a:solidFill>
                  <a:srgbClr val="002060"/>
                </a:solidFill>
                <a:latin typeface="Times New Roman" panose="02020603050405020304" pitchFamily="18" charset="0"/>
                <a:cs typeface="Times New Roman" panose="02020603050405020304" pitchFamily="18" charset="0"/>
              </a:rPr>
              <a:t>міського </a:t>
            </a:r>
            <a:r>
              <a:rPr lang="uk-UA" sz="2800" b="1" dirty="0" smtClean="0">
                <a:solidFill>
                  <a:srgbClr val="002060"/>
                </a:solidFill>
                <a:latin typeface="Times New Roman" panose="02020603050405020304" pitchFamily="18" charset="0"/>
                <a:cs typeface="Times New Roman" panose="02020603050405020304" pitchFamily="18" charset="0"/>
              </a:rPr>
              <a:t>часопису</a:t>
            </a:r>
          </a:p>
          <a:p>
            <a:r>
              <a:rPr lang="uk-UA" sz="2800" b="1" dirty="0" smtClean="0">
                <a:solidFill>
                  <a:srgbClr val="002060"/>
                </a:solidFill>
                <a:latin typeface="Times New Roman" panose="02020603050405020304" pitchFamily="18" charset="0"/>
                <a:cs typeface="Times New Roman" panose="02020603050405020304" pitchFamily="18" charset="0"/>
              </a:rPr>
              <a:t> </a:t>
            </a:r>
            <a:r>
              <a:rPr lang="uk-UA" sz="2800" b="1" dirty="0">
                <a:latin typeface="Times New Roman" panose="02020603050405020304" pitchFamily="18" charset="0"/>
                <a:cs typeface="Times New Roman" panose="02020603050405020304" pitchFamily="18" charset="0"/>
              </a:rPr>
              <a:t>«</a:t>
            </a:r>
            <a:r>
              <a:rPr lang="uk-UA" sz="2800" b="1" dirty="0" smtClean="0">
                <a:latin typeface="Times New Roman" panose="02020603050405020304" pitchFamily="18" charset="0"/>
                <a:cs typeface="Times New Roman" panose="02020603050405020304" pitchFamily="18" charset="0"/>
              </a:rPr>
              <a:t>НАША ГАЗЕТА»</a:t>
            </a:r>
            <a:r>
              <a:rPr lang="uk-UA" sz="2800" dirty="0">
                <a:latin typeface="Times New Roman" panose="02020603050405020304" pitchFamily="18" charset="0"/>
                <a:ea typeface="Calibri" panose="020F0502020204030204" pitchFamily="34" charset="0"/>
                <a:cs typeface="Times New Roman" panose="02020603050405020304" pitchFamily="18" charset="0"/>
              </a:rPr>
              <a:t> </a:t>
            </a:r>
            <a:r>
              <a:rPr lang="uk-UA" sz="2800" b="1" dirty="0" err="1" smtClean="0">
                <a:latin typeface="Times New Roman" panose="02020603050405020304" pitchFamily="18" charset="0"/>
                <a:ea typeface="Calibri" panose="020F0502020204030204" pitchFamily="34" charset="0"/>
                <a:cs typeface="Times New Roman" panose="02020603050405020304" pitchFamily="18" charset="0"/>
              </a:rPr>
              <a:t>Новодністровськ-інфо</a:t>
            </a:r>
            <a:r>
              <a:rPr lang="uk-UA" sz="2800" b="1" dirty="0" smtClean="0">
                <a:latin typeface="Times New Roman" panose="02020603050405020304" pitchFamily="18" charset="0"/>
                <a:ea typeface="Calibri" panose="020F0502020204030204" pitchFamily="34" charset="0"/>
                <a:cs typeface="Times New Roman" panose="02020603050405020304" pitchFamily="18" charset="0"/>
              </a:rPr>
              <a:t>.</a:t>
            </a:r>
            <a:endParaRPr lang="ru-RU" sz="2000" b="1" dirty="0">
              <a:latin typeface="Times New Roman" panose="02020603050405020304" pitchFamily="18" charset="0"/>
              <a:ea typeface="Calibri" panose="020F0502020204030204" pitchFamily="34" charset="0"/>
              <a:cs typeface="Times New Roman" panose="02020603050405020304" pitchFamily="18" charset="0"/>
            </a:endParaRPr>
          </a:p>
          <a:p>
            <a:endParaRPr lang="ru-RU" sz="2800" b="1" dirty="0">
              <a:latin typeface="Times New Roman" panose="02020603050405020304" pitchFamily="18" charset="0"/>
              <a:cs typeface="Times New Roman" panose="02020603050405020304" pitchFamily="18" charset="0"/>
            </a:endParaRPr>
          </a:p>
        </p:txBody>
      </p:sp>
      <p:pic>
        <p:nvPicPr>
          <p:cNvPr id="6" name="Picture 2" descr="DSC0120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94231" y="2805931"/>
            <a:ext cx="2757696" cy="216023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Объект 2"/>
          <p:cNvPicPr>
            <a:picLocks noGrp="1" noChangeAspect="1"/>
          </p:cNvPicPr>
          <p:nvPr>
            <p:ph idx="1"/>
          </p:nvPr>
        </p:nvPicPr>
        <p:blipFill rotWithShape="1">
          <a:blip r:embed="rId6" cstate="print">
            <a:extLst>
              <a:ext uri="{28A0092B-C50C-407E-A947-70E740481C1C}">
                <a14:useLocalDpi xmlns:a14="http://schemas.microsoft.com/office/drawing/2010/main" val="0"/>
              </a:ext>
            </a:extLst>
          </a:blip>
          <a:srcRect l="2084" t="6223" b="-2705"/>
          <a:stretch/>
        </p:blipFill>
        <p:spPr>
          <a:xfrm>
            <a:off x="2987824" y="4966170"/>
            <a:ext cx="2556788" cy="1968174"/>
          </a:xfrm>
          <a:prstGeom prst="rect">
            <a:avLst/>
          </a:prstGeom>
          <a:ln>
            <a:noFill/>
          </a:ln>
          <a:effectLst>
            <a:softEdge rad="112500"/>
          </a:effectLst>
        </p:spPr>
      </p:pic>
    </p:spTree>
    <p:extLst>
      <p:ext uri="{BB962C8B-B14F-4D97-AF65-F5344CB8AC3E}">
        <p14:creationId xmlns:p14="http://schemas.microsoft.com/office/powerpoint/2010/main" val="2433527520"/>
      </p:ext>
    </p:extLst>
  </p:cSld>
  <p:clrMapOvr>
    <a:masterClrMapping/>
  </p:clrMapOvr>
  <p:transition>
    <p:zoom/>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1" descr="{title}"/>
          <p:cNvPicPr>
            <a:picLocks noChangeAspect="1" noChangeArrowheads="1" noCrop="1"/>
          </p:cNvPicPr>
          <p:nvPr/>
        </p:nvPicPr>
        <p:blipFill>
          <a:blip r:embed="rId3"/>
          <a:srcRect/>
          <a:stretch>
            <a:fillRect/>
          </a:stretch>
        </p:blipFill>
        <p:spPr bwMode="auto">
          <a:xfrm>
            <a:off x="-71771" y="-74826"/>
            <a:ext cx="9462366" cy="7237704"/>
          </a:xfrm>
          <a:prstGeom prst="rect">
            <a:avLst/>
          </a:prstGeom>
          <a:noFill/>
        </p:spPr>
      </p:pic>
      <p:pic>
        <p:nvPicPr>
          <p:cNvPr id="6" name="Picture 4" descr="http://s4.rimg.info/2847940c5e7f8f1f5606e1397fda9a90.gif">
            <a:hlinkClick r:id="rId4"/>
          </p:cNvPr>
          <p:cNvPicPr>
            <a:picLocks noChangeAspect="1" noChangeArrowheads="1" noCrop="1"/>
          </p:cNvPicPr>
          <p:nvPr/>
        </p:nvPicPr>
        <p:blipFill>
          <a:blip r:embed="rId5"/>
          <a:srcRect/>
          <a:stretch>
            <a:fillRect/>
          </a:stretch>
        </p:blipFill>
        <p:spPr bwMode="auto">
          <a:xfrm>
            <a:off x="1516162" y="841079"/>
            <a:ext cx="3143250" cy="1066800"/>
          </a:xfrm>
          <a:prstGeom prst="rect">
            <a:avLst/>
          </a:prstGeom>
          <a:noFill/>
        </p:spPr>
      </p:pic>
      <p:pic>
        <p:nvPicPr>
          <p:cNvPr id="9" name="Picture 10" descr="http://s2.rimg.info/c2fea1e11a0c23e5517f6370c2d11ff6.gif">
            <a:hlinkClick r:id="rId6"/>
          </p:cNvPr>
          <p:cNvPicPr>
            <a:picLocks noChangeAspect="1" noChangeArrowheads="1" noCrop="1"/>
          </p:cNvPicPr>
          <p:nvPr/>
        </p:nvPicPr>
        <p:blipFill>
          <a:blip r:embed="rId7"/>
          <a:srcRect/>
          <a:stretch>
            <a:fillRect/>
          </a:stretch>
        </p:blipFill>
        <p:spPr bwMode="auto">
          <a:xfrm>
            <a:off x="428596" y="2571744"/>
            <a:ext cx="742950" cy="1047751"/>
          </a:xfrm>
          <a:prstGeom prst="rect">
            <a:avLst/>
          </a:prstGeom>
          <a:noFill/>
        </p:spPr>
      </p:pic>
      <p:pic>
        <p:nvPicPr>
          <p:cNvPr id="13" name="Picture 4" descr="http://s4.rimg.info/2847940c5e7f8f1f5606e1397fda9a90.gif">
            <a:hlinkClick r:id="rId4"/>
          </p:cNvPr>
          <p:cNvPicPr>
            <a:picLocks noChangeAspect="1" noChangeArrowheads="1" noCrop="1"/>
          </p:cNvPicPr>
          <p:nvPr/>
        </p:nvPicPr>
        <p:blipFill>
          <a:blip r:embed="rId5"/>
          <a:srcRect/>
          <a:stretch>
            <a:fillRect/>
          </a:stretch>
        </p:blipFill>
        <p:spPr bwMode="auto">
          <a:xfrm>
            <a:off x="2984888" y="502445"/>
            <a:ext cx="3143250" cy="1066800"/>
          </a:xfrm>
          <a:prstGeom prst="rect">
            <a:avLst/>
          </a:prstGeom>
          <a:noFill/>
        </p:spPr>
      </p:pic>
      <p:pic>
        <p:nvPicPr>
          <p:cNvPr id="14" name="Picture 4" descr="http://s4.rimg.info/2847940c5e7f8f1f5606e1397fda9a90.gif">
            <a:hlinkClick r:id="rId4"/>
          </p:cNvPr>
          <p:cNvPicPr>
            <a:picLocks noChangeAspect="1" noChangeArrowheads="1" noCrop="1"/>
          </p:cNvPicPr>
          <p:nvPr/>
        </p:nvPicPr>
        <p:blipFill>
          <a:blip r:embed="rId5"/>
          <a:srcRect/>
          <a:stretch>
            <a:fillRect/>
          </a:stretch>
        </p:blipFill>
        <p:spPr bwMode="auto">
          <a:xfrm>
            <a:off x="855455" y="268623"/>
            <a:ext cx="3143250" cy="1066800"/>
          </a:xfrm>
          <a:prstGeom prst="rect">
            <a:avLst/>
          </a:prstGeom>
          <a:noFill/>
        </p:spPr>
      </p:pic>
      <p:pic>
        <p:nvPicPr>
          <p:cNvPr id="15" name="Picture 10" descr="http://s2.rimg.info/c2fea1e11a0c23e5517f6370c2d11ff6.gif">
            <a:hlinkClick r:id="rId6"/>
          </p:cNvPr>
          <p:cNvPicPr>
            <a:picLocks noChangeAspect="1" noChangeArrowheads="1" noCrop="1"/>
          </p:cNvPicPr>
          <p:nvPr/>
        </p:nvPicPr>
        <p:blipFill>
          <a:blip r:embed="rId7"/>
          <a:srcRect/>
          <a:stretch>
            <a:fillRect/>
          </a:stretch>
        </p:blipFill>
        <p:spPr bwMode="auto">
          <a:xfrm>
            <a:off x="580996" y="2724144"/>
            <a:ext cx="742950" cy="1047751"/>
          </a:xfrm>
          <a:prstGeom prst="rect">
            <a:avLst/>
          </a:prstGeom>
          <a:noFill/>
        </p:spPr>
      </p:pic>
      <p:sp>
        <p:nvSpPr>
          <p:cNvPr id="11" name="Прямоугольник 10"/>
          <p:cNvSpPr/>
          <p:nvPr/>
        </p:nvSpPr>
        <p:spPr>
          <a:xfrm>
            <a:off x="428596" y="1"/>
            <a:ext cx="8715404" cy="5386090"/>
          </a:xfrm>
          <a:prstGeom prst="rect">
            <a:avLst/>
          </a:prstGeom>
        </p:spPr>
        <p:txBody>
          <a:bodyPr wrap="square">
            <a:spAutoFit/>
          </a:bodyPr>
          <a:lstStyle/>
          <a:p>
            <a:pPr algn="ctr"/>
            <a:r>
              <a:rPr lang="uk-UA" sz="2800" b="1" dirty="0">
                <a:solidFill>
                  <a:srgbClr val="FF0000"/>
                </a:solidFill>
                <a:latin typeface="Times New Roman" panose="02020603050405020304" pitchFamily="18" charset="0"/>
                <a:cs typeface="Times New Roman" panose="02020603050405020304" pitchFamily="18" charset="0"/>
              </a:rPr>
              <a:t>Відзнаки, </a:t>
            </a:r>
            <a:r>
              <a:rPr lang="uk-UA" sz="2800" b="1" dirty="0" smtClean="0">
                <a:solidFill>
                  <a:srgbClr val="FF0000"/>
                </a:solidFill>
                <a:latin typeface="Times New Roman" panose="02020603050405020304" pitchFamily="18" charset="0"/>
                <a:cs typeface="Times New Roman" panose="02020603050405020304" pitchFamily="18" charset="0"/>
              </a:rPr>
              <a:t>нагороди І.М. Гончар</a:t>
            </a:r>
          </a:p>
          <a:p>
            <a:pPr algn="ctr"/>
            <a:endParaRPr lang="ru-RU" sz="2800" b="1" dirty="0">
              <a:solidFill>
                <a:srgbClr val="FF0000"/>
              </a:solidFill>
              <a:latin typeface="Times New Roman" panose="02020603050405020304" pitchFamily="18" charset="0"/>
              <a:cs typeface="Times New Roman" panose="02020603050405020304" pitchFamily="18" charset="0"/>
            </a:endParaRPr>
          </a:p>
          <a:p>
            <a:pPr lvl="0"/>
            <a:r>
              <a:rPr lang="uk-UA" sz="2400" b="1" dirty="0" smtClean="0">
                <a:solidFill>
                  <a:srgbClr val="002060"/>
                </a:solidFill>
                <a:latin typeface="Times New Roman" panose="02020603050405020304" pitchFamily="18" charset="0"/>
                <a:cs typeface="Times New Roman" panose="02020603050405020304" pitchFamily="18" charset="0"/>
              </a:rPr>
              <a:t>- Лауреат </a:t>
            </a:r>
            <a:r>
              <a:rPr lang="uk-UA" sz="2400" b="1" dirty="0">
                <a:solidFill>
                  <a:srgbClr val="002060"/>
                </a:solidFill>
                <a:latin typeface="Times New Roman" panose="02020603050405020304" pitchFamily="18" charset="0"/>
                <a:cs typeface="Times New Roman" panose="02020603050405020304" pitchFamily="18" charset="0"/>
              </a:rPr>
              <a:t>конкурсу знавців творчості Михайла </a:t>
            </a:r>
            <a:r>
              <a:rPr lang="uk-UA" sz="2400" b="1" dirty="0" smtClean="0">
                <a:solidFill>
                  <a:srgbClr val="002060"/>
                </a:solidFill>
                <a:latin typeface="Times New Roman" panose="02020603050405020304" pitchFamily="18" charset="0"/>
                <a:cs typeface="Times New Roman" panose="02020603050405020304" pitchFamily="18" charset="0"/>
              </a:rPr>
              <a:t>Івасюка</a:t>
            </a:r>
            <a:endParaRPr lang="ru-RU" sz="2400" b="1" dirty="0">
              <a:solidFill>
                <a:srgbClr val="002060"/>
              </a:solidFill>
              <a:latin typeface="Times New Roman" panose="02020603050405020304" pitchFamily="18" charset="0"/>
              <a:cs typeface="Times New Roman" panose="02020603050405020304" pitchFamily="18" charset="0"/>
            </a:endParaRPr>
          </a:p>
          <a:p>
            <a:pPr lvl="0"/>
            <a:r>
              <a:rPr lang="uk-UA" sz="2400" b="1" dirty="0" smtClean="0">
                <a:solidFill>
                  <a:srgbClr val="002060"/>
                </a:solidFill>
                <a:latin typeface="Times New Roman" panose="02020603050405020304" pitchFamily="18" charset="0"/>
                <a:cs typeface="Times New Roman" panose="02020603050405020304" pitchFamily="18" charset="0"/>
              </a:rPr>
              <a:t>- Переможець </a:t>
            </a:r>
            <a:r>
              <a:rPr lang="uk-UA" sz="2400" b="1" dirty="0" err="1">
                <a:solidFill>
                  <a:srgbClr val="002060"/>
                </a:solidFill>
                <a:latin typeface="Times New Roman" panose="02020603050405020304" pitchFamily="18" charset="0"/>
                <a:cs typeface="Times New Roman" panose="02020603050405020304" pitchFamily="18" charset="0"/>
              </a:rPr>
              <a:t>радіовікторини</a:t>
            </a:r>
            <a:r>
              <a:rPr lang="uk-UA" sz="2400" b="1" dirty="0">
                <a:solidFill>
                  <a:srgbClr val="002060"/>
                </a:solidFill>
                <a:latin typeface="Times New Roman" panose="02020603050405020304" pitchFamily="18" charset="0"/>
                <a:cs typeface="Times New Roman" panose="02020603050405020304" pitchFamily="18" charset="0"/>
              </a:rPr>
              <a:t> до 50-річчя Володимира </a:t>
            </a:r>
            <a:r>
              <a:rPr lang="uk-UA" sz="2400" b="1" dirty="0" smtClean="0">
                <a:solidFill>
                  <a:srgbClr val="002060"/>
                </a:solidFill>
                <a:latin typeface="Times New Roman" panose="02020603050405020304" pitchFamily="18" charset="0"/>
                <a:cs typeface="Times New Roman" panose="02020603050405020304" pitchFamily="18" charset="0"/>
              </a:rPr>
              <a:t>Івасюка</a:t>
            </a:r>
            <a:endParaRPr lang="ru-RU" sz="2400" b="1" dirty="0">
              <a:solidFill>
                <a:srgbClr val="002060"/>
              </a:solidFill>
              <a:latin typeface="Times New Roman" panose="02020603050405020304" pitchFamily="18" charset="0"/>
              <a:cs typeface="Times New Roman" panose="02020603050405020304" pitchFamily="18" charset="0"/>
            </a:endParaRPr>
          </a:p>
          <a:p>
            <a:pPr lvl="0"/>
            <a:r>
              <a:rPr lang="uk-UA" sz="2400" b="1" dirty="0" smtClean="0">
                <a:solidFill>
                  <a:srgbClr val="002060"/>
                </a:solidFill>
                <a:latin typeface="Times New Roman" panose="02020603050405020304" pitchFamily="18" charset="0"/>
                <a:cs typeface="Times New Roman" panose="02020603050405020304" pitchFamily="18" charset="0"/>
              </a:rPr>
              <a:t>- Лауреат </a:t>
            </a:r>
            <a:r>
              <a:rPr lang="uk-UA" sz="2400" b="1" dirty="0">
                <a:solidFill>
                  <a:srgbClr val="002060"/>
                </a:solidFill>
                <a:latin typeface="Times New Roman" panose="02020603050405020304" pitchFamily="18" charset="0"/>
                <a:cs typeface="Times New Roman" panose="02020603050405020304" pitchFamily="18" charset="0"/>
              </a:rPr>
              <a:t>поетичного конкурсу до 65-річчя утворення Чернівецької </a:t>
            </a:r>
            <a:r>
              <a:rPr lang="uk-UA" sz="2400" b="1" dirty="0" smtClean="0">
                <a:solidFill>
                  <a:srgbClr val="002060"/>
                </a:solidFill>
                <a:latin typeface="Times New Roman" panose="02020603050405020304" pitchFamily="18" charset="0"/>
                <a:cs typeface="Times New Roman" panose="02020603050405020304" pitchFamily="18" charset="0"/>
              </a:rPr>
              <a:t>області</a:t>
            </a:r>
            <a:endParaRPr lang="ru-RU" sz="2400" b="1" dirty="0">
              <a:solidFill>
                <a:srgbClr val="002060"/>
              </a:solidFill>
              <a:latin typeface="Times New Roman" panose="02020603050405020304" pitchFamily="18" charset="0"/>
              <a:cs typeface="Times New Roman" panose="02020603050405020304" pitchFamily="18" charset="0"/>
            </a:endParaRPr>
          </a:p>
          <a:p>
            <a:pPr lvl="0"/>
            <a:r>
              <a:rPr lang="uk-UA" sz="2400" b="1" dirty="0" smtClean="0">
                <a:solidFill>
                  <a:srgbClr val="002060"/>
                </a:solidFill>
                <a:latin typeface="Times New Roman" panose="02020603050405020304" pitchFamily="18" charset="0"/>
                <a:cs typeface="Times New Roman" panose="02020603050405020304" pitchFamily="18" charset="0"/>
              </a:rPr>
              <a:t>- Лауреат літературно-мистецької премії імені </a:t>
            </a:r>
            <a:r>
              <a:rPr lang="uk-UA" sz="2400" b="1" dirty="0">
                <a:solidFill>
                  <a:srgbClr val="002060"/>
                </a:solidFill>
                <a:latin typeface="Times New Roman" panose="02020603050405020304" pitchFamily="18" charset="0"/>
                <a:cs typeface="Times New Roman" panose="02020603050405020304" pitchFamily="18" charset="0"/>
              </a:rPr>
              <a:t>Ольги Кобилянської(2006</a:t>
            </a:r>
            <a:r>
              <a:rPr lang="uk-UA" sz="2400" b="1" dirty="0" smtClean="0">
                <a:solidFill>
                  <a:srgbClr val="002060"/>
                </a:solidFill>
                <a:latin typeface="Times New Roman" panose="02020603050405020304" pitchFamily="18" charset="0"/>
                <a:cs typeface="Times New Roman" panose="02020603050405020304" pitchFamily="18" charset="0"/>
              </a:rPr>
              <a:t>)</a:t>
            </a:r>
            <a:endParaRPr lang="ru-RU" sz="2400" b="1" dirty="0">
              <a:solidFill>
                <a:srgbClr val="002060"/>
              </a:solidFill>
              <a:latin typeface="Times New Roman" panose="02020603050405020304" pitchFamily="18" charset="0"/>
              <a:cs typeface="Times New Roman" panose="02020603050405020304" pitchFamily="18" charset="0"/>
            </a:endParaRPr>
          </a:p>
          <a:p>
            <a:pPr lvl="0"/>
            <a:r>
              <a:rPr lang="uk-UA" sz="2400" b="1" dirty="0" smtClean="0">
                <a:solidFill>
                  <a:srgbClr val="002060"/>
                </a:solidFill>
                <a:latin typeface="Times New Roman" panose="02020603050405020304" pitchFamily="18" charset="0"/>
                <a:cs typeface="Times New Roman" panose="02020603050405020304" pitchFamily="18" charset="0"/>
              </a:rPr>
              <a:t>- Член </a:t>
            </a:r>
            <a:r>
              <a:rPr lang="uk-UA" sz="2400" b="1" dirty="0">
                <a:solidFill>
                  <a:srgbClr val="002060"/>
                </a:solidFill>
                <a:latin typeface="Times New Roman" panose="02020603050405020304" pitchFamily="18" charset="0"/>
                <a:cs typeface="Times New Roman" panose="02020603050405020304" pitchFamily="18" charset="0"/>
              </a:rPr>
              <a:t>Національної спілки журналістів України [НСЖУ] (2008</a:t>
            </a:r>
            <a:r>
              <a:rPr lang="uk-UA" sz="2400" b="1" dirty="0" smtClean="0">
                <a:solidFill>
                  <a:srgbClr val="002060"/>
                </a:solidFill>
                <a:latin typeface="Times New Roman" panose="02020603050405020304" pitchFamily="18" charset="0"/>
                <a:cs typeface="Times New Roman" panose="02020603050405020304" pitchFamily="18" charset="0"/>
              </a:rPr>
              <a:t>)</a:t>
            </a:r>
            <a:endParaRPr lang="ru-RU" sz="2400" b="1" dirty="0">
              <a:solidFill>
                <a:srgbClr val="002060"/>
              </a:solidFill>
              <a:latin typeface="Times New Roman" panose="02020603050405020304" pitchFamily="18" charset="0"/>
              <a:cs typeface="Times New Roman" panose="02020603050405020304" pitchFamily="18" charset="0"/>
            </a:endParaRPr>
          </a:p>
          <a:p>
            <a:pPr lvl="0"/>
            <a:r>
              <a:rPr lang="uk-UA" sz="2400" b="1" dirty="0" smtClean="0">
                <a:solidFill>
                  <a:srgbClr val="002060"/>
                </a:solidFill>
                <a:latin typeface="Times New Roman" panose="02020603050405020304" pitchFamily="18" charset="0"/>
                <a:cs typeface="Times New Roman" panose="02020603050405020304" pitchFamily="18" charset="0"/>
              </a:rPr>
              <a:t>- Член </a:t>
            </a:r>
            <a:r>
              <a:rPr lang="uk-UA" sz="2400" b="1" dirty="0">
                <a:solidFill>
                  <a:srgbClr val="002060"/>
                </a:solidFill>
                <a:latin typeface="Times New Roman" panose="02020603050405020304" pitchFamily="18" charset="0"/>
                <a:cs typeface="Times New Roman" panose="02020603050405020304" pitchFamily="18" charset="0"/>
              </a:rPr>
              <a:t>Всеукраїнського товариства «Просвіта» імені Тараса </a:t>
            </a:r>
            <a:r>
              <a:rPr lang="uk-UA" sz="2400" b="1" dirty="0" smtClean="0">
                <a:solidFill>
                  <a:srgbClr val="002060"/>
                </a:solidFill>
                <a:latin typeface="Times New Roman" panose="02020603050405020304" pitchFamily="18" charset="0"/>
                <a:cs typeface="Times New Roman" panose="02020603050405020304" pitchFamily="18" charset="0"/>
              </a:rPr>
              <a:t>Шевченка.</a:t>
            </a:r>
          </a:p>
          <a:p>
            <a:pPr lvl="0"/>
            <a:r>
              <a:rPr lang="ru-RU" sz="2400" b="1" dirty="0" smtClean="0">
                <a:solidFill>
                  <a:srgbClr val="002060"/>
                </a:solidFill>
                <a:latin typeface="Times New Roman" panose="02020603050405020304" pitchFamily="18" charset="0"/>
                <a:cs typeface="Times New Roman" panose="02020603050405020304" pitchFamily="18" charset="0"/>
              </a:rPr>
              <a:t>- Ю</a:t>
            </a:r>
            <a:r>
              <a:rPr lang="uk-UA" sz="2400" b="1" dirty="0" err="1" smtClean="0">
                <a:solidFill>
                  <a:srgbClr val="002060"/>
                </a:solidFill>
                <a:latin typeface="Times New Roman" panose="02020603050405020304" pitchFamily="18" charset="0"/>
                <a:cs typeface="Times New Roman" panose="02020603050405020304" pitchFamily="18" charset="0"/>
              </a:rPr>
              <a:t>вілейна</a:t>
            </a:r>
            <a:r>
              <a:rPr lang="uk-UA" sz="2400" b="1" dirty="0" smtClean="0">
                <a:solidFill>
                  <a:srgbClr val="002060"/>
                </a:solidFill>
                <a:latin typeface="Times New Roman" panose="02020603050405020304" pitchFamily="18" charset="0"/>
                <a:cs typeface="Times New Roman" panose="02020603050405020304" pitchFamily="18" charset="0"/>
              </a:rPr>
              <a:t> </a:t>
            </a:r>
            <a:r>
              <a:rPr lang="uk-UA" sz="2400" b="1" dirty="0">
                <a:solidFill>
                  <a:srgbClr val="002060"/>
                </a:solidFill>
                <a:latin typeface="Times New Roman" panose="02020603050405020304" pitchFamily="18" charset="0"/>
                <a:cs typeface="Times New Roman" panose="02020603050405020304" pitchFamily="18" charset="0"/>
              </a:rPr>
              <a:t>медаль «</a:t>
            </a:r>
            <a:r>
              <a:rPr lang="uk-UA" sz="2400" b="1" dirty="0" smtClean="0">
                <a:solidFill>
                  <a:srgbClr val="002060"/>
                </a:solidFill>
                <a:latin typeface="Times New Roman" panose="02020603050405020304" pitchFamily="18" charset="0"/>
                <a:cs typeface="Times New Roman" panose="02020603050405020304" pitchFamily="18" charset="0"/>
              </a:rPr>
              <a:t>За вірність Заповітам Кобзаря»</a:t>
            </a:r>
            <a:endParaRPr lang="ru-RU" sz="24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 name="Рисунок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10090" y="5331263"/>
            <a:ext cx="2041328" cy="1750138"/>
          </a:xfrm>
          <a:prstGeom prst="rect">
            <a:avLst/>
          </a:prstGeom>
          <a:ln>
            <a:noFill/>
          </a:ln>
          <a:effectLst>
            <a:softEdge rad="112500"/>
          </a:effectLst>
        </p:spPr>
      </p:pic>
      <p:pic>
        <p:nvPicPr>
          <p:cNvPr id="12" name="Рисунок 11" descr="https://2.bp.blogspot.com/-AfgLunbN6po/WAvN51MVQ1I/AAAAAAAAAKE/WVzWx1rWYhUmINqmrCn9PNKxDwp96ianACEw/s320/709808798%25D0%259A5%25D0%25A3454%25D0%25A6%25D0%25A3.jpg">
            <a:hlinkClick r:id="rId9"/>
          </p:cNvPr>
          <p:cNvPicPr/>
          <p:nvPr/>
        </p:nvPicPr>
        <p:blipFill>
          <a:blip r:embed="rId10">
            <a:extLst>
              <a:ext uri="{28A0092B-C50C-407E-A947-70E740481C1C}">
                <a14:useLocalDpi xmlns:a14="http://schemas.microsoft.com/office/drawing/2010/main" val="0"/>
              </a:ext>
            </a:extLst>
          </a:blip>
          <a:srcRect/>
          <a:stretch>
            <a:fillRect/>
          </a:stretch>
        </p:blipFill>
        <p:spPr bwMode="auto">
          <a:xfrm>
            <a:off x="3998705" y="5263577"/>
            <a:ext cx="1872208" cy="1762995"/>
          </a:xfrm>
          <a:prstGeom prst="rect">
            <a:avLst/>
          </a:prstGeom>
          <a:ln>
            <a:noFill/>
          </a:ln>
          <a:effectLst>
            <a:softEdge rad="112500"/>
          </a:effectLst>
        </p:spPr>
      </p:pic>
      <p:pic>
        <p:nvPicPr>
          <p:cNvPr id="16" name="Рисунок 15" descr="https://3.bp.blogspot.com/-sqEtYw8CLTg/WAvOUc2NBZI/AAAAAAAAAKg/5M2bQVs3ir4DSUmXlqnA9Z7ycFKsxjGagCEw/s320/%25D0%25BE%25D1%2580%25D1%2580%25D0%25B0%25D1%2596.jpg">
            <a:hlinkClick r:id="rId11"/>
          </p:cNvPr>
          <p:cNvPicPr/>
          <p:nvPr/>
        </p:nvPicPr>
        <p:blipFill>
          <a:blip r:embed="rId12">
            <a:extLst>
              <a:ext uri="{28A0092B-C50C-407E-A947-70E740481C1C}">
                <a14:useLocalDpi xmlns:a14="http://schemas.microsoft.com/office/drawing/2010/main" val="0"/>
              </a:ext>
            </a:extLst>
          </a:blip>
          <a:srcRect/>
          <a:stretch>
            <a:fillRect/>
          </a:stretch>
        </p:blipFill>
        <p:spPr bwMode="auto">
          <a:xfrm>
            <a:off x="1516162" y="5397399"/>
            <a:ext cx="1860317" cy="1727798"/>
          </a:xfrm>
          <a:prstGeom prst="rect">
            <a:avLst/>
          </a:prstGeom>
          <a:ln>
            <a:noFill/>
          </a:ln>
          <a:effectLst>
            <a:softEdge rad="112500"/>
          </a:effectLst>
        </p:spPr>
      </p:pic>
    </p:spTree>
    <p:extLst>
      <p:ext uri="{BB962C8B-B14F-4D97-AF65-F5344CB8AC3E}">
        <p14:creationId xmlns:p14="http://schemas.microsoft.com/office/powerpoint/2010/main" val="1423956991"/>
      </p:ext>
    </p:extLst>
  </p:cSld>
  <p:clrMapOvr>
    <a:masterClrMapping/>
  </p:clrMapOvr>
  <p:transition>
    <p:dissolv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Заголовок 20"/>
          <p:cNvSpPr>
            <a:spLocks noGrp="1"/>
          </p:cNvSpPr>
          <p:nvPr>
            <p:ph type="title"/>
          </p:nvPr>
        </p:nvSpPr>
        <p:spPr/>
        <p:txBody>
          <a:bodyPr/>
          <a:lstStyle/>
          <a:p>
            <a:endParaRPr lang="ru-RU"/>
          </a:p>
        </p:txBody>
      </p:sp>
      <p:pic>
        <p:nvPicPr>
          <p:cNvPr id="3" name="ПОЕЗІЯ 'Цвіте черемха' Інна Гончар-Юлія Мельник.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138166" y="1762125"/>
            <a:ext cx="6548634" cy="3683099"/>
          </a:xfrm>
        </p:spPr>
      </p:pic>
      <p:sp>
        <p:nvSpPr>
          <p:cNvPr id="23" name="Текст 22"/>
          <p:cNvSpPr>
            <a:spLocks noGrp="1"/>
          </p:cNvSpPr>
          <p:nvPr>
            <p:ph type="body" sz="half" idx="2"/>
          </p:nvPr>
        </p:nvSpPr>
        <p:spPr/>
        <p:txBody>
          <a:bodyPr/>
          <a:lstStyle/>
          <a:p>
            <a:endParaRPr lang="ru-RU"/>
          </a:p>
        </p:txBody>
      </p:sp>
      <p:pic>
        <p:nvPicPr>
          <p:cNvPr id="5" name="Picture 11" descr="{title}"/>
          <p:cNvPicPr>
            <a:picLocks noChangeAspect="1" noChangeArrowheads="1" noCrop="1"/>
          </p:cNvPicPr>
          <p:nvPr/>
        </p:nvPicPr>
        <p:blipFill>
          <a:blip r:embed="rId5"/>
          <a:srcRect/>
          <a:stretch>
            <a:fillRect/>
          </a:stretch>
        </p:blipFill>
        <p:spPr bwMode="auto">
          <a:xfrm>
            <a:off x="0" y="-27384"/>
            <a:ext cx="9786910" cy="6885384"/>
          </a:xfrm>
          <a:prstGeom prst="rect">
            <a:avLst/>
          </a:prstGeom>
          <a:noFill/>
        </p:spPr>
      </p:pic>
      <p:pic>
        <p:nvPicPr>
          <p:cNvPr id="4100" name="Picture 4" descr="http://zolotapektoral.te.ua/wp-content/uploads/2016/10/DSC07837.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75811" y="31465"/>
            <a:ext cx="2662335" cy="33928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457198" y="734715"/>
            <a:ext cx="4618858" cy="1477328"/>
          </a:xfrm>
          <a:prstGeom prst="rect">
            <a:avLst/>
          </a:prstGeom>
        </p:spPr>
        <p:txBody>
          <a:bodyPr wrap="square">
            <a:spAutoFit/>
          </a:bodyPr>
          <a:lstStyle/>
          <a:p>
            <a:pPr>
              <a:spcAft>
                <a:spcPts val="0"/>
              </a:spcAft>
            </a:pPr>
            <a:r>
              <a:rPr lang="uk-UA" b="1" dirty="0" smtClean="0">
                <a:solidFill>
                  <a:srgbClr val="002060"/>
                </a:solidFill>
                <a:latin typeface="Times New Roman" panose="02020603050405020304" pitchFamily="18" charset="0"/>
                <a:ea typeface="Times New Roman" panose="02020603050405020304" pitchFamily="18" charset="0"/>
              </a:rPr>
              <a:t> Нам </a:t>
            </a:r>
            <a:r>
              <a:rPr lang="uk-UA" b="1" dirty="0">
                <a:solidFill>
                  <a:srgbClr val="002060"/>
                </a:solidFill>
                <a:latin typeface="Times New Roman" panose="02020603050405020304" pitchFamily="18" charset="0"/>
                <a:ea typeface="Times New Roman" panose="02020603050405020304" pitchFamily="18" charset="0"/>
              </a:rPr>
              <a:t>болить Україна і вранці, і вдень,</a:t>
            </a:r>
            <a:endParaRPr lang="ru-RU" b="1" dirty="0">
              <a:solidFill>
                <a:srgbClr val="002060"/>
              </a:solidFill>
              <a:latin typeface="Times New Roman" panose="02020603050405020304" pitchFamily="18" charset="0"/>
              <a:ea typeface="Times New Roman" panose="02020603050405020304" pitchFamily="18" charset="0"/>
            </a:endParaRPr>
          </a:p>
          <a:p>
            <a:pPr>
              <a:spcAft>
                <a:spcPts val="0"/>
              </a:spcAft>
            </a:pPr>
            <a:r>
              <a:rPr lang="uk-UA" b="1" dirty="0">
                <a:solidFill>
                  <a:srgbClr val="002060"/>
                </a:solidFill>
                <a:latin typeface="Times New Roman" panose="02020603050405020304" pitchFamily="18" charset="0"/>
                <a:ea typeface="Times New Roman" panose="02020603050405020304" pitchFamily="18" charset="0"/>
              </a:rPr>
              <a:t> </a:t>
            </a:r>
            <a:r>
              <a:rPr lang="uk-UA" b="1" dirty="0" smtClean="0">
                <a:solidFill>
                  <a:srgbClr val="002060"/>
                </a:solidFill>
                <a:latin typeface="Times New Roman" panose="02020603050405020304" pitchFamily="18" charset="0"/>
                <a:ea typeface="Times New Roman" panose="02020603050405020304" pitchFamily="18" charset="0"/>
              </a:rPr>
              <a:t> </a:t>
            </a:r>
            <a:r>
              <a:rPr lang="uk-UA" b="1" dirty="0">
                <a:solidFill>
                  <a:srgbClr val="002060"/>
                </a:solidFill>
                <a:latin typeface="Times New Roman" panose="02020603050405020304" pitchFamily="18" charset="0"/>
                <a:ea typeface="Times New Roman" panose="02020603050405020304" pitchFamily="18" charset="0"/>
              </a:rPr>
              <a:t>в горобинових краплях надії</a:t>
            </a:r>
            <a:r>
              <a:rPr lang="uk-UA" b="1" dirty="0" smtClean="0">
                <a:solidFill>
                  <a:srgbClr val="002060"/>
                </a:solidFill>
                <a:latin typeface="Times New Roman" panose="02020603050405020304" pitchFamily="18" charset="0"/>
                <a:ea typeface="Times New Roman" panose="02020603050405020304" pitchFamily="18" charset="0"/>
              </a:rPr>
              <a:t>,    Бережемо </a:t>
            </a:r>
            <a:r>
              <a:rPr lang="uk-UA" b="1" dirty="0">
                <a:solidFill>
                  <a:srgbClr val="002060"/>
                </a:solidFill>
                <a:latin typeface="Times New Roman" panose="02020603050405020304" pitchFamily="18" charset="0"/>
                <a:ea typeface="Times New Roman" panose="02020603050405020304" pitchFamily="18" charset="0"/>
              </a:rPr>
              <a:t>суцвіття </a:t>
            </a:r>
            <a:r>
              <a:rPr lang="uk-UA" b="1" dirty="0" smtClean="0">
                <a:solidFill>
                  <a:srgbClr val="002060"/>
                </a:solidFill>
                <a:latin typeface="Times New Roman" panose="02020603050405020304" pitchFamily="18" charset="0"/>
                <a:ea typeface="Times New Roman" panose="02020603050405020304" pitchFamily="18" charset="0"/>
              </a:rPr>
              <a:t>вкраїнських пісень</a:t>
            </a:r>
            <a:endParaRPr lang="ru-RU" b="1" dirty="0">
              <a:solidFill>
                <a:srgbClr val="002060"/>
              </a:solidFill>
              <a:latin typeface="Times New Roman" panose="02020603050405020304" pitchFamily="18" charset="0"/>
              <a:ea typeface="Times New Roman" panose="02020603050405020304" pitchFamily="18" charset="0"/>
            </a:endParaRPr>
          </a:p>
          <a:p>
            <a:pPr>
              <a:spcAft>
                <a:spcPts val="0"/>
              </a:spcAft>
            </a:pPr>
            <a:r>
              <a:rPr lang="uk-UA" b="1" dirty="0">
                <a:solidFill>
                  <a:srgbClr val="002060"/>
                </a:solidFill>
                <a:latin typeface="Times New Roman" panose="02020603050405020304" pitchFamily="18" charset="0"/>
                <a:ea typeface="Times New Roman" panose="02020603050405020304" pitchFamily="18" charset="0"/>
              </a:rPr>
              <a:t>   </a:t>
            </a:r>
            <a:r>
              <a:rPr lang="uk-UA" b="1" dirty="0" smtClean="0">
                <a:solidFill>
                  <a:srgbClr val="002060"/>
                </a:solidFill>
                <a:latin typeface="Times New Roman" panose="02020603050405020304" pitchFamily="18" charset="0"/>
                <a:ea typeface="Times New Roman" panose="02020603050405020304" pitchFamily="18" charset="0"/>
              </a:rPr>
              <a:t> </a:t>
            </a:r>
            <a:r>
              <a:rPr lang="uk-UA" b="1" dirty="0">
                <a:solidFill>
                  <a:srgbClr val="002060"/>
                </a:solidFill>
                <a:latin typeface="Times New Roman" panose="02020603050405020304" pitchFamily="18" charset="0"/>
                <a:ea typeface="Times New Roman" panose="02020603050405020304" pitchFamily="18" charset="0"/>
              </a:rPr>
              <a:t>Свого слова забути не смієм</a:t>
            </a:r>
            <a:r>
              <a:rPr lang="uk-UA" b="1" dirty="0" smtClean="0">
                <a:solidFill>
                  <a:srgbClr val="002060"/>
                </a:solidFill>
                <a:latin typeface="Times New Roman" panose="02020603050405020304" pitchFamily="18" charset="0"/>
                <a:ea typeface="Times New Roman" panose="02020603050405020304" pitchFamily="18" charset="0"/>
              </a:rPr>
              <a:t>!</a:t>
            </a:r>
          </a:p>
          <a:p>
            <a:pPr>
              <a:spcAft>
                <a:spcPts val="0"/>
              </a:spcAft>
            </a:pPr>
            <a:r>
              <a:rPr lang="uk-UA" b="1" dirty="0">
                <a:solidFill>
                  <a:srgbClr val="002060"/>
                </a:solidFill>
                <a:latin typeface="Times New Roman" panose="02020603050405020304" pitchFamily="18" charset="0"/>
                <a:ea typeface="Times New Roman" panose="02020603050405020304" pitchFamily="18" charset="0"/>
              </a:rPr>
              <a:t> </a:t>
            </a:r>
            <a:r>
              <a:rPr lang="uk-UA" b="1" dirty="0" smtClean="0">
                <a:solidFill>
                  <a:srgbClr val="002060"/>
                </a:solidFill>
                <a:latin typeface="Times New Roman" panose="02020603050405020304" pitchFamily="18" charset="0"/>
                <a:ea typeface="Times New Roman" panose="02020603050405020304" pitchFamily="18" charset="0"/>
              </a:rPr>
              <a:t>                                        І. М. Гончар</a:t>
            </a:r>
            <a:endParaRPr lang="ru-RU" b="1" dirty="0">
              <a:solidFill>
                <a:srgbClr val="002060"/>
              </a:solidFill>
              <a:latin typeface="Times New Roman" panose="02020603050405020304" pitchFamily="18" charset="0"/>
              <a:ea typeface="Times New Roman" panose="02020603050405020304" pitchFamily="18" charset="0"/>
            </a:endParaRPr>
          </a:p>
        </p:txBody>
      </p:sp>
      <p:pic>
        <p:nvPicPr>
          <p:cNvPr id="1026" name="Picture 2" descr="J038293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0061" y="2135486"/>
            <a:ext cx="2985492" cy="172205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Прямоугольник 3"/>
          <p:cNvSpPr/>
          <p:nvPr/>
        </p:nvSpPr>
        <p:spPr>
          <a:xfrm>
            <a:off x="457199" y="116633"/>
            <a:ext cx="4759633" cy="461665"/>
          </a:xfrm>
          <a:prstGeom prst="rect">
            <a:avLst/>
          </a:prstGeom>
        </p:spPr>
        <p:txBody>
          <a:bodyPr wrap="square">
            <a:spAutoFit/>
          </a:bodyPr>
          <a:lstStyle/>
          <a:p>
            <a:pPr algn="ctr">
              <a:spcAft>
                <a:spcPts val="0"/>
              </a:spcAft>
            </a:pPr>
            <a:r>
              <a:rPr lang="uk-UA" sz="2400" b="1" dirty="0">
                <a:solidFill>
                  <a:srgbClr val="FF3399"/>
                </a:solidFill>
                <a:latin typeface="Times New Roman" panose="02020603050405020304" pitchFamily="18" charset="0"/>
                <a:ea typeface="Times New Roman" panose="02020603050405020304" pitchFamily="18" charset="0"/>
              </a:rPr>
              <a:t>За пензлем дивовижного </a:t>
            </a:r>
            <a:r>
              <a:rPr lang="uk-UA" sz="2400" b="1" dirty="0" smtClean="0">
                <a:solidFill>
                  <a:srgbClr val="FF3399"/>
                </a:solidFill>
                <a:latin typeface="Times New Roman" panose="02020603050405020304" pitchFamily="18" charset="0"/>
                <a:ea typeface="Times New Roman" panose="02020603050405020304" pitchFamily="18" charset="0"/>
              </a:rPr>
              <a:t>митця</a:t>
            </a:r>
            <a:r>
              <a:rPr lang="uk-UA" sz="1400" b="1" i="1" dirty="0" smtClean="0">
                <a:latin typeface="Times New Roman" panose="02020603050405020304" pitchFamily="18" charset="0"/>
                <a:ea typeface="Times New Roman" panose="02020603050405020304" pitchFamily="18" charset="0"/>
              </a:rPr>
              <a:t> </a:t>
            </a:r>
            <a:endParaRPr lang="ru-RU" sz="1200" dirty="0">
              <a:effectLst/>
              <a:latin typeface="Times New Roman" panose="02020603050405020304" pitchFamily="18" charset="0"/>
              <a:ea typeface="Times New Roman" panose="02020603050405020304" pitchFamily="18" charset="0"/>
            </a:endParaRPr>
          </a:p>
        </p:txBody>
      </p:sp>
      <p:sp>
        <p:nvSpPr>
          <p:cNvPr id="10" name="Прямоугольник 9"/>
          <p:cNvSpPr/>
          <p:nvPr/>
        </p:nvSpPr>
        <p:spPr>
          <a:xfrm>
            <a:off x="457198" y="3857534"/>
            <a:ext cx="4618858" cy="2893100"/>
          </a:xfrm>
          <a:prstGeom prst="rect">
            <a:avLst/>
          </a:prstGeom>
        </p:spPr>
        <p:txBody>
          <a:bodyPr wrap="square">
            <a:spAutoFit/>
          </a:bodyPr>
          <a:lstStyle/>
          <a:p>
            <a:r>
              <a:rPr lang="uk-UA" b="1" dirty="0" smtClean="0">
                <a:solidFill>
                  <a:srgbClr val="002060"/>
                </a:solidFill>
                <a:latin typeface="Times New Roman" panose="02020603050405020304" pitchFamily="18" charset="0"/>
                <a:ea typeface="Times New Roman" panose="02020603050405020304" pitchFamily="18" charset="0"/>
              </a:rPr>
              <a:t> </a:t>
            </a:r>
            <a:r>
              <a:rPr lang="uk-UA" sz="2400" b="1" dirty="0">
                <a:solidFill>
                  <a:srgbClr val="002060"/>
                </a:solidFill>
                <a:latin typeface="Times New Roman" panose="02020603050405020304" pitchFamily="18" charset="0"/>
                <a:cs typeface="Times New Roman" panose="02020603050405020304" pitchFamily="18" charset="0"/>
              </a:rPr>
              <a:t>Зелене марево банкнот,</a:t>
            </a:r>
            <a:endParaRPr lang="ru-RU" sz="2400" b="1" dirty="0">
              <a:solidFill>
                <a:srgbClr val="002060"/>
              </a:solidFill>
              <a:latin typeface="Times New Roman" panose="02020603050405020304" pitchFamily="18" charset="0"/>
              <a:cs typeface="Times New Roman" panose="02020603050405020304" pitchFamily="18" charset="0"/>
            </a:endParaRPr>
          </a:p>
          <a:p>
            <a:r>
              <a:rPr lang="uk-UA" sz="2400" b="1" dirty="0">
                <a:solidFill>
                  <a:srgbClr val="002060"/>
                </a:solidFill>
                <a:latin typeface="Times New Roman" panose="02020603050405020304" pitchFamily="18" charset="0"/>
                <a:cs typeface="Times New Roman" panose="02020603050405020304" pitchFamily="18" charset="0"/>
              </a:rPr>
              <a:t>Копиці західних рахунків,</a:t>
            </a:r>
            <a:endParaRPr lang="ru-RU" sz="2400" b="1" dirty="0">
              <a:solidFill>
                <a:srgbClr val="002060"/>
              </a:solidFill>
              <a:latin typeface="Times New Roman" panose="02020603050405020304" pitchFamily="18" charset="0"/>
              <a:cs typeface="Times New Roman" panose="02020603050405020304" pitchFamily="18" charset="0"/>
            </a:endParaRPr>
          </a:p>
          <a:p>
            <a:r>
              <a:rPr lang="uk-UA" sz="2400" b="1" dirty="0">
                <a:solidFill>
                  <a:srgbClr val="002060"/>
                </a:solidFill>
                <a:latin typeface="Times New Roman" panose="02020603050405020304" pitchFamily="18" charset="0"/>
                <a:cs typeface="Times New Roman" panose="02020603050405020304" pitchFamily="18" charset="0"/>
              </a:rPr>
              <a:t>А люд простий – завжди банкрут,                                                                            </a:t>
            </a:r>
            <a:endParaRPr lang="ru-RU" sz="2400" b="1" dirty="0">
              <a:solidFill>
                <a:srgbClr val="002060"/>
              </a:solidFill>
              <a:latin typeface="Times New Roman" panose="02020603050405020304" pitchFamily="18" charset="0"/>
              <a:cs typeface="Times New Roman" panose="02020603050405020304" pitchFamily="18" charset="0"/>
            </a:endParaRPr>
          </a:p>
          <a:p>
            <a:r>
              <a:rPr lang="uk-UA" sz="2400" b="1" dirty="0">
                <a:solidFill>
                  <a:srgbClr val="002060"/>
                </a:solidFill>
                <a:latin typeface="Times New Roman" panose="02020603050405020304" pitchFamily="18" charset="0"/>
                <a:cs typeface="Times New Roman" panose="02020603050405020304" pitchFamily="18" charset="0"/>
              </a:rPr>
              <a:t>Лиш стогін в серці лине лунко…     </a:t>
            </a:r>
            <a:endParaRPr lang="ru-RU" sz="2400" b="1" dirty="0">
              <a:solidFill>
                <a:srgbClr val="002060"/>
              </a:solidFill>
              <a:latin typeface="Times New Roman" panose="02020603050405020304" pitchFamily="18" charset="0"/>
              <a:cs typeface="Times New Roman" panose="02020603050405020304" pitchFamily="18" charset="0"/>
            </a:endParaRPr>
          </a:p>
          <a:p>
            <a:pPr algn="r">
              <a:spcAft>
                <a:spcPts val="0"/>
              </a:spcAft>
            </a:pPr>
            <a:endParaRPr lang="uk-UA" b="1" dirty="0" smtClean="0">
              <a:solidFill>
                <a:srgbClr val="002060"/>
              </a:solidFill>
              <a:latin typeface="Times New Roman" panose="02020603050405020304" pitchFamily="18" charset="0"/>
              <a:ea typeface="Times New Roman" panose="02020603050405020304" pitchFamily="18" charset="0"/>
            </a:endParaRPr>
          </a:p>
          <a:p>
            <a:pPr algn="r">
              <a:spcAft>
                <a:spcPts val="0"/>
              </a:spcAft>
            </a:pPr>
            <a:r>
              <a:rPr lang="uk-UA" b="1" dirty="0" smtClean="0">
                <a:solidFill>
                  <a:srgbClr val="002060"/>
                </a:solidFill>
                <a:latin typeface="Times New Roman" panose="02020603050405020304" pitchFamily="18" charset="0"/>
                <a:ea typeface="Times New Roman" panose="02020603050405020304" pitchFamily="18" charset="0"/>
              </a:rPr>
              <a:t>І</a:t>
            </a:r>
            <a:r>
              <a:rPr lang="uk-UA" sz="2000" b="1" dirty="0" smtClean="0">
                <a:solidFill>
                  <a:srgbClr val="002060"/>
                </a:solidFill>
                <a:latin typeface="Times New Roman" panose="02020603050405020304" pitchFamily="18" charset="0"/>
                <a:ea typeface="Times New Roman" panose="02020603050405020304" pitchFamily="18" charset="0"/>
              </a:rPr>
              <a:t>. М. Гончар</a:t>
            </a:r>
            <a:endParaRPr lang="ru-RU" sz="2000" b="1" dirty="0">
              <a:solidFill>
                <a:srgbClr val="002060"/>
              </a:solidFill>
              <a:latin typeface="Times New Roman" panose="02020603050405020304" pitchFamily="18" charset="0"/>
              <a:ea typeface="Times New Roman" panose="02020603050405020304" pitchFamily="18" charset="0"/>
            </a:endParaRPr>
          </a:p>
        </p:txBody>
      </p:sp>
      <p:pic>
        <p:nvPicPr>
          <p:cNvPr id="11" name="Рисунок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74352" y="3424290"/>
            <a:ext cx="2814339" cy="3355230"/>
          </a:xfrm>
          <a:prstGeom prst="rect">
            <a:avLst/>
          </a:prstGeom>
          <a:ln>
            <a:noFill/>
          </a:ln>
          <a:effectLst>
            <a:softEdge rad="112500"/>
          </a:effectLst>
        </p:spPr>
      </p:pic>
    </p:spTree>
    <p:extLst>
      <p:ext uri="{BB962C8B-B14F-4D97-AF65-F5344CB8AC3E}">
        <p14:creationId xmlns:p14="http://schemas.microsoft.com/office/powerpoint/2010/main" val="7746719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Прямоугольник 2"/>
          <p:cNvSpPr/>
          <p:nvPr/>
        </p:nvSpPr>
        <p:spPr>
          <a:xfrm>
            <a:off x="683568" y="332656"/>
            <a:ext cx="8064896" cy="2812950"/>
          </a:xfrm>
          <a:prstGeom prst="rect">
            <a:avLst/>
          </a:prstGeom>
        </p:spPr>
        <p:txBody>
          <a:bodyPr wrap="square">
            <a:spAutoFit/>
          </a:bodyPr>
          <a:lstStyle/>
          <a:p>
            <a:pPr algn="ctr">
              <a:lnSpc>
                <a:spcPct val="150000"/>
              </a:lnSpc>
              <a:spcAft>
                <a:spcPts val="0"/>
              </a:spcAft>
            </a:pPr>
            <a:r>
              <a:rPr lang="uk-UA" sz="20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ВИСНОВКИ</a:t>
            </a:r>
          </a:p>
          <a:p>
            <a:pPr algn="just">
              <a:lnSpc>
                <a:spcPct val="150000"/>
              </a:lnSpc>
              <a:spcAft>
                <a:spcPts val="0"/>
              </a:spcAft>
            </a:pPr>
            <a:r>
              <a:rPr lang="uk-UA" sz="20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Практична </a:t>
            </a:r>
            <a:r>
              <a:rPr lang="uk-UA"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цінність цієї роботи визначається тим, що вона пропагує багатство творчості Інни Гончар </a:t>
            </a:r>
            <a:r>
              <a:rPr lang="uk-UA" sz="2000"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змушує </a:t>
            </a:r>
            <a:r>
              <a:rPr lang="uk-UA"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замислитися над реаліями минулого і сучасного життя як Буковини, так і всієї України. </a:t>
            </a:r>
            <a:r>
              <a:rPr lang="ru-RU" sz="2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Може</a:t>
            </a:r>
            <a:r>
              <a:rPr lang="ru-RU"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бути </a:t>
            </a:r>
            <a:r>
              <a:rPr lang="ru-RU" sz="2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використана</a:t>
            </a:r>
            <a:r>
              <a:rPr lang="ru-RU"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на уроках </a:t>
            </a:r>
            <a:r>
              <a:rPr lang="ru-RU" sz="2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літератури</a:t>
            </a:r>
            <a:r>
              <a:rPr lang="ru-RU"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рідного</a:t>
            </a:r>
            <a:r>
              <a:rPr lang="ru-RU"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краю, </a:t>
            </a:r>
            <a:r>
              <a:rPr lang="ru-RU" sz="2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позакласній</a:t>
            </a:r>
            <a:r>
              <a:rPr lang="ru-RU"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та </a:t>
            </a:r>
            <a:r>
              <a:rPr lang="ru-RU" sz="2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позашкільній</a:t>
            </a:r>
            <a:r>
              <a:rPr lang="ru-RU"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sz="20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роботі</a:t>
            </a:r>
            <a:r>
              <a:rPr lang="ru-RU"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endParaRPr lang="ru-RU" sz="16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45606"/>
            <a:ext cx="3131840" cy="2232248"/>
          </a:xfrm>
          <a:prstGeom prst="rect">
            <a:avLst/>
          </a:prstGeom>
          <a:ln>
            <a:noFill/>
          </a:ln>
          <a:effectLst>
            <a:outerShdw blurRad="292100" dist="139700" dir="2700000" algn="tl" rotWithShape="0">
              <a:srgbClr val="333333">
                <a:alpha val="65000"/>
              </a:srgbClr>
            </a:outerShdw>
          </a:effectLst>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50528" y="3139326"/>
            <a:ext cx="2939819" cy="2204864"/>
          </a:xfrm>
          <a:prstGeom prst="rect">
            <a:avLst/>
          </a:prstGeom>
          <a:ln>
            <a:noFill/>
          </a:ln>
          <a:effectLst>
            <a:outerShdw blurRad="292100" dist="139700" dir="2700000" algn="tl" rotWithShape="0">
              <a:srgbClr val="333333">
                <a:alpha val="65000"/>
              </a:srgbClr>
            </a:outerShdw>
          </a:effectLst>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59831" y="4539976"/>
            <a:ext cx="3090697" cy="2318023"/>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zoom/>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5000" b="-25000"/>
          </a:stretch>
        </a:blipFill>
        <a:effectLst/>
      </p:bgPr>
    </p:bg>
    <p:spTree>
      <p:nvGrpSpPr>
        <p:cNvPr id="1" name=""/>
        <p:cNvGrpSpPr/>
        <p:nvPr/>
      </p:nvGrpSpPr>
      <p:grpSpPr>
        <a:xfrm>
          <a:off x="0" y="0"/>
          <a:ext cx="0" cy="0"/>
          <a:chOff x="0" y="0"/>
          <a:chExt cx="0" cy="0"/>
        </a:xfrm>
      </p:grpSpPr>
      <p:sp>
        <p:nvSpPr>
          <p:cNvPr id="4" name="Прямоугольник 3"/>
          <p:cNvSpPr/>
          <p:nvPr/>
        </p:nvSpPr>
        <p:spPr>
          <a:xfrm>
            <a:off x="458982" y="2214554"/>
            <a:ext cx="8752717" cy="110799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uk-UA" sz="6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Bookman Old Style" pitchFamily="18" charset="0"/>
              </a:rPr>
              <a:t>Дякуємо за увагу!</a:t>
            </a:r>
            <a:endParaRPr lang="ru-RU" sz="6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Bookman Old Style" pitchFamily="18" charset="0"/>
            </a:endParaRPr>
          </a:p>
        </p:txBody>
      </p:sp>
    </p:spTree>
  </p:cSld>
  <p:clrMapOvr>
    <a:masterClrMapping/>
  </p:clrMapOvr>
  <p:transition>
    <p:zo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2000" b="-42000"/>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0" y="0"/>
            <a:ext cx="9144000" cy="4585871"/>
          </a:xfrm>
          <a:prstGeom prst="rect">
            <a:avLst/>
          </a:prstGeom>
        </p:spPr>
        <p:txBody>
          <a:bodyPr wrap="square">
            <a:spAutoFit/>
          </a:bodyPr>
          <a:lstStyle/>
          <a:p>
            <a:pPr algn="ctr"/>
            <a:r>
              <a:rPr lang="uk-UA"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ea typeface="Calibri" panose="020F0502020204030204" pitchFamily="34" charset="0"/>
              </a:rPr>
              <a:t>Актуальність </a:t>
            </a:r>
            <a:r>
              <a:rPr lang="uk-UA"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ea typeface="Calibri" panose="020F0502020204030204" pitchFamily="34" charset="0"/>
              </a:rPr>
              <a:t>дослідження:</a:t>
            </a:r>
          </a:p>
          <a:p>
            <a:pPr algn="ctr"/>
            <a:r>
              <a:rPr lang="uk-UA" sz="3200" b="1" dirty="0" smtClean="0">
                <a:solidFill>
                  <a:srgbClr val="0070C0"/>
                </a:solidFill>
                <a:latin typeface="Times New Roman" panose="02020603050405020304" pitchFamily="18" charset="0"/>
                <a:ea typeface="Calibri" panose="020F0502020204030204" pitchFamily="34" charset="0"/>
              </a:rPr>
              <a:t> </a:t>
            </a:r>
          </a:p>
          <a:p>
            <a:pPr algn="just"/>
            <a:r>
              <a:rPr lang="uk-UA" sz="2400" b="1" dirty="0" smtClean="0">
                <a:solidFill>
                  <a:srgbClr val="002060"/>
                </a:solidFill>
                <a:latin typeface="Constantia" panose="02030602050306030303" pitchFamily="18" charset="0"/>
                <a:ea typeface="Calibri" panose="020F0502020204030204" pitchFamily="34" charset="0"/>
              </a:rPr>
              <a:t>      </a:t>
            </a:r>
            <a:r>
              <a:rPr lang="uk-UA" sz="2000" b="1" dirty="0">
                <a:latin typeface="Times New Roman" panose="02020603050405020304" pitchFamily="18" charset="0"/>
                <a:cs typeface="Times New Roman" panose="02020603050405020304" pitchFamily="18" charset="0"/>
              </a:rPr>
              <a:t>Сьогодні, у час збурень і протиріч, людині важко сформувати внутрішні ідеали. Щоб не повестись на фальшиву оману, варто звертатись до поезії. Справжня поезія вбереже кожного від моральних блукань. Тож, обравши тему для дослідження «Душі прозорої краплини»  Штрихи до портрету Інни Гончар (</a:t>
            </a:r>
            <a:r>
              <a:rPr lang="uk-UA" sz="2000" b="1" dirty="0" err="1">
                <a:latin typeface="Times New Roman" panose="02020603050405020304" pitchFamily="18" charset="0"/>
                <a:cs typeface="Times New Roman" panose="02020603050405020304" pitchFamily="18" charset="0"/>
              </a:rPr>
              <a:t>Багрійчук</a:t>
            </a:r>
            <a:r>
              <a:rPr lang="uk-UA" sz="2000" b="1" dirty="0">
                <a:latin typeface="Times New Roman" panose="02020603050405020304" pitchFamily="18" charset="0"/>
                <a:cs typeface="Times New Roman" panose="02020603050405020304" pitchFamily="18" charset="0"/>
              </a:rPr>
              <a:t>), ми намагаємось не тільки розтлумачити «таємний код» віршів мудреця </a:t>
            </a:r>
            <a:r>
              <a:rPr lang="uk-UA" sz="2000" b="1" dirty="0" smtClean="0">
                <a:latin typeface="Times New Roman" panose="02020603050405020304" pitchFamily="18" charset="0"/>
                <a:cs typeface="Times New Roman" panose="02020603050405020304" pitchFamily="18" charset="0"/>
              </a:rPr>
              <a:t>сучасності, </a:t>
            </a:r>
            <a:r>
              <a:rPr lang="uk-UA" sz="2000" b="1" dirty="0">
                <a:latin typeface="Times New Roman" panose="02020603050405020304" pitchFamily="18" charset="0"/>
                <a:cs typeface="Times New Roman" panose="02020603050405020304" pitchFamily="18" charset="0"/>
              </a:rPr>
              <a:t>а й винайти нову панацею від «епідемії» ХХІ століття – моральної деградації. Остаточною метою нашої «розвідки» є бажання привернути увагу сучасного читача до майже втрачених можливостей – приділяти увагу «високому» мистецтву, читати поезію і розуміти її, насолоджуватись витвором поетеси.</a:t>
            </a:r>
            <a:endParaRPr lang="ru-RU" sz="2000" b="1" dirty="0">
              <a:latin typeface="Times New Roman" panose="02020603050405020304" pitchFamily="18" charset="0"/>
              <a:cs typeface="Times New Roman" panose="02020603050405020304" pitchFamily="18" charset="0"/>
            </a:endParaRPr>
          </a:p>
          <a:p>
            <a:pPr algn="ctr"/>
            <a:endParaRPr lang="ru-RU" sz="2400" b="1" dirty="0">
              <a:latin typeface="Constantia" panose="02030602050306030303" pitchFamily="18" charset="0"/>
            </a:endParaRPr>
          </a:p>
        </p:txBody>
      </p: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82" y="4259033"/>
            <a:ext cx="3347864" cy="2598967"/>
          </a:xfrm>
          <a:prstGeom prst="rect">
            <a:avLst/>
          </a:prstGeom>
          <a:ln>
            <a:noFill/>
          </a:ln>
          <a:effectLst>
            <a:softEdge rad="112500"/>
          </a:effectLst>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87616" y="4259033"/>
            <a:ext cx="3456384" cy="2598967"/>
          </a:xfrm>
          <a:prstGeom prst="rect">
            <a:avLst/>
          </a:prstGeom>
          <a:ln>
            <a:noFill/>
          </a:ln>
          <a:effectLst>
            <a:softEdge rad="112500"/>
          </a:effectLst>
        </p:spPr>
      </p:pic>
      <p:sp>
        <p:nvSpPr>
          <p:cNvPr id="5" name="AutoShape 2" descr="8.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6" name="AutoShape 4" descr="8.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20303" y="4711129"/>
            <a:ext cx="2501897" cy="2114624"/>
          </a:xfrm>
          <a:prstGeom prst="rect">
            <a:avLst/>
          </a:prstGeom>
          <a:ln>
            <a:noFill/>
          </a:ln>
          <a:effectLst>
            <a:softEdge rad="112500"/>
          </a:effectLst>
        </p:spPr>
      </p:pic>
    </p:spTree>
  </p:cSld>
  <p:clrMapOvr>
    <a:masterClrMapping/>
  </p:clrMapOvr>
  <p:transition>
    <p:zoom/>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539552" y="116632"/>
            <a:ext cx="8064896" cy="4662815"/>
          </a:xfrm>
          <a:prstGeom prst="rect">
            <a:avLst/>
          </a:prstGeom>
        </p:spPr>
        <p:txBody>
          <a:bodyPr wrap="square">
            <a:spAutoFit/>
          </a:bodyPr>
          <a:lstStyle/>
          <a:p>
            <a:pPr indent="450215" algn="just">
              <a:lnSpc>
                <a:spcPct val="150000"/>
              </a:lnSpc>
              <a:spcAft>
                <a:spcPts val="0"/>
              </a:spcAft>
            </a:pPr>
            <a:r>
              <a:rPr lang="uk-UA"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Об’єкт дослідження</a:t>
            </a:r>
            <a:r>
              <a:rPr lang="uk-UA"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uk-UA"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життя та творчість української   письменниці родом з Буковини Інни Михайлівни Гончар (</a:t>
            </a:r>
            <a:r>
              <a:rPr lang="uk-UA"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Багрійчук</a:t>
            </a:r>
            <a:r>
              <a:rPr lang="uk-UA"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endParaRPr lang="ru-RU" sz="14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50000"/>
              </a:lnSpc>
              <a:spcAft>
                <a:spcPts val="0"/>
              </a:spcAft>
            </a:pPr>
            <a:r>
              <a:rPr lang="uk-UA"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Предмет дослідження:</a:t>
            </a:r>
            <a:r>
              <a:rPr lang="uk-UA"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uk-UA"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Збірки «</a:t>
            </a:r>
            <a:r>
              <a:rPr lang="uk-UA"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За пензлем дивовижного митця</a:t>
            </a:r>
            <a:r>
              <a:rPr lang="uk-UA"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r>
              <a:rPr lang="uk-UA" b="1" dirty="0">
                <a:solidFill>
                  <a:srgbClr val="002060"/>
                </a:solidFill>
                <a:latin typeface="Calibri" panose="020F0502020204030204" pitchFamily="34" charset="0"/>
                <a:ea typeface="Arial" panose="020B0604020202020204" pitchFamily="34" charset="0"/>
                <a:cs typeface="Times New Roman" panose="02020603050405020304" pitchFamily="18" charset="0"/>
              </a:rPr>
              <a:t> </a:t>
            </a:r>
            <a:r>
              <a:rPr lang="uk-UA"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«Дарунок невидимого птаха», </a:t>
            </a:r>
            <a:r>
              <a:rPr lang="uk-UA"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«Душі прозорої краплини</a:t>
            </a:r>
            <a:r>
              <a:rPr lang="uk-UA"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«Звучить розчулено струна».</a:t>
            </a:r>
            <a:endParaRPr lang="ru-RU" sz="1400" b="1"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50000"/>
              </a:lnSpc>
              <a:spcAft>
                <a:spcPts val="0"/>
              </a:spcAft>
            </a:pPr>
            <a:r>
              <a:rPr lang="uk-UA"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Мета дослідження:</a:t>
            </a:r>
            <a:r>
              <a:rPr lang="uk-UA"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uk-UA"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полягає у представленні й розкритті творчості сучасної української письменниці з Буковини, людини неординарної, яка у своїх творах веде читача у мандрівку по кривавих і жорстоких сторінках історії нашого багатостраждального буковинського краю. </a:t>
            </a:r>
            <a:r>
              <a:rPr lang="ru-RU"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Популяризувати</a:t>
            </a:r>
            <a:r>
              <a:rPr lang="ru-RU"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ім’я</a:t>
            </a:r>
            <a:r>
              <a:rPr lang="ru-RU"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письменниці</a:t>
            </a:r>
            <a:r>
              <a:rPr lang="ru-RU"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використання</a:t>
            </a:r>
            <a:r>
              <a:rPr lang="ru-RU"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її</a:t>
            </a:r>
            <a:r>
              <a:rPr lang="ru-RU"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ru-RU"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творів</a:t>
            </a:r>
            <a:r>
              <a:rPr lang="ru-RU"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у </a:t>
            </a:r>
            <a:r>
              <a:rPr lang="ru-RU"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різноманітних</a:t>
            </a:r>
            <a:r>
              <a:rPr lang="ru-RU"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uk-UA"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мистецьких </a:t>
            </a:r>
            <a:r>
              <a:rPr lang="ru-RU"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конкурсах.</a:t>
            </a:r>
            <a:endParaRPr lang="ru-RU" sz="14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56175" y="4502101"/>
            <a:ext cx="2961807" cy="2355899"/>
          </a:xfrm>
          <a:prstGeom prst="rect">
            <a:avLst/>
          </a:prstGeom>
          <a:ln>
            <a:noFill/>
          </a:ln>
          <a:effectLst>
            <a:softEdge rad="112500"/>
          </a:effectLst>
        </p:spPr>
      </p:pic>
      <p:pic>
        <p:nvPicPr>
          <p:cNvPr id="3074" name="Picture 2" descr="foto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018" y="4600496"/>
            <a:ext cx="2952327" cy="226925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Рисунок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06728" y="4527869"/>
            <a:ext cx="2921063" cy="2330131"/>
          </a:xfrm>
          <a:prstGeom prst="rect">
            <a:avLst/>
          </a:prstGeom>
          <a:ln>
            <a:noFill/>
          </a:ln>
          <a:effectLst>
            <a:softEdge rad="112500"/>
          </a:effectLst>
        </p:spPr>
      </p:pic>
    </p:spTree>
    <p:extLst>
      <p:ext uri="{BB962C8B-B14F-4D97-AF65-F5344CB8AC3E}">
        <p14:creationId xmlns:p14="http://schemas.microsoft.com/office/powerpoint/2010/main" val="519197169"/>
      </p:ext>
    </p:extLst>
  </p:cSld>
  <p:clrMapOvr>
    <a:masterClrMapping/>
  </p:clrMapOvr>
  <p:transition>
    <p:zoom/>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467544" y="692696"/>
            <a:ext cx="8064896" cy="2380139"/>
          </a:xfrm>
          <a:prstGeom prst="rect">
            <a:avLst/>
          </a:prstGeom>
        </p:spPr>
        <p:txBody>
          <a:bodyPr wrap="square">
            <a:spAutoFit/>
          </a:bodyPr>
          <a:lstStyle/>
          <a:p>
            <a:pPr indent="450215" algn="ctr">
              <a:lnSpc>
                <a:spcPct val="150000"/>
              </a:lnSpc>
              <a:spcAft>
                <a:spcPts val="1000"/>
              </a:spcAft>
            </a:pPr>
            <a:r>
              <a:rPr lang="uk-UA" sz="2800"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Завдання </a:t>
            </a:r>
            <a:r>
              <a:rPr lang="uk-UA"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дослідження: </a:t>
            </a:r>
            <a:endParaRPr lang="ru-RU"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50000"/>
              </a:lnSpc>
              <a:spcAft>
                <a:spcPts val="1000"/>
              </a:spcAft>
            </a:pPr>
            <a:r>
              <a:rPr lang="uk-UA"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1) дослідити творчість буковинської поетеси Інни Гончар ; </a:t>
            </a:r>
            <a:endParaRPr lang="ru-RU" sz="1600" b="1"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50000"/>
              </a:lnSpc>
              <a:spcAft>
                <a:spcPts val="0"/>
              </a:spcAft>
            </a:pPr>
            <a:r>
              <a:rPr lang="uk-UA"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2)проаналізувати збірки «</a:t>
            </a:r>
            <a:r>
              <a:rPr lang="uk-UA" sz="20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За пензлем дивовижного митця</a:t>
            </a:r>
            <a:r>
              <a:rPr lang="uk-UA"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r>
              <a:rPr lang="uk-UA" sz="2000" b="1" dirty="0">
                <a:solidFill>
                  <a:srgbClr val="002060"/>
                </a:solidFill>
                <a:latin typeface="Calibri" panose="020F0502020204030204" pitchFamily="34" charset="0"/>
                <a:ea typeface="Arial" panose="020B0604020202020204" pitchFamily="34" charset="0"/>
                <a:cs typeface="Times New Roman" panose="02020603050405020304" pitchFamily="18" charset="0"/>
              </a:rPr>
              <a:t> </a:t>
            </a:r>
            <a:r>
              <a:rPr lang="uk-UA" sz="2000" b="1"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«Дарунок невидимого птаха», </a:t>
            </a:r>
            <a:r>
              <a:rPr lang="uk-UA"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«Душі прозорої краплини».</a:t>
            </a:r>
            <a:endParaRPr lang="ru-RU" sz="16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Рисунок 3"/>
          <p:cNvPicPr>
            <a:picLocks noChangeAspect="1"/>
          </p:cNvPicPr>
          <p:nvPr/>
        </p:nvPicPr>
        <p:blipFill rotWithShape="1">
          <a:blip r:embed="rId3" cstate="print">
            <a:extLst>
              <a:ext uri="{28A0092B-C50C-407E-A947-70E740481C1C}">
                <a14:useLocalDpi xmlns:a14="http://schemas.microsoft.com/office/drawing/2010/main" val="0"/>
              </a:ext>
            </a:extLst>
          </a:blip>
          <a:srcRect l="12988" r="20075"/>
          <a:stretch/>
        </p:blipFill>
        <p:spPr>
          <a:xfrm>
            <a:off x="2871491" y="4115664"/>
            <a:ext cx="3356693" cy="2781363"/>
          </a:xfrm>
          <a:prstGeom prst="rect">
            <a:avLst/>
          </a:prstGeom>
          <a:ln>
            <a:noFill/>
          </a:ln>
          <a:effectLst>
            <a:softEdge rad="112500"/>
          </a:effectLst>
        </p:spPr>
      </p:pic>
      <p:pic>
        <p:nvPicPr>
          <p:cNvPr id="5" name="Рисунок 4" descr="E:\завантаження\100_0327.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607629"/>
            <a:ext cx="2915816" cy="3281629"/>
          </a:xfrm>
          <a:prstGeom prst="rect">
            <a:avLst/>
          </a:prstGeom>
          <a:ln>
            <a:noFill/>
          </a:ln>
          <a:effectLst>
            <a:softEdge rad="112500"/>
          </a:effectLst>
        </p:spPr>
      </p:pic>
      <p:pic>
        <p:nvPicPr>
          <p:cNvPr id="6" name="Рисунок 5" descr="https://3.bp.blogspot.com/-sqEtYw8CLTg/WAvOUc2NBZI/AAAAAAAAAKg/5M2bQVs3ir4DSUmXlqnA9Z7ycFKsxjGagCEw/s320/%25D0%25BE%25D1%2580%25D1%2580%25D0%25B0%25D1%2596.jpg">
            <a:hlinkClick r:id="rId5"/>
          </p:cNvPr>
          <p:cNvPicPr/>
          <p:nvPr/>
        </p:nvPicPr>
        <p:blipFill>
          <a:blip r:embed="rId6">
            <a:extLst>
              <a:ext uri="{28A0092B-C50C-407E-A947-70E740481C1C}">
                <a14:useLocalDpi xmlns:a14="http://schemas.microsoft.com/office/drawing/2010/main" val="0"/>
              </a:ext>
            </a:extLst>
          </a:blip>
          <a:srcRect/>
          <a:stretch>
            <a:fillRect/>
          </a:stretch>
        </p:blipFill>
        <p:spPr bwMode="auto">
          <a:xfrm>
            <a:off x="6228184" y="3607629"/>
            <a:ext cx="2915816" cy="3360971"/>
          </a:xfrm>
          <a:prstGeom prst="rect">
            <a:avLst/>
          </a:prstGeom>
          <a:ln>
            <a:noFill/>
          </a:ln>
          <a:effectLst>
            <a:softEdge rad="112500"/>
          </a:effectLst>
        </p:spPr>
      </p:pic>
    </p:spTree>
    <p:extLst>
      <p:ext uri="{BB962C8B-B14F-4D97-AF65-F5344CB8AC3E}">
        <p14:creationId xmlns:p14="http://schemas.microsoft.com/office/powerpoint/2010/main" val="1197950261"/>
      </p:ext>
    </p:extLst>
  </p:cSld>
  <p:clrMapOvr>
    <a:masterClrMapping/>
  </p:clrMapOvr>
  <p:transition>
    <p:zoom/>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0" y="0"/>
            <a:ext cx="9144000" cy="523220"/>
          </a:xfrm>
          <a:prstGeom prst="rect">
            <a:avLst/>
          </a:prstGeom>
        </p:spPr>
        <p:txBody>
          <a:bodyPr wrap="square">
            <a:spAutoFit/>
          </a:bodyPr>
          <a:lstStyle/>
          <a:p>
            <a:r>
              <a:rPr lang="ru-RU" sz="2800" b="1" i="1" dirty="0" smtClean="0"/>
              <a:t>.</a:t>
            </a:r>
            <a:endParaRPr lang="ru-RU" sz="2800" b="1" i="1" dirty="0"/>
          </a:p>
        </p:txBody>
      </p:sp>
      <p:pic>
        <p:nvPicPr>
          <p:cNvPr id="7" name="Picture 11" descr="{title}"/>
          <p:cNvPicPr>
            <a:picLocks noChangeAspect="1" noChangeArrowheads="1" noCrop="1"/>
          </p:cNvPicPr>
          <p:nvPr/>
        </p:nvPicPr>
        <p:blipFill>
          <a:blip r:embed="rId3"/>
          <a:srcRect/>
          <a:stretch>
            <a:fillRect/>
          </a:stretch>
        </p:blipFill>
        <p:spPr bwMode="auto">
          <a:xfrm>
            <a:off x="0" y="0"/>
            <a:ext cx="9786910" cy="7075326"/>
          </a:xfrm>
          <a:prstGeom prst="rect">
            <a:avLst/>
          </a:prstGeom>
          <a:noFill/>
        </p:spPr>
      </p:pic>
      <p:pic>
        <p:nvPicPr>
          <p:cNvPr id="2054" name="Picture 6" descr="http://book-rom.ucoz.ua/_si/0/98794697.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4837" y="272276"/>
            <a:ext cx="2189031" cy="23160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p:spPr>
      </p:pic>
      <p:sp>
        <p:nvSpPr>
          <p:cNvPr id="2" name="TextBox 1"/>
          <p:cNvSpPr txBox="1"/>
          <p:nvPr/>
        </p:nvSpPr>
        <p:spPr>
          <a:xfrm>
            <a:off x="3827417" y="1645920"/>
            <a:ext cx="96511" cy="378501"/>
          </a:xfrm>
          <a:prstGeom prst="rect">
            <a:avLst/>
          </a:prstGeom>
          <a:noFill/>
        </p:spPr>
        <p:txBody>
          <a:bodyPr wrap="square" rtlCol="0">
            <a:spAutoFit/>
          </a:bodyPr>
          <a:lstStyle/>
          <a:p>
            <a:endParaRPr lang="ru-RU" dirty="0"/>
          </a:p>
        </p:txBody>
      </p:sp>
      <p:sp>
        <p:nvSpPr>
          <p:cNvPr id="8" name="Прямоугольник 7"/>
          <p:cNvSpPr/>
          <p:nvPr/>
        </p:nvSpPr>
        <p:spPr>
          <a:xfrm>
            <a:off x="3832998" y="666239"/>
            <a:ext cx="5328591" cy="2131866"/>
          </a:xfrm>
          <a:prstGeom prst="rect">
            <a:avLst/>
          </a:prstGeom>
        </p:spPr>
        <p:txBody>
          <a:bodyPr wrap="square">
            <a:spAutoFit/>
          </a:bodyPr>
          <a:lstStyle/>
          <a:p>
            <a:pPr algn="just">
              <a:lnSpc>
                <a:spcPct val="115000"/>
              </a:lnSpc>
              <a:spcAft>
                <a:spcPts val="1000"/>
              </a:spcAft>
            </a:pPr>
            <a:r>
              <a:rPr lang="uk-UA"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Інна </a:t>
            </a:r>
            <a:r>
              <a:rPr lang="uk-UA"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Михайлівна Гончар народилася </a:t>
            </a:r>
            <a:r>
              <a:rPr lang="uk-UA"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uk-UA"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у селі </a:t>
            </a:r>
            <a:r>
              <a:rPr lang="uk-UA"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Коболчин</a:t>
            </a:r>
            <a:r>
              <a:rPr lang="uk-UA"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що на </a:t>
            </a:r>
            <a:r>
              <a:rPr lang="uk-UA"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Сокирянщині</a:t>
            </a:r>
            <a:r>
              <a:rPr lang="uk-UA"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Чернівецької області у сім’ї вчителів.</a:t>
            </a:r>
            <a:endParaRPr lang="ru-RU" sz="1400" b="1"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uk-UA" b="1" dirty="0" smtClean="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Член </a:t>
            </a:r>
            <a:r>
              <a:rPr lang="uk-UA"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Національної спілки журналістів України, лауреат обласної премії імені Ольги Кобилянської в номінації «Поезія».</a:t>
            </a:r>
            <a:endParaRPr lang="ru-RU" sz="14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Прямоугольник 8"/>
          <p:cNvSpPr/>
          <p:nvPr/>
        </p:nvSpPr>
        <p:spPr>
          <a:xfrm>
            <a:off x="323528" y="3763929"/>
            <a:ext cx="6120680" cy="1409617"/>
          </a:xfrm>
          <a:prstGeom prst="rect">
            <a:avLst/>
          </a:prstGeom>
        </p:spPr>
        <p:txBody>
          <a:bodyPr wrap="square">
            <a:spAutoFit/>
          </a:bodyPr>
          <a:lstStyle/>
          <a:p>
            <a:pPr>
              <a:lnSpc>
                <a:spcPct val="107000"/>
              </a:lnSpc>
              <a:spcAft>
                <a:spcPts val="0"/>
              </a:spcAft>
            </a:pPr>
            <a:r>
              <a:rPr lang="uk-UA" sz="2000" b="1" dirty="0">
                <a:solidFill>
                  <a:srgbClr val="002060"/>
                </a:solidFill>
                <a:latin typeface="Constantia" panose="02030602050306030303" pitchFamily="18" charset="0"/>
                <a:ea typeface="Times New Roman" panose="02020603050405020304" pitchFamily="18" charset="0"/>
                <a:cs typeface="Times New Roman" panose="02020603050405020304" pitchFamily="18" charset="0"/>
              </a:rPr>
              <a:t>Усе, як і </a:t>
            </a:r>
            <a:r>
              <a:rPr lang="uk-UA" sz="2000" b="1" dirty="0" smtClean="0">
                <a:solidFill>
                  <a:srgbClr val="002060"/>
                </a:solidFill>
                <a:latin typeface="Constantia" panose="02030602050306030303" pitchFamily="18" charset="0"/>
                <a:ea typeface="Times New Roman" panose="02020603050405020304" pitchFamily="18" charset="0"/>
                <a:cs typeface="Times New Roman" panose="02020603050405020304" pitchFamily="18" charset="0"/>
              </a:rPr>
              <a:t>завжди</a:t>
            </a:r>
            <a:r>
              <a:rPr lang="uk-UA" sz="2000" b="1" dirty="0">
                <a:solidFill>
                  <a:srgbClr val="002060"/>
                </a:solidFill>
                <a:latin typeface="Constantia" panose="02030602050306030303" pitchFamily="18" charset="0"/>
                <a:ea typeface="Times New Roman" panose="02020603050405020304" pitchFamily="18" charset="0"/>
                <a:cs typeface="Times New Roman" panose="02020603050405020304" pitchFamily="18" charset="0"/>
              </a:rPr>
              <a:t>: і мрії дитячі,</a:t>
            </a:r>
            <a:endParaRPr lang="ru-RU" sz="2000" b="1" dirty="0">
              <a:solidFill>
                <a:srgbClr val="002060"/>
              </a:solidFill>
              <a:latin typeface="Constantia" panose="02030602050306030303" pitchFamily="18" charset="0"/>
              <a:ea typeface="Calibri" panose="020F0502020204030204" pitchFamily="34" charset="0"/>
              <a:cs typeface="Times New Roman" panose="02020603050405020304" pitchFamily="18" charset="0"/>
            </a:endParaRPr>
          </a:p>
          <a:p>
            <a:pPr>
              <a:lnSpc>
                <a:spcPct val="107000"/>
              </a:lnSpc>
              <a:spcAft>
                <a:spcPts val="0"/>
              </a:spcAft>
            </a:pPr>
            <a:r>
              <a:rPr lang="uk-UA" sz="2000" b="1" dirty="0">
                <a:solidFill>
                  <a:srgbClr val="002060"/>
                </a:solidFill>
                <a:latin typeface="Constantia" panose="02030602050306030303" pitchFamily="18" charset="0"/>
                <a:ea typeface="Times New Roman" panose="02020603050405020304" pitchFamily="18" charset="0"/>
                <a:cs typeface="Times New Roman" panose="02020603050405020304" pitchFamily="18" charset="0"/>
              </a:rPr>
              <a:t>Смішні й дуже щирі наївні листи…</a:t>
            </a:r>
            <a:endParaRPr lang="ru-RU" sz="2000" b="1" dirty="0">
              <a:solidFill>
                <a:srgbClr val="002060"/>
              </a:solidFill>
              <a:latin typeface="Constantia" panose="02030602050306030303" pitchFamily="18" charset="0"/>
              <a:ea typeface="Calibri" panose="020F0502020204030204" pitchFamily="34" charset="0"/>
              <a:cs typeface="Times New Roman" panose="02020603050405020304" pitchFamily="18" charset="0"/>
            </a:endParaRPr>
          </a:p>
          <a:p>
            <a:pPr>
              <a:lnSpc>
                <a:spcPct val="107000"/>
              </a:lnSpc>
              <a:spcAft>
                <a:spcPts val="0"/>
              </a:spcAft>
            </a:pPr>
            <a:r>
              <a:rPr lang="uk-UA" sz="2000" b="1" dirty="0">
                <a:solidFill>
                  <a:srgbClr val="002060"/>
                </a:solidFill>
                <a:latin typeface="Constantia" panose="02030602050306030303" pitchFamily="18" charset="0"/>
                <a:ea typeface="Times New Roman" panose="02020603050405020304" pitchFamily="18" charset="0"/>
                <a:cs typeface="Times New Roman" panose="02020603050405020304" pitchFamily="18" charset="0"/>
              </a:rPr>
              <a:t>Та є серед них ті, що нищечком плачуть</a:t>
            </a:r>
            <a:endParaRPr lang="ru-RU" sz="2000" b="1" dirty="0">
              <a:solidFill>
                <a:srgbClr val="002060"/>
              </a:solidFill>
              <a:latin typeface="Constantia" panose="02030602050306030303" pitchFamily="18" charset="0"/>
              <a:ea typeface="Calibri" panose="020F0502020204030204" pitchFamily="34" charset="0"/>
              <a:cs typeface="Times New Roman" panose="02020603050405020304" pitchFamily="18" charset="0"/>
            </a:endParaRPr>
          </a:p>
          <a:p>
            <a:pPr>
              <a:lnSpc>
                <a:spcPct val="107000"/>
              </a:lnSpc>
              <a:spcAft>
                <a:spcPts val="0"/>
              </a:spcAft>
            </a:pPr>
            <a:r>
              <a:rPr lang="uk-UA" sz="2000" b="1" dirty="0">
                <a:solidFill>
                  <a:srgbClr val="002060"/>
                </a:solidFill>
                <a:latin typeface="Constantia" panose="02030602050306030303" pitchFamily="18" charset="0"/>
                <a:ea typeface="Times New Roman" panose="02020603050405020304" pitchFamily="18" charset="0"/>
                <a:cs typeface="Times New Roman" panose="02020603050405020304" pitchFamily="18" charset="0"/>
              </a:rPr>
              <a:t>Й безмовно кричать: </a:t>
            </a:r>
            <a:r>
              <a:rPr lang="uk-UA" sz="2000" b="1" dirty="0">
                <a:solidFill>
                  <a:srgbClr val="FF0000"/>
                </a:solidFill>
                <a:latin typeface="Constantia" panose="02030602050306030303" pitchFamily="18" charset="0"/>
                <a:ea typeface="Times New Roman" panose="02020603050405020304" pitchFamily="18" charset="0"/>
                <a:cs typeface="Times New Roman" panose="02020603050405020304" pitchFamily="18" charset="0"/>
              </a:rPr>
              <a:t>«Миколай, захисти!»</a:t>
            </a:r>
            <a:endParaRPr lang="ru-RU" sz="2000" b="1" dirty="0">
              <a:solidFill>
                <a:srgbClr val="FF0000"/>
              </a:solidFill>
              <a:effectLst/>
              <a:latin typeface="Constantia" panose="02030602050306030303" pitchFamily="18" charset="0"/>
              <a:ea typeface="Calibri" panose="020F0502020204030204" pitchFamily="34" charset="0"/>
              <a:cs typeface="Times New Roman" panose="02020603050405020304" pitchFamily="18" charset="0"/>
            </a:endParaRPr>
          </a:p>
        </p:txBody>
      </p:sp>
      <p:pic>
        <p:nvPicPr>
          <p:cNvPr id="10" name="Рисунок 9" descr="http://static.newauction.ru/offer_images/2015/09/10/05/big/F/Fo2AB9hEhc6/s_dnem_nikolaja_ukraina.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02080" y="3973671"/>
            <a:ext cx="3361858" cy="25072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46552770"/>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323528" y="548681"/>
            <a:ext cx="7992888" cy="830997"/>
          </a:xfrm>
          <a:prstGeom prst="rect">
            <a:avLst/>
          </a:prstGeom>
        </p:spPr>
        <p:txBody>
          <a:bodyPr wrap="square">
            <a:spAutoFit/>
          </a:bodyPr>
          <a:lstStyle/>
          <a:p>
            <a:pPr algn="ctr">
              <a:spcAft>
                <a:spcPts val="0"/>
              </a:spcAft>
            </a:pPr>
            <a:r>
              <a:rPr lang="uk-UA" sz="2400" b="1" dirty="0">
                <a:solidFill>
                  <a:srgbClr val="002060"/>
                </a:solidFill>
                <a:latin typeface="Times New Roman" panose="02020603050405020304" pitchFamily="18" charset="0"/>
                <a:ea typeface="Times New Roman" panose="02020603050405020304" pitchFamily="18" charset="0"/>
              </a:rPr>
              <a:t>Родина поетеси</a:t>
            </a:r>
            <a:r>
              <a:rPr lang="uk-UA" sz="2400" b="1" dirty="0" smtClean="0">
                <a:solidFill>
                  <a:srgbClr val="002060"/>
                </a:solidFill>
                <a:latin typeface="Times New Roman" panose="02020603050405020304" pitchFamily="18" charset="0"/>
                <a:ea typeface="Times New Roman" panose="02020603050405020304" pitchFamily="18" charset="0"/>
              </a:rPr>
              <a:t>: батьки</a:t>
            </a:r>
            <a:r>
              <a:rPr lang="uk-UA" sz="2400" b="1" dirty="0">
                <a:solidFill>
                  <a:srgbClr val="002060"/>
                </a:solidFill>
                <a:latin typeface="Times New Roman" panose="02020603050405020304" pitchFamily="18" charset="0"/>
                <a:ea typeface="Times New Roman" panose="02020603050405020304" pitchFamily="18" charset="0"/>
              </a:rPr>
              <a:t>, І</a:t>
            </a:r>
            <a:r>
              <a:rPr lang="uk-UA" sz="2400" b="1" dirty="0" smtClean="0">
                <a:solidFill>
                  <a:srgbClr val="002060"/>
                </a:solidFill>
                <a:latin typeface="Times New Roman" panose="02020603050405020304" pitchFamily="18" charset="0"/>
                <a:ea typeface="Times New Roman" panose="02020603050405020304" pitchFamily="18" charset="0"/>
              </a:rPr>
              <a:t>. Гончар  </a:t>
            </a:r>
            <a:r>
              <a:rPr lang="uk-UA" sz="2400" b="1" dirty="0">
                <a:solidFill>
                  <a:srgbClr val="002060"/>
                </a:solidFill>
                <a:latin typeface="Times New Roman" panose="02020603050405020304" pitchFamily="18" charset="0"/>
                <a:ea typeface="Times New Roman" panose="02020603050405020304" pitchFamily="18" charset="0"/>
              </a:rPr>
              <a:t>з донькою, </a:t>
            </a:r>
          </a:p>
          <a:p>
            <a:pPr algn="ctr">
              <a:spcAft>
                <a:spcPts val="0"/>
              </a:spcAft>
            </a:pPr>
            <a:r>
              <a:rPr lang="uk-UA" sz="2400" b="1" dirty="0">
                <a:solidFill>
                  <a:srgbClr val="002060"/>
                </a:solidFill>
                <a:latin typeface="Times New Roman" panose="02020603050405020304" pitchFamily="18" charset="0"/>
                <a:ea typeface="Times New Roman" panose="02020603050405020304" pitchFamily="18" charset="0"/>
              </a:rPr>
              <a:t>та її брат Олександр з дружиною</a:t>
            </a:r>
            <a:endParaRPr lang="ru-RU" sz="2400" b="1" dirty="0">
              <a:solidFill>
                <a:srgbClr val="002060"/>
              </a:solidFill>
              <a:latin typeface="Times New Roman" panose="02020603050405020304" pitchFamily="18" charset="0"/>
              <a:ea typeface="Times New Roman" panose="02020603050405020304" pitchFamily="18" charset="0"/>
            </a:endParaRPr>
          </a:p>
        </p:txBody>
      </p:sp>
      <p:pic>
        <p:nvPicPr>
          <p:cNvPr id="3" name="Picture 2" descr="P811009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559" y="1578728"/>
            <a:ext cx="4032448" cy="298051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4007" y="1628800"/>
            <a:ext cx="4050779" cy="2952327"/>
          </a:xfrm>
          <a:prstGeom prst="rect">
            <a:avLst/>
          </a:prstGeom>
          <a:ln>
            <a:noFill/>
          </a:ln>
          <a:effectLst>
            <a:softEdge rad="112500"/>
          </a:effectLst>
        </p:spPr>
      </p:pic>
    </p:spTree>
    <p:extLst>
      <p:ext uri="{BB962C8B-B14F-4D97-AF65-F5344CB8AC3E}">
        <p14:creationId xmlns:p14="http://schemas.microsoft.com/office/powerpoint/2010/main" val="860123246"/>
      </p:ext>
    </p:extLst>
  </p:cSld>
  <p:clrMapOvr>
    <a:masterClrMapping/>
  </p:clrMapOvr>
  <p:transition>
    <p:zo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1" descr="{title}"/>
          <p:cNvPicPr>
            <a:picLocks noChangeAspect="1" noChangeArrowheads="1" noCrop="1"/>
          </p:cNvPicPr>
          <p:nvPr/>
        </p:nvPicPr>
        <p:blipFill>
          <a:blip r:embed="rId2"/>
          <a:srcRect/>
          <a:stretch>
            <a:fillRect/>
          </a:stretch>
        </p:blipFill>
        <p:spPr bwMode="auto">
          <a:xfrm>
            <a:off x="-642910" y="0"/>
            <a:ext cx="9786910" cy="7075326"/>
          </a:xfrm>
          <a:prstGeom prst="rect">
            <a:avLst/>
          </a:prstGeom>
          <a:noFill/>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597" y="4509119"/>
            <a:ext cx="3024261" cy="2555937"/>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0812" y="4509118"/>
            <a:ext cx="3435324" cy="2555938"/>
          </a:xfrm>
          <a:prstGeom prst="rect">
            <a:avLst/>
          </a:prstGeom>
        </p:spPr>
      </p:pic>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4597" y="1953177"/>
            <a:ext cx="3488405" cy="2555941"/>
          </a:xfrm>
          <a:prstGeom prst="rect">
            <a:avLst/>
          </a:prstGeom>
        </p:spPr>
      </p:pic>
      <p:pic>
        <p:nvPicPr>
          <p:cNvPr id="9" name="Рисунок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20393" y="1953176"/>
            <a:ext cx="2687711" cy="2555936"/>
          </a:xfrm>
          <a:prstGeom prst="rect">
            <a:avLst/>
          </a:prstGeom>
        </p:spPr>
      </p:pic>
      <p:pic>
        <p:nvPicPr>
          <p:cNvPr id="10" name="Рисунок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08104" y="1953170"/>
            <a:ext cx="3635896" cy="2555942"/>
          </a:xfrm>
          <a:prstGeom prst="rect">
            <a:avLst/>
          </a:prstGeom>
        </p:spPr>
      </p:pic>
      <p:sp>
        <p:nvSpPr>
          <p:cNvPr id="11" name="Скругленный прямоугольник 10"/>
          <p:cNvSpPr/>
          <p:nvPr/>
        </p:nvSpPr>
        <p:spPr>
          <a:xfrm>
            <a:off x="107504" y="332656"/>
            <a:ext cx="7992888" cy="12961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800" b="1" dirty="0">
                <a:solidFill>
                  <a:srgbClr val="FF0000"/>
                </a:solidFill>
                <a:latin typeface="Times New Roman" panose="02020603050405020304" pitchFamily="18" charset="0"/>
                <a:cs typeface="Times New Roman" panose="02020603050405020304" pitchFamily="18" charset="0"/>
              </a:rPr>
              <a:t>Ж</a:t>
            </a:r>
            <a:r>
              <a:rPr lang="uk-UA" sz="2800" b="1" dirty="0" smtClean="0">
                <a:solidFill>
                  <a:srgbClr val="FF0000"/>
                </a:solidFill>
                <a:latin typeface="Times New Roman" panose="02020603050405020304" pitchFamily="18" charset="0"/>
                <a:cs typeface="Times New Roman" panose="02020603050405020304" pitchFamily="18" charset="0"/>
              </a:rPr>
              <a:t>иття  І.М. Гончар нерозривно </a:t>
            </a:r>
            <a:r>
              <a:rPr lang="uk-UA" sz="2800" b="1" dirty="0">
                <a:solidFill>
                  <a:srgbClr val="FF0000"/>
                </a:solidFill>
                <a:latin typeface="Times New Roman" panose="02020603050405020304" pitchFamily="18" charset="0"/>
                <a:cs typeface="Times New Roman" panose="02020603050405020304" pitchFamily="18" charset="0"/>
              </a:rPr>
              <a:t>пов’язалось із словом, </a:t>
            </a:r>
            <a:r>
              <a:rPr lang="uk-UA" sz="2800" b="1" dirty="0" smtClean="0">
                <a:solidFill>
                  <a:srgbClr val="FF0000"/>
                </a:solidFill>
                <a:latin typeface="Times New Roman" panose="02020603050405020304" pitchFamily="18" charset="0"/>
                <a:cs typeface="Times New Roman" panose="02020603050405020304" pitchFamily="18" charset="0"/>
              </a:rPr>
              <a:t>ноткою…</a:t>
            </a:r>
            <a:endParaRPr lang="ru-RU" sz="2800" b="1" dirty="0">
              <a:solidFill>
                <a:srgbClr val="FF0000"/>
              </a:solidFill>
              <a:latin typeface="Times New Roman" panose="02020603050405020304" pitchFamily="18" charset="0"/>
              <a:cs typeface="Times New Roman" panose="02020603050405020304" pitchFamily="18" charset="0"/>
            </a:endParaRPr>
          </a:p>
        </p:txBody>
      </p:sp>
      <p:pic>
        <p:nvPicPr>
          <p:cNvPr id="12" name="Рисунок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01866" y="4509112"/>
            <a:ext cx="3342134" cy="2555944"/>
          </a:xfrm>
          <a:prstGeom prst="rect">
            <a:avLst/>
          </a:prstGeom>
        </p:spPr>
      </p:pic>
    </p:spTree>
    <p:extLst>
      <p:ext uri="{BB962C8B-B14F-4D97-AF65-F5344CB8AC3E}">
        <p14:creationId xmlns:p14="http://schemas.microsoft.com/office/powerpoint/2010/main" val="24785675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pic>
        <p:nvPicPr>
          <p:cNvPr id="7" name="Рисунок 6" descr="0_9d8d7_8c42041b_M.gif"/>
          <p:cNvPicPr>
            <a:picLocks noChangeAspect="1"/>
          </p:cNvPicPr>
          <p:nvPr/>
        </p:nvPicPr>
        <p:blipFill>
          <a:blip r:embed="rId3"/>
          <a:stretch>
            <a:fillRect/>
          </a:stretch>
        </p:blipFill>
        <p:spPr>
          <a:xfrm>
            <a:off x="4673648" y="260648"/>
            <a:ext cx="3714776" cy="3624167"/>
          </a:xfrm>
          <a:prstGeom prst="rect">
            <a:avLst/>
          </a:prstGeom>
        </p:spPr>
      </p:pic>
      <p:pic>
        <p:nvPicPr>
          <p:cNvPr id="8" name="Рисунок 7" descr="E:\завантаження\DSC03603.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553" y="116632"/>
            <a:ext cx="2880319" cy="3452508"/>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3563888" y="1124744"/>
            <a:ext cx="4968552" cy="4832092"/>
          </a:xfrm>
          <a:prstGeom prst="rect">
            <a:avLst/>
          </a:prstGeom>
          <a:noFill/>
        </p:spPr>
        <p:txBody>
          <a:bodyPr wrap="square" rtlCol="0">
            <a:spAutoFit/>
          </a:bodyPr>
          <a:lstStyle/>
          <a:p>
            <a:pPr algn="just"/>
            <a:r>
              <a:rPr lang="uk-UA" sz="2800" b="1" dirty="0" smtClean="0">
                <a:solidFill>
                  <a:srgbClr val="002060"/>
                </a:solidFill>
                <a:latin typeface="Bookman Old Style" pitchFamily="18" charset="0"/>
              </a:rPr>
              <a:t>… вона просто йде вперед, стикаючись з неправдою та пекучим болем несправедливості, одразу щасливо пірнаючи в чемні миттєвості  – а потім дарує все це дотиком щирої душі новим і новим рядкам.</a:t>
            </a:r>
            <a:endParaRPr lang="ru-RU" sz="2800" b="1" dirty="0">
              <a:solidFill>
                <a:srgbClr val="002060"/>
              </a:solidFill>
              <a:latin typeface="Bookman Old Style" pitchFamily="18" charset="0"/>
            </a:endParaRPr>
          </a:p>
        </p:txBody>
      </p:sp>
    </p:spTree>
  </p:cSld>
  <p:clrMapOvr>
    <a:masterClrMapping/>
  </p:clrMapOvr>
  <p:transition>
    <p:wedg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p:txBody>
          <a:bodyPr/>
          <a:lstStyle/>
          <a:p>
            <a:endParaRPr lang="ru-RU"/>
          </a:p>
        </p:txBody>
      </p:sp>
      <p:sp>
        <p:nvSpPr>
          <p:cNvPr id="7" name="Содержимое 6"/>
          <p:cNvSpPr>
            <a:spLocks noGrp="1"/>
          </p:cNvSpPr>
          <p:nvPr>
            <p:ph idx="1"/>
          </p:nvPr>
        </p:nvSpPr>
        <p:spPr/>
        <p:txBody>
          <a:bodyPr/>
          <a:lstStyle/>
          <a:p>
            <a:endParaRPr lang="ru-RU"/>
          </a:p>
        </p:txBody>
      </p:sp>
      <p:sp>
        <p:nvSpPr>
          <p:cNvPr id="8" name="Текст 7"/>
          <p:cNvSpPr>
            <a:spLocks noGrp="1"/>
          </p:cNvSpPr>
          <p:nvPr>
            <p:ph type="body" sz="half" idx="2"/>
          </p:nvPr>
        </p:nvSpPr>
        <p:spPr/>
        <p:txBody>
          <a:bodyPr/>
          <a:lstStyle/>
          <a:p>
            <a:endParaRPr lang="ru-RU"/>
          </a:p>
        </p:txBody>
      </p:sp>
      <p:pic>
        <p:nvPicPr>
          <p:cNvPr id="5" name="Picture 11" descr="{title}"/>
          <p:cNvPicPr>
            <a:picLocks noChangeAspect="1" noChangeArrowheads="1" noCrop="1"/>
          </p:cNvPicPr>
          <p:nvPr/>
        </p:nvPicPr>
        <p:blipFill>
          <a:blip r:embed="rId3"/>
          <a:srcRect/>
          <a:stretch>
            <a:fillRect/>
          </a:stretch>
        </p:blipFill>
        <p:spPr bwMode="auto">
          <a:xfrm>
            <a:off x="-178344" y="-223010"/>
            <a:ext cx="9322344" cy="7167692"/>
          </a:xfrm>
          <a:prstGeom prst="rect">
            <a:avLst/>
          </a:prstGeom>
          <a:noFill/>
        </p:spPr>
      </p:pic>
      <p:pic>
        <p:nvPicPr>
          <p:cNvPr id="3074" name="Picture 2" descr="SAM_46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1112" y="1660953"/>
            <a:ext cx="3523207" cy="470258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p:cNvSpPr/>
          <p:nvPr/>
        </p:nvSpPr>
        <p:spPr>
          <a:xfrm>
            <a:off x="3465513" y="5877272"/>
            <a:ext cx="5354959" cy="1200329"/>
          </a:xfrm>
          <a:prstGeom prst="rect">
            <a:avLst/>
          </a:prstGeom>
        </p:spPr>
        <p:txBody>
          <a:bodyPr wrap="square">
            <a:spAutoFit/>
          </a:bodyPr>
          <a:lstStyle/>
          <a:p>
            <a:pPr algn="ctr">
              <a:spcAft>
                <a:spcPts val="0"/>
              </a:spcAft>
              <a:tabLst>
                <a:tab pos="657225" algn="l"/>
              </a:tabLst>
            </a:pPr>
            <a:r>
              <a:rPr lang="uk-UA" sz="2400" b="1" dirty="0" smtClean="0">
                <a:solidFill>
                  <a:srgbClr val="002060"/>
                </a:solidFill>
                <a:latin typeface="Times New Roman" panose="02020603050405020304" pitchFamily="18" charset="0"/>
                <a:ea typeface="Times New Roman" panose="02020603050405020304" pitchFamily="18" charset="0"/>
              </a:rPr>
              <a:t>      Диплом </a:t>
            </a:r>
            <a:r>
              <a:rPr lang="uk-UA" sz="2400" b="1" dirty="0">
                <a:solidFill>
                  <a:srgbClr val="002060"/>
                </a:solidFill>
                <a:latin typeface="Times New Roman" panose="02020603050405020304" pitchFamily="18" charset="0"/>
                <a:ea typeface="Times New Roman" panose="02020603050405020304" pitchFamily="18" charset="0"/>
              </a:rPr>
              <a:t>лауреата обласної </a:t>
            </a:r>
            <a:endParaRPr lang="uk-UA" sz="2400" b="1" dirty="0" smtClean="0">
              <a:solidFill>
                <a:srgbClr val="002060"/>
              </a:solidFill>
              <a:latin typeface="Times New Roman" panose="02020603050405020304" pitchFamily="18" charset="0"/>
              <a:ea typeface="Times New Roman" panose="02020603050405020304" pitchFamily="18" charset="0"/>
            </a:endParaRPr>
          </a:p>
          <a:p>
            <a:pPr algn="ctr">
              <a:spcAft>
                <a:spcPts val="0"/>
              </a:spcAft>
              <a:tabLst>
                <a:tab pos="657225" algn="l"/>
              </a:tabLst>
            </a:pPr>
            <a:r>
              <a:rPr lang="uk-UA" sz="2400" b="1" dirty="0" smtClean="0">
                <a:solidFill>
                  <a:srgbClr val="002060"/>
                </a:solidFill>
                <a:latin typeface="Times New Roman" panose="02020603050405020304" pitchFamily="18" charset="0"/>
                <a:ea typeface="Times New Roman" panose="02020603050405020304" pitchFamily="18" charset="0"/>
              </a:rPr>
              <a:t>літературно-мистецької </a:t>
            </a:r>
            <a:r>
              <a:rPr lang="uk-UA" sz="2400" b="1" dirty="0">
                <a:solidFill>
                  <a:srgbClr val="002060"/>
                </a:solidFill>
                <a:latin typeface="Times New Roman" panose="02020603050405020304" pitchFamily="18" charset="0"/>
                <a:ea typeface="Times New Roman" panose="02020603050405020304" pitchFamily="18" charset="0"/>
              </a:rPr>
              <a:t>премії                                                                                            </a:t>
            </a:r>
            <a:r>
              <a:rPr lang="uk-UA" sz="2400" b="1" dirty="0" smtClean="0">
                <a:solidFill>
                  <a:srgbClr val="002060"/>
                </a:solidFill>
                <a:latin typeface="Times New Roman" panose="02020603050405020304" pitchFamily="18" charset="0"/>
                <a:ea typeface="Times New Roman" panose="02020603050405020304" pitchFamily="18" charset="0"/>
              </a:rPr>
              <a:t> </a:t>
            </a:r>
            <a:r>
              <a:rPr lang="uk-UA" sz="2400" b="1" dirty="0">
                <a:solidFill>
                  <a:srgbClr val="002060"/>
                </a:solidFill>
                <a:latin typeface="Times New Roman" panose="02020603050405020304" pitchFamily="18" charset="0"/>
                <a:ea typeface="Times New Roman" panose="02020603050405020304" pitchFamily="18" charset="0"/>
              </a:rPr>
              <a:t>ім. Ольги Кобилянської</a:t>
            </a:r>
            <a:endParaRPr lang="ru-RU" sz="2400" b="1" dirty="0">
              <a:solidFill>
                <a:srgbClr val="002060"/>
              </a:solidFill>
              <a:effectLst/>
              <a:latin typeface="Times New Roman" panose="02020603050405020304" pitchFamily="18" charset="0"/>
              <a:ea typeface="Times New Roman" panose="02020603050405020304" pitchFamily="18" charset="0"/>
            </a:endParaRPr>
          </a:p>
        </p:txBody>
      </p:sp>
      <p:pic>
        <p:nvPicPr>
          <p:cNvPr id="3075" name="Picture 3" descr="100_065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82828" y="4073407"/>
            <a:ext cx="2739698" cy="198873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Рисунок 8" descr="E:\завантаження\_MG_5493.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81603" y="1765026"/>
            <a:ext cx="2360689" cy="2015605"/>
          </a:xfrm>
          <a:prstGeom prst="rect">
            <a:avLst/>
          </a:prstGeom>
          <a:ln>
            <a:noFill/>
          </a:ln>
          <a:effectLst>
            <a:softEdge rad="112500"/>
          </a:effectLst>
        </p:spPr>
      </p:pic>
      <p:sp>
        <p:nvSpPr>
          <p:cNvPr id="10" name="Прямоугольник 9"/>
          <p:cNvSpPr/>
          <p:nvPr/>
        </p:nvSpPr>
        <p:spPr>
          <a:xfrm rot="10800000" flipV="1">
            <a:off x="2411760" y="241464"/>
            <a:ext cx="7272806" cy="1631216"/>
          </a:xfrm>
          <a:prstGeom prst="rect">
            <a:avLst/>
          </a:prstGeom>
        </p:spPr>
        <p:txBody>
          <a:bodyPr wrap="square">
            <a:spAutoFit/>
          </a:bodyPr>
          <a:lstStyle/>
          <a:p>
            <a:pPr lvl="0"/>
            <a:r>
              <a:rPr lang="uk-UA" b="1" dirty="0" smtClean="0">
                <a:solidFill>
                  <a:srgbClr val="002060"/>
                </a:solidFill>
                <a:latin typeface="Times New Roman" panose="02020603050405020304" pitchFamily="18" charset="0"/>
                <a:ea typeface="Times New Roman" panose="02020603050405020304" pitchFamily="18" charset="0"/>
              </a:rPr>
              <a:t> </a:t>
            </a:r>
            <a:r>
              <a:rPr lang="uk-UA" sz="2000" b="1" dirty="0">
                <a:solidFill>
                  <a:srgbClr val="002060"/>
                </a:solidFill>
                <a:latin typeface="Times New Roman" panose="02020603050405020304" pitchFamily="18" charset="0"/>
                <a:cs typeface="Times New Roman" panose="02020603050405020304" pitchFamily="18" charset="0"/>
              </a:rPr>
              <a:t>Куди відлітають любові ключі?</a:t>
            </a:r>
            <a:endParaRPr lang="ru-RU" sz="2000" b="1" dirty="0">
              <a:solidFill>
                <a:srgbClr val="002060"/>
              </a:solidFill>
              <a:latin typeface="Times New Roman" panose="02020603050405020304" pitchFamily="18" charset="0"/>
              <a:cs typeface="Times New Roman" panose="02020603050405020304" pitchFamily="18" charset="0"/>
            </a:endParaRPr>
          </a:p>
          <a:p>
            <a:pPr lvl="0"/>
            <a:r>
              <a:rPr lang="uk-UA" sz="2000" b="1" dirty="0">
                <a:solidFill>
                  <a:srgbClr val="002060"/>
                </a:solidFill>
                <a:latin typeface="Times New Roman" panose="02020603050405020304" pitchFamily="18" charset="0"/>
                <a:cs typeface="Times New Roman" panose="02020603050405020304" pitchFamily="18" charset="0"/>
              </a:rPr>
              <a:t>За обрії щастя, утративши крила,</a:t>
            </a:r>
            <a:endParaRPr lang="ru-RU" sz="2000" b="1" dirty="0">
              <a:solidFill>
                <a:srgbClr val="002060"/>
              </a:solidFill>
              <a:latin typeface="Times New Roman" panose="02020603050405020304" pitchFamily="18" charset="0"/>
              <a:cs typeface="Times New Roman" panose="02020603050405020304" pitchFamily="18" charset="0"/>
            </a:endParaRPr>
          </a:p>
          <a:p>
            <a:r>
              <a:rPr lang="uk-UA" sz="2000" b="1" dirty="0">
                <a:solidFill>
                  <a:srgbClr val="002060"/>
                </a:solidFill>
                <a:latin typeface="Times New Roman" panose="02020603050405020304" pitchFamily="18" charset="0"/>
                <a:cs typeface="Times New Roman" panose="02020603050405020304" pitchFamily="18" charset="0"/>
              </a:rPr>
              <a:t>востаннє зорею згубившись вночі,</a:t>
            </a:r>
            <a:endParaRPr lang="ru-RU" sz="2000" b="1" dirty="0">
              <a:solidFill>
                <a:srgbClr val="002060"/>
              </a:solidFill>
              <a:latin typeface="Times New Roman" panose="02020603050405020304" pitchFamily="18" charset="0"/>
              <a:cs typeface="Times New Roman" panose="02020603050405020304" pitchFamily="18" charset="0"/>
            </a:endParaRPr>
          </a:p>
          <a:p>
            <a:r>
              <a:rPr lang="uk-UA" sz="2000" b="1" dirty="0">
                <a:solidFill>
                  <a:srgbClr val="002060"/>
                </a:solidFill>
                <a:latin typeface="Times New Roman" panose="02020603050405020304" pitchFamily="18" charset="0"/>
                <a:cs typeface="Times New Roman" panose="02020603050405020304" pitchFamily="18" charset="0"/>
              </a:rPr>
              <a:t>зітхають десь там опустившись безсило.  </a:t>
            </a:r>
          </a:p>
          <a:p>
            <a:r>
              <a:rPr lang="uk-UA" sz="2000" b="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uk-UA" sz="1600" b="1" dirty="0" smtClean="0">
                <a:solidFill>
                  <a:srgbClr val="002060"/>
                </a:solidFill>
                <a:latin typeface="Times New Roman" panose="02020603050405020304" pitchFamily="18" charset="0"/>
                <a:ea typeface="Times New Roman" panose="02020603050405020304" pitchFamily="18" charset="0"/>
              </a:rPr>
              <a:t>І</a:t>
            </a:r>
            <a:r>
              <a:rPr lang="uk-UA" b="1" dirty="0" smtClean="0">
                <a:solidFill>
                  <a:srgbClr val="002060"/>
                </a:solidFill>
                <a:latin typeface="Times New Roman" panose="02020603050405020304" pitchFamily="18" charset="0"/>
                <a:ea typeface="Times New Roman" panose="02020603050405020304" pitchFamily="18" charset="0"/>
              </a:rPr>
              <a:t>. М. Гончар</a:t>
            </a:r>
            <a:endParaRPr lang="ru-RU" b="1" dirty="0">
              <a:solidFill>
                <a:srgbClr val="002060"/>
              </a:solidFill>
              <a:latin typeface="Times New Roman" panose="02020603050405020304" pitchFamily="18" charset="0"/>
              <a:ea typeface="Times New Roman" panose="02020603050405020304" pitchFamily="18" charset="0"/>
            </a:endParaRPr>
          </a:p>
        </p:txBody>
      </p:sp>
      <p:pic>
        <p:nvPicPr>
          <p:cNvPr id="11" name="Picture 8" descr="http://nordbess-news.cv.ua/wp-content/uploads/51664977_775995342777322_4576044915221331968_n.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16860" y="1890042"/>
            <a:ext cx="2398540" cy="207928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9586549"/>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873</TotalTime>
  <Words>786</Words>
  <Application>Microsoft Office PowerPoint</Application>
  <PresentationFormat>Экран (4:3)</PresentationFormat>
  <Paragraphs>86</Paragraphs>
  <Slides>16</Slides>
  <Notes>6</Notes>
  <HiddenSlides>0</HiddenSlides>
  <MMClips>1</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16</vt:i4>
      </vt:variant>
    </vt:vector>
  </HeadingPairs>
  <TitlesOfParts>
    <vt:vector size="22" baseType="lpstr">
      <vt:lpstr>Arial</vt:lpstr>
      <vt:lpstr>Bookman Old Style</vt:lpstr>
      <vt:lpstr>Calibri</vt:lpstr>
      <vt:lpstr>Constantia</vt:lpstr>
      <vt:lpstr>Times New Roman</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admin</dc:creator>
  <cp:lastModifiedBy>acer</cp:lastModifiedBy>
  <cp:revision>93</cp:revision>
  <dcterms:created xsi:type="dcterms:W3CDTF">2016-11-02T17:36:25Z</dcterms:created>
  <dcterms:modified xsi:type="dcterms:W3CDTF">2019-04-14T16:25:08Z</dcterms:modified>
</cp:coreProperties>
</file>