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2" r:id="rId2"/>
    <p:sldId id="256" r:id="rId3"/>
    <p:sldId id="258" r:id="rId4"/>
    <p:sldId id="259" r:id="rId5"/>
    <p:sldId id="261" r:id="rId6"/>
    <p:sldId id="260" r:id="rId7"/>
    <p:sldId id="262" r:id="rId8"/>
    <p:sldId id="263" r:id="rId9"/>
    <p:sldId id="265" r:id="rId10"/>
    <p:sldId id="267" r:id="rId11"/>
    <p:sldId id="268" r:id="rId12"/>
    <p:sldId id="273" r:id="rId13"/>
    <p:sldId id="270" r:id="rId14"/>
    <p:sldId id="266" r:id="rId15"/>
    <p:sldId id="271" r:id="rId16"/>
    <p:sldId id="257" r:id="rId17"/>
    <p:sldId id="26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D2D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7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0.11264429761938102"/>
          <c:y val="3.2483535702699101E-2"/>
          <c:w val="0.83514609404891893"/>
          <c:h val="0.82195297279582624"/>
        </c:manualLayout>
      </c:layout>
      <c:bar3DChart>
        <c:barDir val="col"/>
        <c:grouping val="standard"/>
        <c:ser>
          <c:idx val="0"/>
          <c:order val="0"/>
          <c:val>
            <c:numRef>
              <c:f>Лист1!$D$8:$F$8</c:f>
              <c:numCache>
                <c:formatCode>General</c:formatCode>
                <c:ptCount val="3"/>
                <c:pt idx="0">
                  <c:v>14</c:v>
                </c:pt>
                <c:pt idx="2">
                  <c:v>33</c:v>
                </c:pt>
              </c:numCache>
            </c:numRef>
          </c:val>
        </c:ser>
        <c:ser>
          <c:idx val="1"/>
          <c:order val="1"/>
          <c:val>
            <c:numRef>
              <c:f>Лист1!$D$9:$F$9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val>
            <c:numRef>
              <c:f>Лист1!$D$10:$F$10</c:f>
              <c:numCache>
                <c:formatCode>General</c:formatCode>
                <c:ptCount val="3"/>
                <c:pt idx="0">
                  <c:v>16</c:v>
                </c:pt>
                <c:pt idx="2">
                  <c:v>37</c:v>
                </c:pt>
              </c:numCache>
            </c:numRef>
          </c:val>
        </c:ser>
        <c:shape val="pyramid"/>
        <c:axId val="63527936"/>
        <c:axId val="63542016"/>
        <c:axId val="65160064"/>
      </c:bar3DChart>
      <c:catAx>
        <c:axId val="63527936"/>
        <c:scaling>
          <c:orientation val="minMax"/>
        </c:scaling>
        <c:axPos val="b"/>
        <c:tickLblPos val="nextTo"/>
        <c:crossAx val="63542016"/>
        <c:crosses val="autoZero"/>
        <c:auto val="1"/>
        <c:lblAlgn val="ctr"/>
        <c:lblOffset val="100"/>
      </c:catAx>
      <c:valAx>
        <c:axId val="63542016"/>
        <c:scaling>
          <c:orientation val="minMax"/>
        </c:scaling>
        <c:axPos val="l"/>
        <c:majorGridlines/>
        <c:numFmt formatCode="General" sourceLinked="1"/>
        <c:tickLblPos val="nextTo"/>
        <c:crossAx val="63527936"/>
        <c:crosses val="autoZero"/>
        <c:crossBetween val="between"/>
      </c:valAx>
      <c:serAx>
        <c:axId val="65160064"/>
        <c:scaling>
          <c:orientation val="minMax"/>
        </c:scaling>
        <c:delete val="1"/>
        <c:axPos val="b"/>
        <c:tickLblPos val="none"/>
        <c:crossAx val="63542016"/>
        <c:crosses val="autoZero"/>
      </c:serAx>
      <c:spPr>
        <a:ln w="28575">
          <a:solidFill>
            <a:srgbClr val="0070C0"/>
          </a:solidFill>
        </a:ln>
      </c:spPr>
    </c:plotArea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03A4-6FF7-4986-AC6D-915A9C5696E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86F63-2E9D-4787-AA1D-FFFB2B11662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03A4-6FF7-4986-AC6D-915A9C5696E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86F63-2E9D-4787-AA1D-FFFB2B116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03A4-6FF7-4986-AC6D-915A9C5696E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86F63-2E9D-4787-AA1D-FFFB2B116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03A4-6FF7-4986-AC6D-915A9C5696E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86F63-2E9D-4787-AA1D-FFFB2B116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03A4-6FF7-4986-AC6D-915A9C5696E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C486F63-2E9D-4787-AA1D-FFFB2B116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03A4-6FF7-4986-AC6D-915A9C5696E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86F63-2E9D-4787-AA1D-FFFB2B116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03A4-6FF7-4986-AC6D-915A9C5696E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86F63-2E9D-4787-AA1D-FFFB2B116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03A4-6FF7-4986-AC6D-915A9C5696E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86F63-2E9D-4787-AA1D-FFFB2B116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03A4-6FF7-4986-AC6D-915A9C5696E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86F63-2E9D-4787-AA1D-FFFB2B116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03A4-6FF7-4986-AC6D-915A9C5696E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86F63-2E9D-4787-AA1D-FFFB2B116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03A4-6FF7-4986-AC6D-915A9C5696E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86F63-2E9D-4787-AA1D-FFFB2B116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F4D03A4-6FF7-4986-AC6D-915A9C5696EE}" type="datetimeFigureOut">
              <a:rPr lang="ru-RU" smtClean="0"/>
              <a:pPr/>
              <a:t>13.04.2019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C486F63-2E9D-4787-AA1D-FFFB2B11662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857628"/>
            <a:ext cx="8229600" cy="1057268"/>
          </a:xfrm>
        </p:spPr>
        <p:txBody>
          <a:bodyPr>
            <a:normAutofit/>
          </a:bodyPr>
          <a:lstStyle/>
          <a:p>
            <a:r>
              <a:rPr lang="uk-UA" sz="1800" dirty="0" err="1" smtClean="0">
                <a:solidFill>
                  <a:schemeClr val="bg1"/>
                </a:solidFill>
              </a:rPr>
              <a:t>Скородистицька</a:t>
            </a:r>
            <a:r>
              <a:rPr lang="uk-UA" sz="1800" dirty="0" smtClean="0">
                <a:solidFill>
                  <a:schemeClr val="bg1"/>
                </a:solidFill>
              </a:rPr>
              <a:t> загальноосвітня школа І-ІІ ступенів </a:t>
            </a:r>
            <a:r>
              <a:rPr lang="uk-UA" sz="1800" dirty="0" err="1" smtClean="0">
                <a:solidFill>
                  <a:schemeClr val="bg1"/>
                </a:solidFill>
              </a:rPr>
              <a:t>“Школа</a:t>
            </a:r>
            <a:r>
              <a:rPr lang="uk-UA" sz="1800" dirty="0" smtClean="0">
                <a:solidFill>
                  <a:schemeClr val="bg1"/>
                </a:solidFill>
              </a:rPr>
              <a:t> </a:t>
            </a:r>
            <a:r>
              <a:rPr lang="uk-UA" sz="1800" dirty="0" err="1" smtClean="0">
                <a:solidFill>
                  <a:schemeClr val="bg1"/>
                </a:solidFill>
              </a:rPr>
              <a:t>життєтворчості”</a:t>
            </a:r>
            <a:r>
              <a:rPr lang="uk-UA" sz="1800" dirty="0" smtClean="0">
                <a:solidFill>
                  <a:schemeClr val="bg1"/>
                </a:solidFill>
              </a:rPr>
              <a:t> </a:t>
            </a:r>
            <a:r>
              <a:rPr lang="uk-UA" sz="1800" dirty="0" err="1" smtClean="0">
                <a:solidFill>
                  <a:schemeClr val="bg1"/>
                </a:solidFill>
              </a:rPr>
              <a:t>Іркліївської</a:t>
            </a:r>
            <a:r>
              <a:rPr lang="uk-UA" sz="1800" dirty="0" smtClean="0">
                <a:solidFill>
                  <a:schemeClr val="bg1"/>
                </a:solidFill>
              </a:rPr>
              <a:t> сільської ради Черкаської області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214422"/>
            <a:ext cx="8001056" cy="53578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G:\2фото\фото практика\DSC01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-904"/>
            <a:ext cx="9286908" cy="6858904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5720" y="142852"/>
            <a:ext cx="8229600" cy="1057268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00206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Скородистицька</a:t>
            </a:r>
            <a:r>
              <a:rPr kumimoji="0" lang="uk-UA" sz="18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загальноосвітня школа І-ІІ ступенів </a:t>
            </a:r>
            <a:endParaRPr kumimoji="0" lang="en-US" sz="1800" b="1" i="0" u="none" strike="noStrike" kern="1200" cap="all" spc="0" normalizeH="0" baseline="0" noProof="0" dirty="0" smtClean="0">
              <a:ln w="6350">
                <a:noFill/>
              </a:ln>
              <a:solidFill>
                <a:srgbClr val="00206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00206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“Школа</a:t>
            </a:r>
            <a:r>
              <a:rPr kumimoji="0" lang="uk-UA" sz="18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18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00206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життєтворчості”</a:t>
            </a:r>
            <a:r>
              <a:rPr kumimoji="0" lang="uk-UA" sz="18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uk-UA" sz="1800" b="1" i="0" u="none" strike="noStrike" kern="1200" cap="all" spc="0" normalizeH="0" baseline="0" noProof="0" dirty="0" err="1" smtClean="0">
                <a:ln w="6350">
                  <a:noFill/>
                </a:ln>
                <a:solidFill>
                  <a:srgbClr val="00206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Іркліївської</a:t>
            </a:r>
            <a:r>
              <a:rPr kumimoji="0" lang="uk-UA" sz="18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00206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сільської ради Черкаської області</a:t>
            </a:r>
            <a:endParaRPr kumimoji="0" lang="ru-RU" sz="1800" b="1" i="0" u="none" strike="noStrike" kern="1200" cap="all" spc="0" normalizeH="0" baseline="0" noProof="0" dirty="0">
              <a:ln w="6350">
                <a:noFill/>
              </a:ln>
              <a:solidFill>
                <a:srgbClr val="00206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857364"/>
            <a:ext cx="7715304" cy="109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"/>
              </a:spcAft>
            </a:pPr>
            <a:r>
              <a:rPr lang="uk-UA" sz="3200" b="1" smtClean="0">
                <a:solidFill>
                  <a:srgbClr val="FFFF00"/>
                </a:solidFill>
              </a:rPr>
              <a:t>Екологічна оцінка вод  </a:t>
            </a:r>
            <a:r>
              <a:rPr lang="uk-UA" sz="3200" b="1" dirty="0" smtClean="0">
                <a:solidFill>
                  <a:srgbClr val="FFFF00"/>
                </a:solidFill>
              </a:rPr>
              <a:t>місцевих озер</a:t>
            </a:r>
          </a:p>
          <a:p>
            <a:pPr algn="ctr">
              <a:spcAft>
                <a:spcPts val="100"/>
              </a:spcAft>
            </a:pPr>
            <a:r>
              <a:rPr lang="uk-UA" sz="3200" b="1" dirty="0" smtClean="0">
                <a:solidFill>
                  <a:srgbClr val="FFFF00"/>
                </a:solidFill>
              </a:rPr>
              <a:t>методом  комплексної </a:t>
            </a:r>
            <a:r>
              <a:rPr lang="uk-UA" sz="3200" b="1" dirty="0" err="1" smtClean="0">
                <a:solidFill>
                  <a:srgbClr val="FFFF00"/>
                </a:solidFill>
              </a:rPr>
              <a:t>біоіндикації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7" name="Picture 9" descr="G:\2фото\атестація суботник\CIMG4032.JPG"/>
          <p:cNvPicPr>
            <a:picLocks noChangeAspect="1" noChangeArrowheads="1"/>
          </p:cNvPicPr>
          <p:nvPr/>
        </p:nvPicPr>
        <p:blipFill>
          <a:blip r:embed="rId3" cstate="print"/>
          <a:srcRect l="31145" t="12241" r="44374" b="43134"/>
          <a:stretch>
            <a:fillRect/>
          </a:stretch>
        </p:blipFill>
        <p:spPr bwMode="auto">
          <a:xfrm rot="1181413">
            <a:off x="6672465" y="3675416"/>
            <a:ext cx="1918033" cy="2623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428728" y="3929066"/>
            <a:ext cx="5072098" cy="2357454"/>
          </a:xfrm>
          <a:prstGeom prst="rect">
            <a:avLst/>
          </a:prstGeo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all" spc="0" normalizeH="0" baseline="0" noProof="0" dirty="0">
              <a:ln w="6350">
                <a:noFill/>
              </a:ln>
              <a:solidFill>
                <a:srgbClr val="00206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28662" y="3786190"/>
            <a:ext cx="650085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Arial" charset="0"/>
              </a:rPr>
              <a:t>Автор:</a:t>
            </a: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Arial" charset="0"/>
              </a:rPr>
              <a:t>Шаповал Любов Юріївна  </a:t>
            </a:r>
            <a:r>
              <a:rPr lang="uk-UA" sz="2400" dirty="0" smtClean="0">
                <a:solidFill>
                  <a:srgbClr val="FF0000"/>
                </a:solidFill>
                <a:latin typeface="Arial" charset="0"/>
              </a:rPr>
              <a:t>- </a:t>
            </a:r>
            <a:endParaRPr lang="en-US" sz="2400" dirty="0" smtClean="0">
              <a:solidFill>
                <a:srgbClr val="FF0000"/>
              </a:solidFill>
              <a:latin typeface="Arial" charset="0"/>
            </a:endParaRP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latin typeface="Arial" charset="0"/>
              </a:rPr>
              <a:t>учениця </a:t>
            </a:r>
            <a:r>
              <a:rPr lang="en-US" sz="2400" b="1" dirty="0" smtClean="0">
                <a:solidFill>
                  <a:srgbClr val="FF0000"/>
                </a:solidFill>
                <a:latin typeface="Arial" charset="0"/>
              </a:rPr>
              <a:t>7</a:t>
            </a:r>
            <a:r>
              <a:rPr lang="uk-UA" sz="2400" b="1" dirty="0" smtClean="0">
                <a:solidFill>
                  <a:srgbClr val="FF0000"/>
                </a:solidFill>
                <a:latin typeface="Arial" charset="0"/>
              </a:rPr>
              <a:t> класу</a:t>
            </a:r>
          </a:p>
          <a:p>
            <a:pPr algn="ctr"/>
            <a:endParaRPr lang="uk-UA" sz="2000" b="1" dirty="0" smtClean="0">
              <a:solidFill>
                <a:srgbClr val="00FFFF"/>
              </a:solidFill>
              <a:latin typeface="Arial" charset="0"/>
            </a:endParaRPr>
          </a:p>
          <a:p>
            <a:pPr algn="ctr"/>
            <a:endParaRPr lang="uk-UA" sz="2000" b="1" dirty="0" smtClean="0">
              <a:solidFill>
                <a:srgbClr val="00FFFF"/>
              </a:solidFill>
              <a:latin typeface="Arial" charset="0"/>
            </a:endParaRPr>
          </a:p>
          <a:p>
            <a:pPr algn="ctr"/>
            <a:endParaRPr lang="uk-UA" sz="2000" b="1" dirty="0" smtClean="0">
              <a:solidFill>
                <a:srgbClr val="00FFFF"/>
              </a:solidFill>
              <a:latin typeface="Arial" charset="0"/>
            </a:endParaRPr>
          </a:p>
          <a:p>
            <a:pPr algn="ctr"/>
            <a:r>
              <a:rPr lang="uk-UA" b="1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Керівник роботи:</a:t>
            </a:r>
          </a:p>
          <a:p>
            <a:pPr algn="ctr"/>
            <a:r>
              <a:rPr lang="uk-UA" b="1" i="1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Загубинога</a:t>
            </a:r>
            <a:r>
              <a:rPr lang="uk-UA" b="1" i="1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Оксана Олексіївна</a:t>
            </a:r>
            <a:r>
              <a:rPr lang="uk-UA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 </a:t>
            </a:r>
          </a:p>
          <a:p>
            <a:pPr algn="ctr"/>
            <a:r>
              <a:rPr lang="uk-UA" dirty="0" smtClean="0">
                <a:solidFill>
                  <a:schemeClr val="bg2">
                    <a:lumMod val="75000"/>
                  </a:schemeClr>
                </a:solidFill>
                <a:latin typeface="Arial" charset="0"/>
              </a:rPr>
              <a:t>– вчитель біології з основами екологічних знань</a:t>
            </a:r>
            <a:endParaRPr lang="ru-RU" dirty="0" smtClean="0">
              <a:solidFill>
                <a:schemeClr val="bg2">
                  <a:lumMod val="75000"/>
                </a:schemeClr>
              </a:solidFill>
              <a:latin typeface="Arial" charset="0"/>
            </a:endParaRPr>
          </a:p>
        </p:txBody>
      </p:sp>
      <p:pic>
        <p:nvPicPr>
          <p:cNvPr id="12" name="Рисунок 11" descr="H:\фото ман2018\P6200992.JPG"/>
          <p:cNvPicPr/>
          <p:nvPr/>
        </p:nvPicPr>
        <p:blipFill>
          <a:blip r:embed="rId4" cstate="print"/>
          <a:srcRect l="36772" r="21138" b="11065"/>
          <a:stretch>
            <a:fillRect/>
          </a:stretch>
        </p:blipFill>
        <p:spPr bwMode="auto">
          <a:xfrm rot="20914028">
            <a:off x="221590" y="3667507"/>
            <a:ext cx="192882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>
            <a:spLocks noGrp="1"/>
          </p:cNvSpPr>
          <p:nvPr>
            <p:ph type="ctrTitle"/>
          </p:nvPr>
        </p:nvSpPr>
        <p:spPr>
          <a:xfrm>
            <a:off x="571472" y="0"/>
            <a:ext cx="7851648" cy="71438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Ariston" pitchFamily="66" charset="0"/>
              </a:rPr>
              <a:t>Результати досліджень  </a:t>
            </a:r>
            <a:r>
              <a:rPr lang="uk-UA" sz="2400" dirty="0" smtClean="0">
                <a:solidFill>
                  <a:srgbClr val="C00000"/>
                </a:solidFill>
              </a:rPr>
              <a:t>Дослід 4</a:t>
            </a:r>
            <a:endParaRPr lang="ru-RU" sz="2400" dirty="0"/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214282" y="785794"/>
            <a:ext cx="3357586" cy="2286016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b="1" dirty="0" smtClean="0">
                <a:solidFill>
                  <a:schemeClr val="bg1"/>
                </a:solidFill>
              </a:rPr>
              <a:t>Тема:</a:t>
            </a:r>
            <a:r>
              <a:rPr lang="uk-UA" sz="1600" dirty="0" smtClean="0">
                <a:solidFill>
                  <a:schemeClr val="bg1"/>
                </a:solidFill>
              </a:rPr>
              <a:t>Визначення </a:t>
            </a:r>
            <a:r>
              <a:rPr lang="uk-UA" sz="1600" dirty="0" err="1" smtClean="0">
                <a:solidFill>
                  <a:schemeClr val="bg1"/>
                </a:solidFill>
              </a:rPr>
              <a:t>сапробності</a:t>
            </a:r>
            <a:r>
              <a:rPr lang="uk-UA" sz="1600" dirty="0" smtClean="0">
                <a:solidFill>
                  <a:schemeClr val="bg1"/>
                </a:solidFill>
              </a:rPr>
              <a:t> води за</a:t>
            </a:r>
            <a:r>
              <a:rPr lang="uk-UA" sz="1600" b="1" dirty="0" smtClean="0">
                <a:solidFill>
                  <a:schemeClr val="bg1"/>
                </a:solidFill>
              </a:rPr>
              <a:t> </a:t>
            </a:r>
            <a:r>
              <a:rPr lang="uk-UA" sz="1600" dirty="0" smtClean="0">
                <a:solidFill>
                  <a:schemeClr val="bg1"/>
                </a:solidFill>
              </a:rPr>
              <a:t> видовим складом </a:t>
            </a:r>
            <a:r>
              <a:rPr lang="uk-UA" sz="1600" dirty="0" err="1" smtClean="0">
                <a:solidFill>
                  <a:schemeClr val="bg1"/>
                </a:solidFill>
              </a:rPr>
              <a:t>макрофітів</a:t>
            </a:r>
            <a:r>
              <a:rPr lang="uk-UA" sz="1600" dirty="0" smtClean="0">
                <a:solidFill>
                  <a:schemeClr val="bg1"/>
                </a:solidFill>
              </a:rPr>
              <a:t> біоценозу озер.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uk-UA" sz="1600" b="1" dirty="0" smtClean="0">
                <a:solidFill>
                  <a:schemeClr val="bg1"/>
                </a:solidFill>
              </a:rPr>
              <a:t>Мета: </a:t>
            </a:r>
            <a:r>
              <a:rPr lang="uk-UA" sz="1600" dirty="0" smtClean="0">
                <a:solidFill>
                  <a:schemeClr val="bg1"/>
                </a:solidFill>
              </a:rPr>
              <a:t>Дослідити видовий склад </a:t>
            </a:r>
            <a:r>
              <a:rPr lang="uk-UA" sz="1600" dirty="0" err="1" smtClean="0">
                <a:solidFill>
                  <a:schemeClr val="bg1"/>
                </a:solidFill>
              </a:rPr>
              <a:t>макроводоростей</a:t>
            </a:r>
            <a:r>
              <a:rPr lang="uk-UA" sz="1600" dirty="0" smtClean="0">
                <a:solidFill>
                  <a:schemeClr val="bg1"/>
                </a:solidFill>
              </a:rPr>
              <a:t> озер </a:t>
            </a:r>
            <a:r>
              <a:rPr lang="uk-UA" sz="1600" dirty="0" err="1" smtClean="0">
                <a:solidFill>
                  <a:schemeClr val="bg1"/>
                </a:solidFill>
              </a:rPr>
              <a:t>Бурзяки</a:t>
            </a:r>
            <a:r>
              <a:rPr lang="uk-UA" sz="1600" dirty="0" smtClean="0">
                <a:solidFill>
                  <a:schemeClr val="bg1"/>
                </a:solidFill>
              </a:rPr>
              <a:t> та </a:t>
            </a:r>
            <a:r>
              <a:rPr lang="uk-UA" sz="1600" smtClean="0">
                <a:solidFill>
                  <a:schemeClr val="bg1"/>
                </a:solidFill>
              </a:rPr>
              <a:t>Криваве </a:t>
            </a:r>
            <a:r>
              <a:rPr lang="uk-UA" sz="1600" smtClean="0">
                <a:solidFill>
                  <a:schemeClr val="bg1"/>
                </a:solidFill>
              </a:rPr>
              <a:t>та визначити </a:t>
            </a:r>
            <a:r>
              <a:rPr lang="uk-UA" sz="1600" dirty="0" smtClean="0">
                <a:solidFill>
                  <a:schemeClr val="bg1"/>
                </a:solidFill>
              </a:rPr>
              <a:t>якість води за ними.</a:t>
            </a:r>
            <a:endParaRPr lang="ru-RU" sz="1600" dirty="0" smtClean="0">
              <a:solidFill>
                <a:schemeClr val="bg1"/>
              </a:solidFill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uk-UA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86182" y="785794"/>
          <a:ext cx="5214974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80"/>
                <a:gridCol w="2571768"/>
                <a:gridCol w="1928826"/>
              </a:tblGrid>
              <a:tr h="606788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Група якості води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О.</a:t>
                      </a:r>
                      <a:r>
                        <a:rPr lang="uk-UA" sz="1400" dirty="0" err="1" smtClean="0"/>
                        <a:t>Бурзяки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О.Криваве</a:t>
                      </a:r>
                      <a:endParaRPr lang="ru-RU" sz="1400" dirty="0"/>
                    </a:p>
                  </a:txBody>
                  <a:tcPr/>
                </a:tc>
              </a:tr>
              <a:tr h="960747">
                <a:tc>
                  <a:txBody>
                    <a:bodyPr/>
                    <a:lstStyle/>
                    <a:p>
                      <a:endParaRPr lang="uk-UA" sz="14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А</a:t>
                      </a:r>
                      <a:r>
                        <a:rPr lang="uk-UA" sz="1400" baseline="0" dirty="0" smtClean="0"/>
                        <a:t> </a:t>
                      </a:r>
                      <a:endParaRPr lang="ru-RU" sz="1400" dirty="0" smtClean="0"/>
                    </a:p>
                    <a:p>
                      <a:endParaRPr lang="uk-UA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Всього    10</a:t>
                      </a:r>
                    </a:p>
                    <a:p>
                      <a:r>
                        <a:rPr lang="uk-UA" sz="1400" dirty="0" smtClean="0"/>
                        <a:t>“А” - 5</a:t>
                      </a:r>
                    </a:p>
                    <a:p>
                      <a:r>
                        <a:rPr lang="uk-UA" sz="1400" dirty="0" smtClean="0"/>
                        <a:t>жабурник, </a:t>
                      </a:r>
                      <a:r>
                        <a:rPr lang="uk-UA" sz="1400" dirty="0" err="1" smtClean="0"/>
                        <a:t>рдест</a:t>
                      </a:r>
                      <a:r>
                        <a:rPr lang="uk-UA" sz="1400" dirty="0" smtClean="0"/>
                        <a:t> альпійський, харові водорості, Водопериця </a:t>
                      </a:r>
                      <a:r>
                        <a:rPr lang="uk-UA" sz="1400" dirty="0" err="1" smtClean="0"/>
                        <a:t>червоноквіткова</a:t>
                      </a:r>
                      <a:r>
                        <a:rPr lang="uk-UA" sz="1400" dirty="0" smtClean="0"/>
                        <a:t>, водяний горіх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Всього 14</a:t>
                      </a:r>
                    </a:p>
                    <a:p>
                      <a:r>
                        <a:rPr lang="uk-UA" sz="1400" dirty="0" smtClean="0"/>
                        <a:t>А - 1</a:t>
                      </a:r>
                    </a:p>
                    <a:p>
                      <a:r>
                        <a:rPr lang="uk-UA" sz="1400" dirty="0" err="1" smtClean="0"/>
                        <a:t>Рдест</a:t>
                      </a:r>
                      <a:r>
                        <a:rPr lang="uk-UA" sz="1400" dirty="0" smtClean="0"/>
                        <a:t> альпійський </a:t>
                      </a:r>
                      <a:endParaRPr lang="ru-RU" sz="1400" dirty="0"/>
                    </a:p>
                  </a:txBody>
                  <a:tcPr/>
                </a:tc>
              </a:tr>
              <a:tr h="1137727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“В” – 5 </a:t>
                      </a:r>
                      <a:r>
                        <a:rPr lang="uk-UA" sz="1400" dirty="0" err="1" smtClean="0"/>
                        <a:t>Рдест</a:t>
                      </a:r>
                      <a:r>
                        <a:rPr lang="uk-UA" sz="1400" dirty="0" smtClean="0"/>
                        <a:t> </a:t>
                      </a:r>
                      <a:r>
                        <a:rPr lang="uk-UA" sz="1400" dirty="0" err="1" smtClean="0"/>
                        <a:t>пронизанолистий</a:t>
                      </a:r>
                      <a:r>
                        <a:rPr lang="uk-UA" sz="1400" dirty="0" smtClean="0"/>
                        <a:t>,</a:t>
                      </a:r>
                    </a:p>
                    <a:p>
                      <a:r>
                        <a:rPr lang="uk-UA" sz="1400" dirty="0" err="1" smtClean="0"/>
                        <a:t>Рдест</a:t>
                      </a:r>
                      <a:r>
                        <a:rPr lang="uk-UA" sz="1400" dirty="0" smtClean="0"/>
                        <a:t> плаваючий,</a:t>
                      </a:r>
                    </a:p>
                    <a:p>
                      <a:r>
                        <a:rPr lang="uk-UA" sz="1400" dirty="0" smtClean="0"/>
                        <a:t>Ряска мала, Ряска </a:t>
                      </a:r>
                      <a:r>
                        <a:rPr lang="uk-UA" sz="1400" dirty="0" err="1" smtClean="0"/>
                        <a:t>триборозенчаста</a:t>
                      </a:r>
                      <a:r>
                        <a:rPr lang="uk-UA" sz="1400" dirty="0" smtClean="0"/>
                        <a:t>, Водяний жовтець, водяний горіх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В - 5  </a:t>
                      </a:r>
                      <a:r>
                        <a:rPr lang="uk-UA" sz="1400" dirty="0" err="1" smtClean="0"/>
                        <a:t>Рдести</a:t>
                      </a:r>
                      <a:r>
                        <a:rPr lang="uk-UA" sz="1400" dirty="0" smtClean="0"/>
                        <a:t> </a:t>
                      </a:r>
                      <a:r>
                        <a:rPr lang="uk-UA" sz="1400" dirty="0" err="1" smtClean="0"/>
                        <a:t>–гребінчастий</a:t>
                      </a:r>
                      <a:r>
                        <a:rPr lang="uk-UA" sz="1400" dirty="0" smtClean="0"/>
                        <a:t>, кучерявий, </a:t>
                      </a:r>
                      <a:r>
                        <a:rPr lang="uk-UA" sz="1400" dirty="0" err="1" smtClean="0"/>
                        <a:t>пронизанолистий</a:t>
                      </a:r>
                      <a:r>
                        <a:rPr lang="uk-UA" sz="1400" dirty="0" smtClean="0"/>
                        <a:t>,</a:t>
                      </a:r>
                      <a:r>
                        <a:rPr lang="uk-UA" sz="1400" baseline="0" dirty="0" smtClean="0"/>
                        <a:t>  гостролистий, плавучий</a:t>
                      </a:r>
                      <a:endParaRPr lang="ru-RU" sz="1400" dirty="0"/>
                    </a:p>
                  </a:txBody>
                  <a:tcPr/>
                </a:tc>
              </a:tr>
              <a:tr h="606788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С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С – 6 Кушир занурений, водяна сосонка, пухирник, елодея, водопериця, нитчасті водорості.</a:t>
                      </a:r>
                      <a:endParaRPr lang="ru-RU" sz="1400" dirty="0"/>
                    </a:p>
                  </a:txBody>
                  <a:tcPr/>
                </a:tc>
              </a:tr>
              <a:tr h="429808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Формула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</a:t>
                      </a:r>
                      <a:r>
                        <a:rPr lang="uk-UA" sz="1400" dirty="0" smtClean="0"/>
                        <a:t>=5А+2В+С</a:t>
                      </a:r>
                    </a:p>
                    <a:p>
                      <a:r>
                        <a:rPr lang="en-US" sz="1400" dirty="0" smtClean="0"/>
                        <a:t>S</a:t>
                      </a:r>
                      <a:r>
                        <a:rPr lang="uk-UA" sz="1400" dirty="0" smtClean="0"/>
                        <a:t>=35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</a:t>
                      </a:r>
                      <a:r>
                        <a:rPr lang="uk-UA" sz="1400" dirty="0" smtClean="0"/>
                        <a:t> = 21 </a:t>
                      </a:r>
                      <a:endParaRPr lang="ru-RU" sz="1400" dirty="0"/>
                    </a:p>
                  </a:txBody>
                  <a:tcPr/>
                </a:tc>
              </a:tr>
              <a:tr h="429808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Стан води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Олігосапробна</a:t>
                      </a:r>
                      <a:r>
                        <a:rPr lang="uk-UA" sz="1400" dirty="0" smtClean="0"/>
                        <a:t>, чиста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</a:t>
                      </a:r>
                      <a:r>
                        <a:rPr lang="uk-UA" sz="1400" baseline="0" dirty="0" smtClean="0"/>
                        <a:t> – </a:t>
                      </a:r>
                      <a:r>
                        <a:rPr lang="uk-UA" sz="1400" baseline="0" dirty="0" err="1" smtClean="0"/>
                        <a:t>мезасапробна</a:t>
                      </a:r>
                      <a:r>
                        <a:rPr lang="uk-UA" sz="1400" baseline="0" dirty="0" smtClean="0"/>
                        <a:t>, забруднена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214283" y="3929066"/>
          <a:ext cx="3429024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14282" y="731297"/>
            <a:ext cx="8786906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Тема: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Комплексна оцінка екологічного стану водойми згідно  досліджень зообентосу ( за методом індикаторних таксонів і індексом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Мейєра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 та фітопланктону  за 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макропланктоном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 ряскою малою –  ( методика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Алєксєєва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С.В.)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Мета: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порівняти дані, отримані при дослідженні екологічного  стану озер за різними методиками  фіто – 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зооіндикації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тестуванням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8"/>
          <p:cNvSpPr>
            <a:spLocks noGrp="1"/>
          </p:cNvSpPr>
          <p:nvPr>
            <p:ph type="ctrTitle"/>
          </p:nvPr>
        </p:nvSpPr>
        <p:spPr>
          <a:xfrm>
            <a:off x="571472" y="0"/>
            <a:ext cx="7851648" cy="71438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Ariston" pitchFamily="66" charset="0"/>
              </a:rPr>
              <a:t>Результати досліджень  </a:t>
            </a:r>
            <a:r>
              <a:rPr lang="uk-UA" sz="2400" dirty="0" smtClean="0">
                <a:solidFill>
                  <a:srgbClr val="C00000"/>
                </a:solidFill>
              </a:rPr>
              <a:t>Дослід 5</a:t>
            </a:r>
            <a:endParaRPr lang="ru-RU" sz="2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785786" y="2214554"/>
          <a:ext cx="6929484" cy="44040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4914"/>
                <a:gridCol w="1154914"/>
                <a:gridCol w="1154914"/>
                <a:gridCol w="1154914"/>
                <a:gridCol w="952508"/>
                <a:gridCol w="1357320"/>
              </a:tblGrid>
              <a:tr h="597800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Вид</a:t>
                      </a:r>
                    </a:p>
                    <a:p>
                      <a:r>
                        <a:rPr lang="uk-UA" sz="1400" dirty="0" smtClean="0"/>
                        <a:t>Індикації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метод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О.</a:t>
                      </a:r>
                    </a:p>
                    <a:p>
                      <a:r>
                        <a:rPr lang="uk-UA" sz="1400" dirty="0" err="1" smtClean="0"/>
                        <a:t>Бурзяки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Якість води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О.Криваве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Якість води</a:t>
                      </a:r>
                      <a:endParaRPr lang="ru-RU" sz="1400" dirty="0"/>
                    </a:p>
                  </a:txBody>
                  <a:tcPr/>
                </a:tc>
              </a:tr>
              <a:tr h="911554"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Зооін-дикація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baseline="0" dirty="0" smtClean="0"/>
                        <a:t> за </a:t>
                      </a:r>
                      <a:r>
                        <a:rPr lang="uk-UA" sz="1400" baseline="0" dirty="0" err="1" smtClean="0"/>
                        <a:t>індек</a:t>
                      </a:r>
                      <a:r>
                        <a:rPr lang="uk-UA" sz="1400" baseline="0" dirty="0" smtClean="0"/>
                        <a:t> </a:t>
                      </a:r>
                      <a:r>
                        <a:rPr lang="uk-UA" sz="1400" baseline="0" dirty="0" err="1" smtClean="0"/>
                        <a:t>-сом</a:t>
                      </a:r>
                      <a:r>
                        <a:rPr lang="uk-UA" sz="1400" baseline="0" dirty="0" smtClean="0"/>
                        <a:t> </a:t>
                      </a:r>
                      <a:r>
                        <a:rPr lang="uk-UA" sz="1400" baseline="0" dirty="0" err="1" smtClean="0"/>
                        <a:t>інди</a:t>
                      </a:r>
                      <a:r>
                        <a:rPr lang="uk-UA" sz="1400" baseline="0" dirty="0" smtClean="0"/>
                        <a:t> </a:t>
                      </a:r>
                      <a:r>
                        <a:rPr lang="uk-UA" sz="1400" baseline="0" dirty="0" err="1" smtClean="0"/>
                        <a:t>-каторних</a:t>
                      </a:r>
                      <a:r>
                        <a:rPr lang="uk-UA" sz="1400" baseline="0" dirty="0" smtClean="0"/>
                        <a:t> таксонів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Чиста або задовільно чиста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Забруднена або </a:t>
                      </a:r>
                      <a:r>
                        <a:rPr lang="uk-UA" sz="1400" dirty="0" err="1" smtClean="0"/>
                        <a:t>слабозабруднена</a:t>
                      </a:r>
                      <a:endParaRPr lang="ru-RU" sz="1400" dirty="0"/>
                    </a:p>
                  </a:txBody>
                  <a:tcPr/>
                </a:tc>
              </a:tr>
              <a:tr h="752492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 за індексом </a:t>
                      </a:r>
                      <a:r>
                        <a:rPr lang="uk-UA" sz="1400" dirty="0" err="1" smtClean="0"/>
                        <a:t>Мейєра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І клас </a:t>
                      </a:r>
                      <a:r>
                        <a:rPr lang="uk-UA" sz="1400" dirty="0" err="1" smtClean="0"/>
                        <a:t>олігосапробна</a:t>
                      </a:r>
                      <a:r>
                        <a:rPr lang="uk-UA" sz="1400" dirty="0" smtClean="0"/>
                        <a:t> чиста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ІІІ клас  бета </a:t>
                      </a:r>
                      <a:r>
                        <a:rPr lang="uk-UA" sz="1400" dirty="0" err="1" smtClean="0"/>
                        <a:t>сапробна</a:t>
                      </a:r>
                      <a:r>
                        <a:rPr lang="uk-UA" sz="1400" dirty="0" smtClean="0"/>
                        <a:t> забруднена</a:t>
                      </a:r>
                      <a:endParaRPr lang="ru-RU" sz="1400" dirty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Фітоіндикація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За ряскою малою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26,2%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чиста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34,3%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Забруднена</a:t>
                      </a:r>
                      <a:endParaRPr lang="ru-RU" sz="1400" dirty="0"/>
                    </a:p>
                  </a:txBody>
                  <a:tcPr/>
                </a:tc>
              </a:tr>
              <a:tr h="767724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За </a:t>
                      </a:r>
                      <a:r>
                        <a:rPr lang="uk-UA" sz="1400" dirty="0" err="1" smtClean="0"/>
                        <a:t>макрофітопланктоном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олігосапробна</a:t>
                      </a:r>
                      <a:r>
                        <a:rPr lang="uk-UA" sz="1400" dirty="0" smtClean="0"/>
                        <a:t> чиста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L</a:t>
                      </a:r>
                      <a:r>
                        <a:rPr lang="uk-UA" sz="1400" baseline="0" dirty="0" smtClean="0"/>
                        <a:t> </a:t>
                      </a:r>
                      <a:r>
                        <a:rPr lang="uk-UA" sz="1400" baseline="0" dirty="0" err="1" smtClean="0"/>
                        <a:t>мега</a:t>
                      </a:r>
                      <a:r>
                        <a:rPr lang="uk-UA" sz="1400" dirty="0" smtClean="0"/>
                        <a:t> </a:t>
                      </a:r>
                      <a:r>
                        <a:rPr lang="uk-UA" sz="1400" dirty="0" err="1" smtClean="0"/>
                        <a:t>сапробна</a:t>
                      </a:r>
                      <a:r>
                        <a:rPr lang="uk-UA" sz="1400" dirty="0" smtClean="0"/>
                        <a:t> слабо </a:t>
                      </a:r>
                      <a:r>
                        <a:rPr lang="uk-UA" sz="1400" dirty="0" err="1" smtClean="0"/>
                        <a:t>забруднен</a:t>
                      </a:r>
                      <a:endParaRPr lang="ru-RU" sz="1400" dirty="0" smtClean="0"/>
                    </a:p>
                  </a:txBody>
                  <a:tcPr/>
                </a:tc>
              </a:tr>
              <a:tr h="500066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Тестування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Контроль 42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39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чиста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Слабо забруднена</a:t>
                      </a:r>
                      <a:endParaRPr lang="ru-RU" sz="1400" dirty="0"/>
                    </a:p>
                  </a:txBody>
                  <a:tcPr/>
                </a:tc>
              </a:tr>
              <a:tr h="239120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Фото\домашні\досліди\Діти, школа\Сергія\Колец и Андрюха\Чебурек(33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8"/>
          <p:cNvSpPr>
            <a:spLocks noGrp="1"/>
          </p:cNvSpPr>
          <p:nvPr>
            <p:ph type="ctrTitle"/>
          </p:nvPr>
        </p:nvSpPr>
        <p:spPr>
          <a:xfrm>
            <a:off x="2357422" y="142852"/>
            <a:ext cx="4286280" cy="71438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uk-UA" sz="4000" dirty="0" smtClean="0">
                <a:solidFill>
                  <a:srgbClr val="FF0000"/>
                </a:solidFill>
                <a:latin typeface="Ariston" pitchFamily="66" charset="0"/>
              </a:rPr>
              <a:t>Рекомендації  </a:t>
            </a:r>
            <a:endParaRPr lang="ru-RU" sz="40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8596" y="928670"/>
            <a:ext cx="3643338" cy="135732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uk-UA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Всім небайдужим до екології водойм  жителям України  потрібно дотримуватись вимог Водного законодавства.</a:t>
            </a:r>
            <a:endParaRPr lang="uk-UA" sz="2000" dirty="0" smtClean="0">
              <a:solidFill>
                <a:srgbClr val="C00000"/>
              </a:solidFill>
              <a:latin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44" y="2571744"/>
            <a:ext cx="4357718" cy="1928826"/>
          </a:xfrm>
          <a:prstGeom prst="roundRect">
            <a:avLst/>
          </a:prstGeom>
          <a:solidFill>
            <a:srgbClr val="F1F9A5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Потрібно дотримуватись охоронної берегової зони водойм при оранці городів селянами чи полів  </a:t>
            </a:r>
            <a:r>
              <a:rPr lang="uk-UA" sz="20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сільгоспорганізаціями</a:t>
            </a:r>
            <a:r>
              <a:rPr lang="uk-UA" sz="2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2" y="4643446"/>
            <a:ext cx="4286280" cy="2000264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57158" y="4672564"/>
            <a:ext cx="407196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Потрібно дотримуватись правил миття забруднених машин на берегах водойм та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правил викидання побутового сміття</a:t>
            </a: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Потоки бруду потрапляють в підземні води, а потім і в водойми.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14876" y="1000108"/>
            <a:ext cx="4286280" cy="2214578"/>
          </a:xfrm>
          <a:prstGeom prst="roundRect">
            <a:avLst/>
          </a:prstGeom>
          <a:solidFill>
            <a:srgbClr val="FCD0D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000628" y="1244091"/>
            <a:ext cx="378621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антропогенної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евтрофікації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водойм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призводить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неконтрольо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застосування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мінеральних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добрив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хімічних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захисту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потрапляння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водойм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недостатньо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очищених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стічних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вод, 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572000" y="3714752"/>
            <a:ext cx="4357718" cy="2928958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857752" y="3786190"/>
            <a:ext cx="378621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Необхідними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важливими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є: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якісне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очищення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стічних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вод,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провадження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екологічно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дружнього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сільського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господарства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створення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водоохоронних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вздовж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берегів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водойм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фітомеліорація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культивування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рослин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прибережних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зонах для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затримання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різноманітних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речовин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які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забруднюють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воду,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/>
          </p:cNvSpPr>
          <p:nvPr/>
        </p:nvSpPr>
        <p:spPr>
          <a:xfrm>
            <a:off x="1857356" y="142852"/>
            <a:ext cx="5072098" cy="642942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18288" bIns="0" rtlCol="0" anchor="ctr">
            <a:normAutofit fontScale="9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000" b="1" noProof="0" dirty="0" smtClean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ston" pitchFamily="66" charset="0"/>
                <a:ea typeface="+mj-ea"/>
                <a:cs typeface="+mj-cs"/>
              </a:rPr>
              <a:t>Актуальність</a:t>
            </a: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ston" pitchFamily="66" charset="0"/>
                <a:ea typeface="+mj-ea"/>
                <a:cs typeface="+mj-cs"/>
              </a:rPr>
              <a:t> роботи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8"/>
          <p:cNvSpPr txBox="1">
            <a:spLocks/>
          </p:cNvSpPr>
          <p:nvPr/>
        </p:nvSpPr>
        <p:spPr>
          <a:xfrm>
            <a:off x="428596" y="3357562"/>
            <a:ext cx="5072098" cy="714356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18288" bIns="0" rtlCol="0" anchor="ctr">
            <a:normAutofit fontScale="85000" lnSpcReduction="1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ston" pitchFamily="66" charset="0"/>
                <a:ea typeface="+mj-ea"/>
                <a:cs typeface="+mj-cs"/>
              </a:rPr>
              <a:t>Завдання роботи</a:t>
            </a: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ston" pitchFamily="66" charset="0"/>
                <a:ea typeface="+mj-ea"/>
                <a:cs typeface="+mj-cs"/>
              </a:rPr>
              <a:t> роботи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285720" y="785794"/>
            <a:ext cx="5214974" cy="2571768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dirty="0">
                <a:solidFill>
                  <a:schemeClr val="bg2">
                    <a:lumMod val="75000"/>
                  </a:schemeClr>
                </a:solidFill>
              </a:rPr>
              <a:t>Зростає антропогенне навантаження  на поверхневі водойми. </a:t>
            </a:r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У </a:t>
            </a:r>
            <a:r>
              <a:rPr lang="uk-UA" dirty="0">
                <a:solidFill>
                  <a:schemeClr val="bg2">
                    <a:lumMod val="75000"/>
                  </a:schemeClr>
                </a:solidFill>
              </a:rPr>
              <a:t>всьому світі спостерігається підвищений інтерес з боку громадськості до стану водоймищ. І це зрозуміло: адже вода - найнеобхідніший природний ресурс. Тому  і ми  достатньо багато уваги приділимо питанням дослідження </a:t>
            </a:r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екологічного стану місцевих  озер – </a:t>
            </a:r>
            <a:r>
              <a:rPr lang="uk-UA" dirty="0" err="1" smtClean="0">
                <a:solidFill>
                  <a:schemeClr val="bg2">
                    <a:lumMod val="75000"/>
                  </a:schemeClr>
                </a:solidFill>
              </a:rPr>
              <a:t>Бурзяки</a:t>
            </a:r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 та Криваве. 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endParaRPr lang="uk-UA" b="1" dirty="0" smtClean="0">
              <a:solidFill>
                <a:srgbClr val="C00000"/>
              </a:solidFill>
            </a:endParaRPr>
          </a:p>
        </p:txBody>
      </p:sp>
      <p:sp>
        <p:nvSpPr>
          <p:cNvPr id="15" name="Прямоугольник с двумя вырезанными противолежащими углами 14"/>
          <p:cNvSpPr/>
          <p:nvPr/>
        </p:nvSpPr>
        <p:spPr>
          <a:xfrm>
            <a:off x="3143240" y="4214818"/>
            <a:ext cx="5715040" cy="2500330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uk-UA" b="1" dirty="0" smtClean="0">
                <a:solidFill>
                  <a:srgbClr val="C00000"/>
                </a:solidFill>
              </a:rPr>
              <a:t>Вивчити видовий склад </a:t>
            </a:r>
            <a:r>
              <a:rPr lang="uk-UA" b="1" dirty="0" err="1" smtClean="0">
                <a:solidFill>
                  <a:srgbClr val="C00000"/>
                </a:solidFill>
              </a:rPr>
              <a:t>макрофітів</a:t>
            </a:r>
            <a:r>
              <a:rPr lang="uk-UA" b="1" dirty="0" smtClean="0">
                <a:solidFill>
                  <a:srgbClr val="C00000"/>
                </a:solidFill>
              </a:rPr>
              <a:t> та за ними провести експрес-тест оцінки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uk-UA" b="1" dirty="0" smtClean="0">
                <a:solidFill>
                  <a:srgbClr val="C00000"/>
                </a:solidFill>
              </a:rPr>
              <a:t>якості  води озер.</a:t>
            </a:r>
          </a:p>
          <a:p>
            <a:pPr marL="342900" indent="-342900">
              <a:buAutoNum type="arabicPeriod"/>
            </a:pPr>
            <a:r>
              <a:rPr lang="uk-UA" b="1" dirty="0" smtClean="0">
                <a:solidFill>
                  <a:srgbClr val="C00000"/>
                </a:solidFill>
              </a:rPr>
              <a:t>Визначити стан </a:t>
            </a:r>
            <a:r>
              <a:rPr lang="uk-UA" b="1" dirty="0" err="1" smtClean="0">
                <a:solidFill>
                  <a:srgbClr val="C00000"/>
                </a:solidFill>
              </a:rPr>
              <a:t>сапробності</a:t>
            </a:r>
            <a:r>
              <a:rPr lang="uk-UA" b="1" dirty="0" smtClean="0">
                <a:solidFill>
                  <a:srgbClr val="C00000"/>
                </a:solidFill>
              </a:rPr>
              <a:t> вод способом </a:t>
            </a:r>
            <a:r>
              <a:rPr lang="uk-UA" b="1" dirty="0" err="1" smtClean="0">
                <a:solidFill>
                  <a:srgbClr val="C00000"/>
                </a:solidFill>
              </a:rPr>
              <a:t>зооіндикації</a:t>
            </a:r>
            <a:r>
              <a:rPr lang="uk-UA" b="1" dirty="0" smtClean="0">
                <a:solidFill>
                  <a:srgbClr val="C00000"/>
                </a:solidFill>
              </a:rPr>
              <a:t> за методом індикаторних таксонів.</a:t>
            </a:r>
          </a:p>
          <a:p>
            <a:pPr marL="342900" indent="-342900">
              <a:buAutoNum type="arabicPeriod"/>
            </a:pPr>
            <a:r>
              <a:rPr lang="uk-UA" b="1" dirty="0" smtClean="0">
                <a:solidFill>
                  <a:srgbClr val="C00000"/>
                </a:solidFill>
              </a:rPr>
              <a:t>Порівняти зміну тест – показників ряски малої у пробах досліджуваних вод в умовах хронічного тестування. </a:t>
            </a:r>
          </a:p>
        </p:txBody>
      </p:sp>
      <p:pic>
        <p:nvPicPr>
          <p:cNvPr id="1027" name="Picture 3" descr="F:\практика 8 кл літо\DSC03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089778"/>
            <a:ext cx="2786082" cy="2553932"/>
          </a:xfrm>
          <a:prstGeom prst="rect">
            <a:avLst/>
          </a:prstGeom>
          <a:noFill/>
        </p:spPr>
      </p:pic>
      <p:pic>
        <p:nvPicPr>
          <p:cNvPr id="2050" name="Picture 2" descr="F:\люба  2018\100CASIO\CIMG0059.JPG"/>
          <p:cNvPicPr>
            <a:picLocks noChangeAspect="1" noChangeArrowheads="1"/>
          </p:cNvPicPr>
          <p:nvPr/>
        </p:nvPicPr>
        <p:blipFill>
          <a:blip r:embed="rId3" cstate="print"/>
          <a:srcRect l="9304" r="20924"/>
          <a:stretch>
            <a:fillRect/>
          </a:stretch>
        </p:blipFill>
        <p:spPr bwMode="auto">
          <a:xfrm>
            <a:off x="5715008" y="857232"/>
            <a:ext cx="3286116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9"/>
          <p:cNvSpPr txBox="1">
            <a:spLocks/>
          </p:cNvSpPr>
          <p:nvPr/>
        </p:nvSpPr>
        <p:spPr>
          <a:xfrm>
            <a:off x="214282" y="0"/>
            <a:ext cx="4572032" cy="1643074"/>
          </a:xfrm>
          <a:prstGeom prst="horizontalScroll">
            <a:avLst/>
          </a:prstGeom>
          <a:solidFill>
            <a:srgbClr val="ADD2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ston" pitchFamily="66" charset="0"/>
                <a:ea typeface="+mn-ea"/>
                <a:cs typeface="+mn-cs"/>
              </a:rPr>
              <a:t>Місце досліджень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 descr="G:\Фото\домашні\досліди\Діти, школа\Сергія\різні\DSC02025.JPG"/>
          <p:cNvPicPr>
            <a:picLocks noChangeAspect="1" noChangeArrowheads="1"/>
          </p:cNvPicPr>
          <p:nvPr/>
        </p:nvPicPr>
        <p:blipFill>
          <a:blip r:embed="rId2" cstate="print"/>
          <a:srcRect l="14803" b="21053"/>
          <a:stretch>
            <a:fillRect/>
          </a:stretch>
        </p:blipFill>
        <p:spPr bwMode="auto">
          <a:xfrm>
            <a:off x="5214942" y="142852"/>
            <a:ext cx="3000396" cy="185738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7" name="Рисунок 6" descr="H:\фото2018\Изображение 032.jpg"/>
          <p:cNvPicPr/>
          <p:nvPr/>
        </p:nvPicPr>
        <p:blipFill>
          <a:blip r:embed="rId3" cstate="print"/>
          <a:srcRect l="48237" t="67591" r="31447" b="17548"/>
          <a:stretch>
            <a:fillRect/>
          </a:stretch>
        </p:blipFill>
        <p:spPr bwMode="auto">
          <a:xfrm>
            <a:off x="285721" y="1571612"/>
            <a:ext cx="3000396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5429256" y="1714488"/>
            <a:ext cx="2843210" cy="311616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Озеро </a:t>
            </a:r>
            <a:r>
              <a:rPr kumimoji="0" lang="uk-UA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Бурзяки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3643274" y="1928802"/>
            <a:ext cx="5500726" cy="2571744"/>
          </a:xfrm>
          <a:prstGeom prst="horizontalScroll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uk-UA" sz="2400" dirty="0" smtClean="0">
                <a:solidFill>
                  <a:srgbClr val="C00000"/>
                </a:solidFill>
              </a:rPr>
              <a:t>Мета досліджень:</a:t>
            </a:r>
            <a:r>
              <a:rPr lang="uk-UA" sz="1400" dirty="0" smtClean="0">
                <a:solidFill>
                  <a:srgbClr val="002060"/>
                </a:solidFill>
              </a:rPr>
              <a:t/>
            </a:r>
            <a:br>
              <a:rPr lang="uk-UA" sz="1400" dirty="0" smtClean="0">
                <a:solidFill>
                  <a:srgbClr val="002060"/>
                </a:solidFill>
              </a:rPr>
            </a:br>
            <a:r>
              <a:rPr lang="uk-UA" sz="1400" dirty="0" smtClean="0">
                <a:solidFill>
                  <a:srgbClr val="002060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У місцевих водоймах вивчити видовий склад організмів, що можуть бути </a:t>
            </a:r>
            <a:r>
              <a:rPr lang="uk-UA" sz="1400" dirty="0" err="1" smtClean="0">
                <a:solidFill>
                  <a:schemeClr val="bg1"/>
                </a:solidFill>
              </a:rPr>
              <a:t>біоіндикаторами</a:t>
            </a:r>
            <a:r>
              <a:rPr lang="uk-UA" sz="1400" dirty="0" smtClean="0">
                <a:solidFill>
                  <a:schemeClr val="bg1"/>
                </a:solidFill>
              </a:rPr>
              <a:t> стану водойм , а саме – </a:t>
            </a:r>
            <a:r>
              <a:rPr lang="uk-UA" sz="1400" dirty="0" err="1" smtClean="0">
                <a:solidFill>
                  <a:schemeClr val="bg1"/>
                </a:solidFill>
              </a:rPr>
              <a:t>Макрофітів</a:t>
            </a:r>
            <a:r>
              <a:rPr lang="uk-UA" sz="1400" dirty="0" smtClean="0">
                <a:solidFill>
                  <a:schemeClr val="bg1"/>
                </a:solidFill>
              </a:rPr>
              <a:t> і бентосу водойм.  і,  за ними,  дати оцінку  екологічного стану ОЗЕР та якості води в них.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357158" y="3071810"/>
            <a:ext cx="2843210" cy="311616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Озеро Криваве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214282" y="4786322"/>
            <a:ext cx="5929354" cy="1857388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uk-UA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uk-UA" b="1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uk-UA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Оцінювання проводили з використанням методик:</a:t>
            </a:r>
            <a:endParaRPr kumimoji="0" lang="ru-RU" sz="11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а) </a:t>
            </a:r>
            <a:r>
              <a:rPr lang="uk-UA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Зооіндикація</a:t>
            </a:r>
            <a:r>
              <a:rPr lang="uk-UA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6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шкалою індексів таксонів та індексу </a:t>
            </a:r>
            <a:r>
              <a:rPr lang="uk-UA" sz="1600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Мейєра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б)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Фітоіндикація</a:t>
            </a:r>
            <a:r>
              <a:rPr kumimoji="0" lang="uk-UA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За видовим складом і станом </a:t>
            </a:r>
            <a:r>
              <a:rPr kumimoji="0" lang="uk-UA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макрофітів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В) </a:t>
            </a:r>
            <a:r>
              <a:rPr kumimoji="0" lang="uk-UA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Біотестування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за темпом розмноження ряски малої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algn="ctr"/>
            <a:endParaRPr lang="uk-UA" b="1" dirty="0" smtClean="0">
              <a:solidFill>
                <a:srgbClr val="C00000"/>
              </a:solidFill>
            </a:endParaRPr>
          </a:p>
        </p:txBody>
      </p:sp>
      <p:sp>
        <p:nvSpPr>
          <p:cNvPr id="12" name="Заголовок 8"/>
          <p:cNvSpPr txBox="1">
            <a:spLocks/>
          </p:cNvSpPr>
          <p:nvPr/>
        </p:nvSpPr>
        <p:spPr>
          <a:xfrm>
            <a:off x="428596" y="3929066"/>
            <a:ext cx="2857520" cy="857232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0" anchor="ctr">
            <a:normAutofit fontScale="60000" lnSpcReduction="2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1" u="none" strike="noStrike" kern="1200" cap="all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Методи досліджень</a:t>
            </a:r>
            <a:endParaRPr kumimoji="0" lang="ru-RU" sz="4000" b="1" i="1" u="none" strike="noStrike" kern="1200" cap="all" spc="0" normalizeH="0" baseline="0" noProof="0" dirty="0">
              <a:ln w="6350">
                <a:noFill/>
              </a:ln>
              <a:solidFill>
                <a:srgbClr val="FF0000"/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F:\люба  2018\100CASIO\CIMG0008.JPG"/>
          <p:cNvPicPr>
            <a:picLocks noChangeAspect="1" noChangeArrowheads="1"/>
          </p:cNvPicPr>
          <p:nvPr/>
        </p:nvPicPr>
        <p:blipFill>
          <a:blip r:embed="rId4" cstate="print"/>
          <a:srcRect l="15385" r="15385" b="17949"/>
          <a:stretch>
            <a:fillRect/>
          </a:stretch>
        </p:blipFill>
        <p:spPr bwMode="auto">
          <a:xfrm>
            <a:off x="6286512" y="4357694"/>
            <a:ext cx="2571768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8"/>
          <p:cNvSpPr txBox="1">
            <a:spLocks/>
          </p:cNvSpPr>
          <p:nvPr/>
        </p:nvSpPr>
        <p:spPr>
          <a:xfrm>
            <a:off x="3643274" y="0"/>
            <a:ext cx="5500726" cy="6357958"/>
          </a:xfrm>
          <a:prstGeom prst="horizontalScrol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18288" bIns="0" rtlCol="0" anchor="ctr">
            <a:normAutofit fontScale="6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342900" lvl="0" indent="-342900" algn="ctr"/>
            <a:r>
              <a:rPr lang="uk-UA" sz="2800" b="1" dirty="0" smtClean="0">
                <a:solidFill>
                  <a:srgbClr val="FF0000"/>
                </a:solidFill>
                <a:latin typeface="Ariston" pitchFamily="66" charset="0"/>
              </a:rPr>
              <a:t>Напрямки проведених    досліджень</a:t>
            </a:r>
          </a:p>
          <a:p>
            <a:pPr marL="342900" indent="-342900">
              <a:buFont typeface="+mj-lt"/>
              <a:buAutoNum type="arabicPeriod"/>
            </a:pPr>
            <a:r>
              <a:rPr lang="uk-UA" sz="2800" dirty="0" smtClean="0">
                <a:solidFill>
                  <a:srgbClr val="FF0000"/>
                </a:solidFill>
              </a:rPr>
              <a:t>Виявлення,  класифікаційне визначення та складання списків  </a:t>
            </a:r>
            <a:r>
              <a:rPr lang="uk-UA" sz="2800" dirty="0" err="1" smtClean="0">
                <a:solidFill>
                  <a:srgbClr val="FF0000"/>
                </a:solidFill>
              </a:rPr>
              <a:t>бентосних</a:t>
            </a:r>
            <a:r>
              <a:rPr lang="uk-UA" sz="2800" dirty="0" smtClean="0">
                <a:solidFill>
                  <a:srgbClr val="FF0000"/>
                </a:solidFill>
              </a:rPr>
              <a:t> організмів – </a:t>
            </a:r>
            <a:r>
              <a:rPr lang="uk-UA" sz="2800" dirty="0" err="1" smtClean="0">
                <a:solidFill>
                  <a:srgbClr val="FF0000"/>
                </a:solidFill>
              </a:rPr>
              <a:t>біоіндикаторів</a:t>
            </a:r>
            <a:r>
              <a:rPr lang="uk-UA" sz="2800" dirty="0" smtClean="0">
                <a:solidFill>
                  <a:srgbClr val="FF0000"/>
                </a:solidFill>
              </a:rPr>
              <a:t>  кожного з місцевих озер.</a:t>
            </a:r>
          </a:p>
          <a:p>
            <a:pPr marL="342900" indent="-342900">
              <a:buFont typeface="+mj-lt"/>
              <a:buAutoNum type="arabicPeriod"/>
            </a:pPr>
            <a:endParaRPr lang="uk-UA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uk-UA" sz="2800" dirty="0" smtClean="0">
                <a:solidFill>
                  <a:schemeClr val="bg1"/>
                </a:solidFill>
              </a:rPr>
              <a:t>Виявлення,  класифікаційне визначення та складання списків  </a:t>
            </a:r>
            <a:r>
              <a:rPr lang="uk-UA" sz="2800" dirty="0" err="1" smtClean="0">
                <a:solidFill>
                  <a:schemeClr val="bg1"/>
                </a:solidFill>
              </a:rPr>
              <a:t>макро</a:t>
            </a:r>
            <a:r>
              <a:rPr lang="uk-UA" sz="2800" dirty="0" smtClean="0">
                <a:solidFill>
                  <a:schemeClr val="bg1"/>
                </a:solidFill>
              </a:rPr>
              <a:t> і </a:t>
            </a:r>
            <a:r>
              <a:rPr lang="uk-UA" sz="2800" dirty="0" err="1" smtClean="0">
                <a:solidFill>
                  <a:schemeClr val="bg1"/>
                </a:solidFill>
              </a:rPr>
              <a:t>мікро-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uk-UA" sz="2800" dirty="0" err="1" smtClean="0">
                <a:solidFill>
                  <a:schemeClr val="bg1"/>
                </a:solidFill>
              </a:rPr>
              <a:t>фітоорганізмів</a:t>
            </a:r>
            <a:r>
              <a:rPr lang="uk-UA" sz="2800" dirty="0" smtClean="0">
                <a:solidFill>
                  <a:schemeClr val="bg1"/>
                </a:solidFill>
              </a:rPr>
              <a:t>  – </a:t>
            </a:r>
            <a:r>
              <a:rPr lang="uk-UA" sz="2800" dirty="0" err="1" smtClean="0">
                <a:solidFill>
                  <a:schemeClr val="bg1"/>
                </a:solidFill>
              </a:rPr>
              <a:t>біоіндикаторів</a:t>
            </a:r>
            <a:r>
              <a:rPr lang="uk-UA" sz="2800" dirty="0" smtClean="0">
                <a:solidFill>
                  <a:schemeClr val="bg1"/>
                </a:solidFill>
              </a:rPr>
              <a:t>  кожного з місцевих озер.</a:t>
            </a:r>
          </a:p>
          <a:p>
            <a:pPr marL="342900" lvl="0" indent="-342900"/>
            <a:endParaRPr lang="ru-RU" sz="2800" dirty="0" smtClean="0">
              <a:solidFill>
                <a:srgbClr val="FF0000"/>
              </a:solidFill>
            </a:endParaRPr>
          </a:p>
          <a:p>
            <a:pPr marL="342900" lvl="0" indent="-342900"/>
            <a:r>
              <a:rPr lang="uk-UA" sz="2800" dirty="0" smtClean="0">
                <a:solidFill>
                  <a:srgbClr val="10035D"/>
                </a:solidFill>
              </a:rPr>
              <a:t>3.  Визначення </a:t>
            </a:r>
            <a:r>
              <a:rPr lang="uk-UA" sz="2800" dirty="0" err="1" smtClean="0">
                <a:solidFill>
                  <a:srgbClr val="10035D"/>
                </a:solidFill>
              </a:rPr>
              <a:t>сапробності</a:t>
            </a:r>
            <a:r>
              <a:rPr lang="uk-UA" sz="2800" dirty="0" smtClean="0">
                <a:solidFill>
                  <a:srgbClr val="10035D"/>
                </a:solidFill>
              </a:rPr>
              <a:t> місцевих водойм за видовим складом </a:t>
            </a:r>
            <a:r>
              <a:rPr lang="uk-UA" sz="2800" dirty="0" err="1" smtClean="0">
                <a:solidFill>
                  <a:srgbClr val="10035D"/>
                </a:solidFill>
              </a:rPr>
              <a:t>бентосних</a:t>
            </a:r>
            <a:r>
              <a:rPr lang="uk-UA" sz="2800" dirty="0" smtClean="0">
                <a:solidFill>
                  <a:srgbClr val="10035D"/>
                </a:solidFill>
              </a:rPr>
              <a:t> організмів з використанням методики таксонів</a:t>
            </a:r>
          </a:p>
          <a:p>
            <a:pPr marL="342900" lvl="0" indent="-342900">
              <a:buFont typeface="+mj-lt"/>
              <a:buAutoNum type="arabicPeriod"/>
            </a:pPr>
            <a:endParaRPr lang="ru-RU" sz="2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uk-UA" sz="2800" dirty="0" smtClean="0">
                <a:solidFill>
                  <a:srgbClr val="008000"/>
                </a:solidFill>
              </a:rPr>
              <a:t>Визначення якості води за видовим складом </a:t>
            </a:r>
            <a:r>
              <a:rPr lang="uk-UA" sz="2800" dirty="0" err="1" smtClean="0">
                <a:solidFill>
                  <a:srgbClr val="008000"/>
                </a:solidFill>
              </a:rPr>
              <a:t>макро-</a:t>
            </a:r>
            <a:r>
              <a:rPr lang="uk-UA" sz="2800" dirty="0" smtClean="0">
                <a:solidFill>
                  <a:srgbClr val="008000"/>
                </a:solidFill>
              </a:rPr>
              <a:t> і </a:t>
            </a:r>
            <a:r>
              <a:rPr lang="uk-UA" sz="2800" dirty="0" err="1" smtClean="0">
                <a:solidFill>
                  <a:srgbClr val="008000"/>
                </a:solidFill>
              </a:rPr>
              <a:t>мікрофітів</a:t>
            </a:r>
            <a:r>
              <a:rPr lang="uk-UA" sz="2800" dirty="0" smtClean="0">
                <a:solidFill>
                  <a:srgbClr val="008000"/>
                </a:solidFill>
              </a:rPr>
              <a:t>.</a:t>
            </a:r>
          </a:p>
          <a:p>
            <a:pPr marL="342900" lvl="0" indent="-342900">
              <a:buFont typeface="+mj-lt"/>
              <a:buAutoNum type="arabicPeriod"/>
            </a:pPr>
            <a:endParaRPr lang="uk-UA" sz="2800" dirty="0" smtClean="0">
              <a:solidFill>
                <a:srgbClr val="008000"/>
              </a:solidFill>
            </a:endParaRPr>
          </a:p>
          <a:p>
            <a:pPr marL="342900" lvl="0" indent="-342900"/>
            <a:r>
              <a:rPr lang="uk-UA" sz="2800" dirty="0" smtClean="0">
                <a:solidFill>
                  <a:srgbClr val="C00000"/>
                </a:solidFill>
              </a:rPr>
              <a:t> 5. Порівняння результатів дослідження якості води озер за методом  </a:t>
            </a:r>
            <a:r>
              <a:rPr lang="uk-UA" sz="2800" dirty="0" err="1" smtClean="0">
                <a:solidFill>
                  <a:srgbClr val="C00000"/>
                </a:solidFill>
              </a:rPr>
              <a:t>зооіндикації</a:t>
            </a:r>
            <a:endParaRPr lang="uk-UA" sz="2800" b="1" dirty="0" smtClean="0">
              <a:solidFill>
                <a:srgbClr val="FF0000"/>
              </a:solidFill>
              <a:latin typeface="Ariston" pitchFamily="66" charset="0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 descr="H:\фото ман2018\P62009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642918"/>
            <a:ext cx="2755899" cy="268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5357818" y="2071678"/>
            <a:ext cx="2843210" cy="311616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Озеро </a:t>
            </a:r>
            <a:r>
              <a:rPr kumimoji="0" lang="uk-UA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Бурзяки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214414" y="714356"/>
            <a:ext cx="2000264" cy="311616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Озеро </a:t>
            </a:r>
            <a:r>
              <a:rPr kumimoji="0" lang="uk-UA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Бурзяки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 descr="F:\люба  2018\100CASIO\CIMG0052.JPG"/>
          <p:cNvPicPr>
            <a:picLocks noChangeAspect="1" noChangeArrowheads="1"/>
          </p:cNvPicPr>
          <p:nvPr/>
        </p:nvPicPr>
        <p:blipFill>
          <a:blip r:embed="rId3" cstate="print"/>
          <a:srcRect l="28750" t="16667" r="6250" b="18333"/>
          <a:stretch>
            <a:fillRect/>
          </a:stretch>
        </p:blipFill>
        <p:spPr bwMode="auto">
          <a:xfrm>
            <a:off x="285720" y="3714752"/>
            <a:ext cx="3214710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/>
          </p:cNvSpPr>
          <p:nvPr/>
        </p:nvSpPr>
        <p:spPr>
          <a:xfrm>
            <a:off x="1643042" y="0"/>
            <a:ext cx="5857916" cy="1000108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1200" cap="all" spc="0" normalizeH="0" baseline="0" noProof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ston" pitchFamily="66" charset="0"/>
                <a:ea typeface="+mn-ea"/>
                <a:cs typeface="+mn-cs"/>
              </a:rPr>
              <a:t>Глосарій</a:t>
            </a:r>
            <a:endParaRPr kumimoji="0" lang="ru-RU" sz="4000" b="1" i="0" u="none" strike="noStrike" kern="1200" cap="all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357158" y="1000108"/>
            <a:ext cx="3786214" cy="2357454"/>
          </a:xfrm>
          <a:prstGeom prst="snip2Diag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err="1" smtClean="0">
                <a:solidFill>
                  <a:srgbClr val="FFFF00"/>
                </a:solidFill>
              </a:rPr>
              <a:t>Біоіндикація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— метод </a:t>
            </a:r>
            <a:r>
              <a:rPr lang="uk-UA" sz="2000" dirty="0" smtClean="0">
                <a:solidFill>
                  <a:schemeClr val="bg1"/>
                </a:solidFill>
              </a:rPr>
              <a:t>оцінки якості</a:t>
            </a:r>
            <a:r>
              <a:rPr lang="ru-RU" sz="2000" dirty="0" smtClean="0">
                <a:solidFill>
                  <a:schemeClr val="bg1"/>
                </a:solidFill>
              </a:rPr>
              <a:t> води та </a:t>
            </a:r>
            <a:r>
              <a:rPr lang="ru-RU" sz="2000" dirty="0" err="1" smtClean="0">
                <a:solidFill>
                  <a:schemeClr val="bg1"/>
                </a:solidFill>
              </a:rPr>
              <a:t>екологічного</a:t>
            </a:r>
            <a:r>
              <a:rPr lang="ru-RU" sz="2000" dirty="0" smtClean="0">
                <a:solidFill>
                  <a:schemeClr val="bg1"/>
                </a:solidFill>
              </a:rPr>
              <a:t>  стану </a:t>
            </a:r>
            <a:r>
              <a:rPr lang="ru-RU" sz="2000" dirty="0" err="1" smtClean="0">
                <a:solidFill>
                  <a:schemeClr val="bg1"/>
                </a:solidFill>
              </a:rPr>
              <a:t>водойм</a:t>
            </a:r>
            <a:r>
              <a:rPr lang="ru-RU" sz="2000" dirty="0" smtClean="0">
                <a:solidFill>
                  <a:schemeClr val="bg1"/>
                </a:solidFill>
              </a:rPr>
              <a:t> за складом </a:t>
            </a:r>
            <a:r>
              <a:rPr lang="ru-RU" sz="2000" dirty="0" err="1" smtClean="0">
                <a:solidFill>
                  <a:schemeClr val="bg1"/>
                </a:solidFill>
              </a:rPr>
              <a:t>видів-індикаторів</a:t>
            </a:r>
            <a:r>
              <a:rPr lang="ru-RU" sz="2000" dirty="0" smtClean="0">
                <a:solidFill>
                  <a:schemeClr val="bg1"/>
                </a:solidFill>
              </a:rPr>
              <a:t>  </a:t>
            </a:r>
            <a:r>
              <a:rPr lang="ru-RU" sz="2000" dirty="0" err="1" smtClean="0">
                <a:solidFill>
                  <a:schemeClr val="bg1"/>
                </a:solidFill>
              </a:rPr>
              <a:t>або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структурними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показниками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</a:rPr>
              <a:t>угруповань</a:t>
            </a:r>
            <a:r>
              <a:rPr lang="ru-RU" sz="2000" dirty="0" smtClean="0">
                <a:solidFill>
                  <a:schemeClr val="bg1"/>
                </a:solidFill>
              </a:rPr>
              <a:t>. 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4572000" y="928670"/>
            <a:ext cx="4214842" cy="2357454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Біотестування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– процедура </a:t>
            </a:r>
            <a:r>
              <a:rPr lang="uk-UA" sz="2000" dirty="0" smtClean="0">
                <a:solidFill>
                  <a:schemeClr val="bg1"/>
                </a:solidFill>
              </a:rPr>
              <a:t>встановлення токсичності середовища з допомогою тест-об</a:t>
            </a:r>
            <a:r>
              <a:rPr lang="en-US" sz="2000" smtClean="0">
                <a:solidFill>
                  <a:schemeClr val="bg1"/>
                </a:solidFill>
              </a:rPr>
              <a:t>’</a:t>
            </a:r>
            <a:r>
              <a:rPr lang="uk-UA" sz="2000" smtClean="0">
                <a:solidFill>
                  <a:schemeClr val="bg1"/>
                </a:solidFill>
              </a:rPr>
              <a:t>єктів</a:t>
            </a:r>
            <a:r>
              <a:rPr lang="uk-UA" sz="2000" dirty="0" smtClean="0">
                <a:solidFill>
                  <a:schemeClr val="bg1"/>
                </a:solidFill>
              </a:rPr>
              <a:t>, що сигналізують про небезпеку.</a:t>
            </a:r>
            <a:endParaRPr lang="ru-RU" sz="2000" dirty="0" smtClean="0">
              <a:solidFill>
                <a:schemeClr val="bg1"/>
              </a:solidFill>
            </a:endParaRPr>
          </a:p>
        </p:txBody>
      </p:sp>
      <p:pic>
        <p:nvPicPr>
          <p:cNvPr id="7" name="Рисунок 6" descr="H:\2фото\фото практика\DSC01843.JPG"/>
          <p:cNvPicPr/>
          <p:nvPr/>
        </p:nvPicPr>
        <p:blipFill>
          <a:blip r:embed="rId2" cstate="print"/>
          <a:srcRect l="26011" t="13675"/>
          <a:stretch>
            <a:fillRect/>
          </a:stretch>
        </p:blipFill>
        <p:spPr bwMode="auto">
          <a:xfrm>
            <a:off x="5072066" y="3500438"/>
            <a:ext cx="3643338" cy="3143272"/>
          </a:xfrm>
          <a:prstGeom prst="rect">
            <a:avLst/>
          </a:prstGeom>
          <a:noFill/>
          <a:ln w="2857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4098" name="Picture 2" descr="F:\фото ман2018\P6200981.JPG"/>
          <p:cNvPicPr>
            <a:picLocks noChangeAspect="1" noChangeArrowheads="1"/>
          </p:cNvPicPr>
          <p:nvPr/>
        </p:nvPicPr>
        <p:blipFill>
          <a:blip r:embed="rId3" cstate="print"/>
          <a:srcRect l="21249" t="20000"/>
          <a:stretch>
            <a:fillRect/>
          </a:stretch>
        </p:blipFill>
        <p:spPr bwMode="auto">
          <a:xfrm>
            <a:off x="642910" y="3571876"/>
            <a:ext cx="4071966" cy="3102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>
            <a:spLocks noGrp="1"/>
          </p:cNvSpPr>
          <p:nvPr>
            <p:ph type="ctrTitle"/>
          </p:nvPr>
        </p:nvSpPr>
        <p:spPr>
          <a:xfrm>
            <a:off x="571472" y="142852"/>
            <a:ext cx="7851648" cy="71438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800" dirty="0" smtClean="0">
                <a:solidFill>
                  <a:srgbClr val="FF0000"/>
                </a:solidFill>
                <a:latin typeface="Ariston" pitchFamily="66" charset="0"/>
              </a:rPr>
              <a:t>Результати досліджень  </a:t>
            </a:r>
            <a:r>
              <a:rPr lang="uk-UA" sz="2800" dirty="0" smtClean="0">
                <a:solidFill>
                  <a:srgbClr val="C00000"/>
                </a:solidFill>
              </a:rPr>
              <a:t>Дослід 1</a:t>
            </a:r>
            <a:endParaRPr lang="ru-RU" sz="2800" dirty="0"/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214282" y="928670"/>
            <a:ext cx="8501122" cy="1643074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rgbClr val="C00000"/>
                </a:solidFill>
              </a:rPr>
              <a:t>Тема: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Визначення </a:t>
            </a:r>
            <a:r>
              <a:rPr lang="uk-UA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сапробності</a:t>
            </a:r>
            <a:r>
              <a:rPr lang="uk-UA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води місцевих водойм за індексом </a:t>
            </a:r>
            <a:r>
              <a:rPr lang="uk-UA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Мейєра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uk-UA" dirty="0" smtClean="0">
                <a:solidFill>
                  <a:srgbClr val="FF0000"/>
                </a:solidFill>
              </a:rPr>
              <a:t>Мета:</a:t>
            </a:r>
            <a:r>
              <a:rPr lang="uk-UA" dirty="0" smtClean="0">
                <a:solidFill>
                  <a:srgbClr val="002060"/>
                </a:solidFill>
              </a:rPr>
              <a:t> Скласти списки організмів – </a:t>
            </a:r>
            <a:r>
              <a:rPr lang="uk-UA" dirty="0" err="1" smtClean="0">
                <a:solidFill>
                  <a:srgbClr val="002060"/>
                </a:solidFill>
              </a:rPr>
              <a:t>біоіндикаторів</a:t>
            </a:r>
            <a:r>
              <a:rPr lang="uk-UA" dirty="0" smtClean="0">
                <a:solidFill>
                  <a:srgbClr val="002060"/>
                </a:solidFill>
              </a:rPr>
              <a:t> в місцевих озерах Криваве і </a:t>
            </a:r>
            <a:r>
              <a:rPr lang="uk-UA" dirty="0" err="1" smtClean="0">
                <a:solidFill>
                  <a:srgbClr val="002060"/>
                </a:solidFill>
              </a:rPr>
              <a:t>Бурзяки</a:t>
            </a:r>
            <a:r>
              <a:rPr lang="uk-UA" dirty="0" smtClean="0">
                <a:solidFill>
                  <a:srgbClr val="002060"/>
                </a:solidFill>
              </a:rPr>
              <a:t> </a:t>
            </a:r>
            <a:r>
              <a:rPr lang="uk-UA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, </a:t>
            </a:r>
            <a:r>
              <a:rPr lang="uk-UA" dirty="0" smtClean="0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та визначити </a:t>
            </a:r>
            <a:r>
              <a:rPr lang="uk-UA" dirty="0" err="1" smtClean="0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сапробність</a:t>
            </a:r>
            <a:r>
              <a:rPr lang="uk-UA" dirty="0" smtClean="0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 місцевих водойм, користуючись індексом </a:t>
            </a:r>
            <a:r>
              <a:rPr lang="uk-UA" dirty="0" err="1" smtClean="0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Майєра</a:t>
            </a:r>
            <a:r>
              <a:rPr lang="uk-UA" dirty="0" smtClean="0">
                <a:solidFill>
                  <a:schemeClr val="bg2"/>
                </a:solidFill>
                <a:ea typeface="Calibri" pitchFamily="34" charset="0"/>
                <a:cs typeface="Times New Roman" pitchFamily="18" charset="0"/>
              </a:rPr>
              <a:t> .</a:t>
            </a:r>
            <a:endParaRPr lang="uk-UA" dirty="0" smtClean="0">
              <a:solidFill>
                <a:schemeClr val="bg2"/>
              </a:solidFill>
              <a:cs typeface="Arial" pitchFamily="34" charset="0"/>
            </a:endParaRPr>
          </a:p>
          <a:p>
            <a:r>
              <a:rPr lang="uk-UA" sz="1600" dirty="0" smtClean="0">
                <a:solidFill>
                  <a:srgbClr val="002060"/>
                </a:solidFill>
              </a:rPr>
              <a:t>.</a:t>
            </a:r>
            <a:endParaRPr lang="ru-RU" sz="1600" dirty="0" smtClean="0">
              <a:solidFill>
                <a:srgbClr val="002060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8596" y="2857496"/>
          <a:ext cx="5072098" cy="3765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794"/>
                <a:gridCol w="1304254"/>
                <a:gridCol w="1268025"/>
                <a:gridCol w="1268025"/>
              </a:tblGrid>
              <a:tr h="801476"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Види </a:t>
                      </a:r>
                      <a:r>
                        <a:rPr lang="uk-UA" dirty="0" err="1" smtClean="0"/>
                        <a:t>мо-люсків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Група за </a:t>
                      </a:r>
                      <a:r>
                        <a:rPr lang="uk-UA" dirty="0" err="1" smtClean="0"/>
                        <a:t>Майєром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Озеро </a:t>
                      </a:r>
                      <a:r>
                        <a:rPr lang="uk-UA" dirty="0" err="1" smtClean="0"/>
                        <a:t>Бурзяки</a:t>
                      </a:r>
                      <a:r>
                        <a:rPr lang="uk-UA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Озеро Криваве</a:t>
                      </a:r>
                      <a:endParaRPr lang="ru-RU" dirty="0"/>
                    </a:p>
                  </a:txBody>
                  <a:tcPr/>
                </a:tc>
              </a:tr>
              <a:tr h="344229"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Всього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10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9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44229"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 І група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3 х3=9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1 х 3=3</a:t>
                      </a:r>
                      <a:endParaRPr lang="ru-RU" dirty="0"/>
                    </a:p>
                  </a:txBody>
                  <a:tcPr/>
                </a:tc>
              </a:tr>
              <a:tr h="344229"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ІІ група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7 х 2=14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5 х 2=10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44229"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ІІІ група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3 х 1=3</a:t>
                      </a:r>
                      <a:endParaRPr lang="ru-RU" dirty="0"/>
                    </a:p>
                  </a:txBody>
                  <a:tcPr/>
                </a:tc>
              </a:tr>
              <a:tr h="1407725"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Сума балів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Висновок</a:t>
                      </a:r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23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І клас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err="1" smtClean="0">
                          <a:solidFill>
                            <a:schemeClr val="bg1"/>
                          </a:solidFill>
                        </a:rPr>
                        <a:t>олігосапробна</a:t>
                      </a:r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/>
                        <a:t>14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ІІІ клас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el-GR" dirty="0" smtClean="0">
                          <a:solidFill>
                            <a:schemeClr val="bg1"/>
                          </a:solidFill>
                        </a:rPr>
                        <a:t>β</a:t>
                      </a:r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uk-UA" dirty="0" err="1" smtClean="0">
                          <a:solidFill>
                            <a:schemeClr val="bg1"/>
                          </a:solidFill>
                        </a:rPr>
                        <a:t>меза</a:t>
                      </a:r>
                      <a:r>
                        <a:rPr lang="uk-UA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uk-UA" dirty="0" err="1" smtClean="0">
                          <a:solidFill>
                            <a:schemeClr val="bg1"/>
                          </a:solidFill>
                        </a:rPr>
                        <a:t>сапробна</a:t>
                      </a:r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endParaRPr lang="ru-RU" dirty="0"/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 descr="F:\фото ман2018\P6200976.JPG"/>
          <p:cNvPicPr>
            <a:picLocks noChangeAspect="1" noChangeArrowheads="1"/>
          </p:cNvPicPr>
          <p:nvPr/>
        </p:nvPicPr>
        <p:blipFill>
          <a:blip r:embed="rId2" cstate="print"/>
          <a:srcRect l="18332" r="5008"/>
          <a:stretch>
            <a:fillRect/>
          </a:stretch>
        </p:blipFill>
        <p:spPr bwMode="auto">
          <a:xfrm>
            <a:off x="5643570" y="3143248"/>
            <a:ext cx="3286148" cy="3214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>
            <a:spLocks noGrp="1"/>
          </p:cNvSpPr>
          <p:nvPr>
            <p:ph type="ctrTitle"/>
          </p:nvPr>
        </p:nvSpPr>
        <p:spPr>
          <a:xfrm>
            <a:off x="571472" y="0"/>
            <a:ext cx="7851648" cy="71438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Ariston" pitchFamily="66" charset="0"/>
              </a:rPr>
              <a:t>Результати досліджень  </a:t>
            </a:r>
            <a:r>
              <a:rPr lang="uk-UA" sz="2400" dirty="0" smtClean="0">
                <a:solidFill>
                  <a:srgbClr val="C00000"/>
                </a:solidFill>
              </a:rPr>
              <a:t>Дослід 2</a:t>
            </a:r>
            <a:endParaRPr lang="ru-RU" sz="2400" dirty="0"/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428596" y="928670"/>
            <a:ext cx="5214974" cy="1428760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dirty="0" smtClean="0">
                <a:solidFill>
                  <a:srgbClr val="C00000"/>
                </a:solidFill>
              </a:rPr>
              <a:t>Тема: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6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Біоіндикація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якості води  місцевих озер за  методом індикаторних таксонів </a:t>
            </a:r>
            <a:endParaRPr lang="ru-RU" sz="1600" dirty="0" smtClean="0">
              <a:solidFill>
                <a:schemeClr val="bg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>
                <a:solidFill>
                  <a:srgbClr val="FF0000"/>
                </a:solidFill>
              </a:rPr>
              <a:t>Мета</a:t>
            </a:r>
            <a:r>
              <a:rPr lang="uk-UA" sz="1600" dirty="0" smtClean="0">
                <a:solidFill>
                  <a:schemeClr val="bg1"/>
                </a:solidFill>
              </a:rPr>
              <a:t>: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Дослідити </a:t>
            </a:r>
            <a:r>
              <a:rPr lang="uk-UA" sz="16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сапробність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місцевих озер </a:t>
            </a:r>
            <a:r>
              <a:rPr lang="uk-UA" sz="16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Бурзяки</a:t>
            </a:r>
            <a:r>
              <a:rPr lang="uk-UA" sz="16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та Криваве  за видовим складом організмів бентосу, визначити стан якості води в них.</a:t>
            </a:r>
            <a:endParaRPr lang="uk-UA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uk-UA" sz="1600" dirty="0" smtClean="0">
                <a:solidFill>
                  <a:schemeClr val="bg1"/>
                </a:solidFill>
              </a:rPr>
              <a:t>.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pic>
        <p:nvPicPr>
          <p:cNvPr id="7" name="Picture 1" descr="G:\практика 8 кл літо\DSC03299.JPG"/>
          <p:cNvPicPr>
            <a:picLocks noChangeAspect="1" noChangeArrowheads="1"/>
          </p:cNvPicPr>
          <p:nvPr/>
        </p:nvPicPr>
        <p:blipFill>
          <a:blip r:embed="rId2" cstate="print"/>
          <a:srcRect b="48148"/>
          <a:stretch>
            <a:fillRect/>
          </a:stretch>
        </p:blipFill>
        <p:spPr bwMode="auto">
          <a:xfrm>
            <a:off x="5857884" y="714356"/>
            <a:ext cx="3071834" cy="25717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8596" y="2714620"/>
          <a:ext cx="5143537" cy="3794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617"/>
                <a:gridCol w="2069960"/>
                <a:gridCol w="2069960"/>
              </a:tblGrid>
              <a:tr h="48966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Види тварин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Озеро </a:t>
                      </a:r>
                      <a:r>
                        <a:rPr lang="uk-UA" sz="1400" dirty="0" err="1" smtClean="0"/>
                        <a:t>Бурзяки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Озеро Криваве</a:t>
                      </a:r>
                      <a:endParaRPr lang="ru-RU" sz="1400" dirty="0"/>
                    </a:p>
                  </a:txBody>
                  <a:tcPr/>
                </a:tc>
              </a:tr>
              <a:tr h="350446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Всього</a:t>
                      </a:r>
                      <a:r>
                        <a:rPr lang="uk-UA" sz="14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9</a:t>
                      </a:r>
                      <a:endParaRPr lang="ru-RU" sz="1400" dirty="0"/>
                    </a:p>
                  </a:txBody>
                  <a:tcPr/>
                </a:tc>
              </a:tr>
              <a:tr h="691291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Чистої води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5 – одноденки, </a:t>
                      </a:r>
                      <a:r>
                        <a:rPr lang="uk-UA" sz="1400" dirty="0" err="1" smtClean="0"/>
                        <a:t>бокоплав</a:t>
                      </a:r>
                      <a:r>
                        <a:rPr lang="uk-UA" sz="1400" dirty="0" smtClean="0"/>
                        <a:t>, перлівниця, водяний клоп, раки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</a:tr>
              <a:tr h="48966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Задовільно чистої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2- личинка </a:t>
                      </a:r>
                      <a:r>
                        <a:rPr lang="uk-UA" sz="1400" dirty="0" err="1" smtClean="0"/>
                        <a:t>волохокрильця</a:t>
                      </a:r>
                      <a:r>
                        <a:rPr lang="uk-UA" sz="1400" dirty="0" smtClean="0"/>
                        <a:t>, водяний ослик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2 - личинка </a:t>
                      </a:r>
                      <a:r>
                        <a:rPr lang="uk-UA" sz="1400" dirty="0" err="1" smtClean="0"/>
                        <a:t>волохокрильця</a:t>
                      </a:r>
                      <a:r>
                        <a:rPr lang="uk-UA" sz="1400" dirty="0" smtClean="0"/>
                        <a:t>, водяний ослик</a:t>
                      </a:r>
                      <a:endParaRPr lang="ru-RU" sz="1400" dirty="0"/>
                    </a:p>
                  </a:txBody>
                  <a:tcPr/>
                </a:tc>
              </a:tr>
              <a:tr h="489665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Забрудненої</a:t>
                      </a:r>
                      <a:r>
                        <a:rPr lang="uk-UA" sz="1400" baseline="0" dirty="0" smtClean="0"/>
                        <a:t> води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-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5 – Мошки, </a:t>
                      </a:r>
                      <a:r>
                        <a:rPr lang="uk-UA" sz="1400" dirty="0" err="1" smtClean="0"/>
                        <a:t>пявки</a:t>
                      </a:r>
                      <a:r>
                        <a:rPr lang="uk-UA" sz="1400" dirty="0" smtClean="0"/>
                        <a:t>, </a:t>
                      </a:r>
                      <a:r>
                        <a:rPr lang="uk-UA" sz="1400" dirty="0" err="1" smtClean="0"/>
                        <a:t>шарівка</a:t>
                      </a:r>
                      <a:r>
                        <a:rPr lang="uk-UA" sz="1400" dirty="0" smtClean="0"/>
                        <a:t>, </a:t>
                      </a:r>
                      <a:r>
                        <a:rPr lang="uk-UA" sz="1400" dirty="0" err="1" smtClean="0"/>
                        <a:t>затворка</a:t>
                      </a:r>
                      <a:r>
                        <a:rPr lang="uk-UA" sz="1400" dirty="0" smtClean="0"/>
                        <a:t>, мотиль</a:t>
                      </a:r>
                      <a:endParaRPr lang="ru-RU" sz="1400" dirty="0"/>
                    </a:p>
                  </a:txBody>
                  <a:tcPr/>
                </a:tc>
              </a:tr>
              <a:tr h="489665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solidFill>
                            <a:srgbClr val="FF0000"/>
                          </a:solidFill>
                        </a:rPr>
                        <a:t>Висновок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err="1" smtClean="0"/>
                        <a:t>Олігосапробна</a:t>
                      </a:r>
                      <a:r>
                        <a:rPr lang="uk-UA" sz="1400" dirty="0" smtClean="0"/>
                        <a:t>, чиста чи задовільно чиста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</a:t>
                      </a:r>
                      <a:r>
                        <a:rPr lang="uk-UA" sz="1400" dirty="0" err="1" smtClean="0"/>
                        <a:t>-мезосапробна</a:t>
                      </a:r>
                      <a:r>
                        <a:rPr lang="uk-UA" sz="1400" dirty="0" smtClean="0"/>
                        <a:t>,</a:t>
                      </a:r>
                      <a:r>
                        <a:rPr lang="uk-UA" sz="1400" baseline="0" dirty="0" smtClean="0"/>
                        <a:t> забруднена чи </a:t>
                      </a:r>
                      <a:r>
                        <a:rPr lang="uk-UA" sz="1400" baseline="0" dirty="0" err="1" smtClean="0"/>
                        <a:t>слабозабруднена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Рисунок 9" descr="H:\фото ман2018\P6200965.JPG"/>
          <p:cNvPicPr/>
          <p:nvPr/>
        </p:nvPicPr>
        <p:blipFill>
          <a:blip r:embed="rId3" cstate="print"/>
          <a:srcRect l="14897" b="6686"/>
          <a:stretch>
            <a:fillRect/>
          </a:stretch>
        </p:blipFill>
        <p:spPr bwMode="auto">
          <a:xfrm>
            <a:off x="5929322" y="3500438"/>
            <a:ext cx="3071802" cy="299085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/>
          </p:cNvSpPr>
          <p:nvPr/>
        </p:nvSpPr>
        <p:spPr>
          <a:xfrm>
            <a:off x="571472" y="0"/>
            <a:ext cx="7851648" cy="71438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45720" tIns="0" rIns="45720" bIns="0" rtlCol="0" anchor="ctr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ston" pitchFamily="66" charset="0"/>
                <a:ea typeface="+mn-ea"/>
                <a:cs typeface="+mn-cs"/>
              </a:rPr>
              <a:t>Результати досліджень  </a:t>
            </a:r>
            <a:r>
              <a:rPr kumimoji="0" lang="uk-UA" sz="2400" b="1" i="0" u="none" strike="noStrike" kern="1200" cap="all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Дослід 3</a:t>
            </a:r>
            <a:endParaRPr kumimoji="0" lang="ru-RU" sz="2400" b="1" i="0" u="none" strike="noStrike" kern="1200" cap="all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428596" y="928670"/>
            <a:ext cx="4857784" cy="1214446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b="1" dirty="0" smtClean="0">
                <a:solidFill>
                  <a:srgbClr val="FF0000"/>
                </a:solidFill>
              </a:rPr>
              <a:t>Тема</a:t>
            </a:r>
            <a:r>
              <a:rPr lang="uk-UA" sz="1600" dirty="0" smtClean="0">
                <a:solidFill>
                  <a:schemeClr val="bg1"/>
                </a:solidFill>
              </a:rPr>
              <a:t>:Дослідження стану води за ряскою малою.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uk-UA" sz="1600" b="1" dirty="0" smtClean="0">
                <a:solidFill>
                  <a:srgbClr val="FF0000"/>
                </a:solidFill>
              </a:rPr>
              <a:t>Мета</a:t>
            </a:r>
            <a:r>
              <a:rPr lang="uk-UA" sz="1600" b="1" dirty="0" smtClean="0">
                <a:solidFill>
                  <a:schemeClr val="bg1"/>
                </a:solidFill>
              </a:rPr>
              <a:t>: </a:t>
            </a:r>
            <a:r>
              <a:rPr lang="uk-UA" sz="1600" dirty="0" smtClean="0">
                <a:solidFill>
                  <a:schemeClr val="bg1"/>
                </a:solidFill>
              </a:rPr>
              <a:t>Визначити якісний стан води за станом щитків ряски малої (метод фіто індикації).</a:t>
            </a:r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 smtClean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2643182"/>
          <a:ext cx="492922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70"/>
                <a:gridCol w="785818"/>
                <a:gridCol w="1100145"/>
                <a:gridCol w="1028233"/>
                <a:gridCol w="943456"/>
              </a:tblGrid>
              <a:tr h="241381">
                <a:tc rowSpan="2">
                  <a:txBody>
                    <a:bodyPr/>
                    <a:lstStyle/>
                    <a:p>
                      <a:r>
                        <a:rPr lang="uk-UA" sz="1400" dirty="0" smtClean="0"/>
                        <a:t>Стан води</a:t>
                      </a:r>
                      <a:endParaRPr lang="ru-RU" sz="14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uk-UA" sz="1400" dirty="0" err="1" smtClean="0"/>
                        <a:t>Теоре-тично</a:t>
                      </a:r>
                      <a:endParaRPr lang="ru-RU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uk-UA" sz="1400" dirty="0" smtClean="0"/>
                        <a:t>Отримані дані</a:t>
                      </a:r>
                      <a:endParaRPr lang="ru-RU" sz="1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uk-UA" sz="1400" dirty="0" err="1" smtClean="0"/>
                        <a:t>Висно-вок</a:t>
                      </a:r>
                      <a:endParaRPr lang="ru-RU" sz="1400" dirty="0"/>
                    </a:p>
                  </a:txBody>
                  <a:tcPr/>
                </a:tc>
              </a:tr>
              <a:tr h="241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О. </a:t>
                      </a:r>
                      <a:r>
                        <a:rPr lang="uk-UA" sz="1400" dirty="0" err="1" smtClean="0"/>
                        <a:t>Бурзяки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О. Криваве</a:t>
                      </a:r>
                      <a:endParaRPr lang="ru-RU" sz="1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9696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Дуже чиста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1-20%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0808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чиста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21-30%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26,2%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Задовільно чиста</a:t>
                      </a:r>
                      <a:endParaRPr lang="ru-RU" sz="1400" dirty="0"/>
                    </a:p>
                  </a:txBody>
                  <a:tcPr/>
                </a:tc>
              </a:tr>
              <a:tr h="390808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Помірно забруднена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31-40%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34,3%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Слабо забруднена</a:t>
                      </a:r>
                      <a:endParaRPr lang="ru-RU" sz="1400" dirty="0"/>
                    </a:p>
                  </a:txBody>
                  <a:tcPr/>
                </a:tc>
              </a:tr>
              <a:tr h="346728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забруднена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41-50%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0808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Брудна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Більше 50%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 descr="H:\2фото\фото практика\DSC01843.JPG"/>
          <p:cNvPicPr/>
          <p:nvPr/>
        </p:nvPicPr>
        <p:blipFill>
          <a:blip r:embed="rId2" cstate="print"/>
          <a:srcRect l="26011" t="13675"/>
          <a:stretch>
            <a:fillRect/>
          </a:stretch>
        </p:blipFill>
        <p:spPr bwMode="auto">
          <a:xfrm>
            <a:off x="5429256" y="3714752"/>
            <a:ext cx="3429024" cy="2714644"/>
          </a:xfrm>
          <a:prstGeom prst="rect">
            <a:avLst/>
          </a:prstGeom>
          <a:noFill/>
          <a:ln w="2857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26" name="Picture 2" descr="F:\практика 8 кл літо\DSC03195.JPG"/>
          <p:cNvPicPr>
            <a:picLocks noChangeAspect="1" noChangeArrowheads="1"/>
          </p:cNvPicPr>
          <p:nvPr/>
        </p:nvPicPr>
        <p:blipFill>
          <a:blip r:embed="rId3" cstate="print"/>
          <a:srcRect r="45259" b="41455"/>
          <a:stretch>
            <a:fillRect/>
          </a:stretch>
        </p:blipFill>
        <p:spPr bwMode="auto">
          <a:xfrm>
            <a:off x="5429256" y="857232"/>
            <a:ext cx="3214710" cy="2578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8"/>
          <p:cNvSpPr>
            <a:spLocks noGrp="1"/>
          </p:cNvSpPr>
          <p:nvPr>
            <p:ph type="ctrTitle"/>
          </p:nvPr>
        </p:nvSpPr>
        <p:spPr>
          <a:xfrm>
            <a:off x="571472" y="0"/>
            <a:ext cx="7851648" cy="71438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uk-UA" sz="2400" dirty="0" smtClean="0">
                <a:solidFill>
                  <a:srgbClr val="FF0000"/>
                </a:solidFill>
                <a:latin typeface="Ariston" pitchFamily="66" charset="0"/>
              </a:rPr>
              <a:t>Результати досліджень  </a:t>
            </a:r>
            <a:r>
              <a:rPr lang="uk-UA" sz="2400" dirty="0" smtClean="0">
                <a:solidFill>
                  <a:srgbClr val="C00000"/>
                </a:solidFill>
              </a:rPr>
              <a:t>Дослід 3</a:t>
            </a:r>
            <a:endParaRPr lang="ru-RU" sz="2400" dirty="0"/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3786182" y="785794"/>
            <a:ext cx="5214974" cy="2000264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1600" b="1" dirty="0" smtClean="0">
                <a:solidFill>
                  <a:srgbClr val="FF0000"/>
                </a:solidFill>
              </a:rPr>
              <a:t>Тема:</a:t>
            </a:r>
            <a:r>
              <a:rPr lang="uk-UA" sz="1600" b="1" dirty="0" smtClean="0">
                <a:solidFill>
                  <a:schemeClr val="bg1"/>
                </a:solidFill>
              </a:rPr>
              <a:t> Тестування якості води за  темпами вегетативного розмноження ряски.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uk-UA" sz="1600" b="1" dirty="0" smtClean="0">
                <a:solidFill>
                  <a:srgbClr val="FF0000"/>
                </a:solidFill>
              </a:rPr>
              <a:t>Мета</a:t>
            </a:r>
            <a:r>
              <a:rPr lang="uk-UA" sz="1600" b="1" dirty="0" smtClean="0">
                <a:solidFill>
                  <a:schemeClr val="bg1"/>
                </a:solidFill>
              </a:rPr>
              <a:t>:</a:t>
            </a:r>
            <a:r>
              <a:rPr lang="uk-UA" sz="1600" u="sng" dirty="0" smtClean="0">
                <a:solidFill>
                  <a:schemeClr val="bg1"/>
                </a:solidFill>
              </a:rPr>
              <a:t> </a:t>
            </a:r>
            <a:r>
              <a:rPr lang="uk-UA" sz="1600" dirty="0" smtClean="0">
                <a:solidFill>
                  <a:schemeClr val="bg1"/>
                </a:solidFill>
              </a:rPr>
              <a:t>Провести спостереження за швидкістю вегетативного розмноження ряски в посудинах об’ємом 1л при тих же температурних умовах, що й у природі, зробити висновок про якісний стан води в місцевих озерах.</a:t>
            </a:r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 smtClean="0">
              <a:solidFill>
                <a:srgbClr val="00206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0034" y="3441944"/>
          <a:ext cx="3357587" cy="3159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79"/>
                <a:gridCol w="642942"/>
                <a:gridCol w="642942"/>
                <a:gridCol w="1357324"/>
              </a:tblGrid>
              <a:tr h="886384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Дата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№1 </a:t>
                      </a:r>
                    </a:p>
                    <a:p>
                      <a:r>
                        <a:rPr lang="uk-UA" sz="1400" dirty="0" smtClean="0"/>
                        <a:t>о. </a:t>
                      </a:r>
                      <a:r>
                        <a:rPr lang="uk-UA" sz="1400" dirty="0" err="1" smtClean="0"/>
                        <a:t>Бурзяки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№2</a:t>
                      </a:r>
                    </a:p>
                    <a:p>
                      <a:r>
                        <a:rPr lang="uk-UA" sz="1400" dirty="0" smtClean="0"/>
                        <a:t>О. Криваве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№3</a:t>
                      </a:r>
                    </a:p>
                    <a:p>
                      <a:r>
                        <a:rPr lang="uk-UA" sz="1400" dirty="0" smtClean="0"/>
                        <a:t>Контроль</a:t>
                      </a:r>
                      <a:endParaRPr lang="ru-RU" sz="1400" dirty="0"/>
                    </a:p>
                  </a:txBody>
                  <a:tcPr/>
                </a:tc>
              </a:tr>
              <a:tr h="369088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10 </a:t>
                      </a:r>
                      <a:r>
                        <a:rPr lang="uk-UA" sz="1400" dirty="0" err="1" smtClean="0"/>
                        <a:t>поч.досліду</a:t>
                      </a:r>
                      <a:endParaRPr lang="ru-RU" sz="1400" dirty="0"/>
                    </a:p>
                  </a:txBody>
                  <a:tcPr/>
                </a:tc>
              </a:tr>
              <a:tr h="369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10.06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15</a:t>
                      </a:r>
                      <a:endParaRPr lang="ru-RU" sz="1400" dirty="0"/>
                    </a:p>
                  </a:txBody>
                  <a:tcPr/>
                </a:tc>
              </a:tr>
              <a:tr h="369088"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17.06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19</a:t>
                      </a:r>
                      <a:endParaRPr lang="ru-RU" sz="1400" dirty="0"/>
                    </a:p>
                  </a:txBody>
                  <a:tcPr/>
                </a:tc>
              </a:tr>
              <a:tr h="369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24.06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19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24</a:t>
                      </a:r>
                      <a:endParaRPr lang="ru-RU" sz="1400" dirty="0"/>
                    </a:p>
                  </a:txBody>
                  <a:tcPr/>
                </a:tc>
              </a:tr>
              <a:tr h="369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27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35</a:t>
                      </a:r>
                      <a:endParaRPr lang="ru-RU" sz="1400" dirty="0"/>
                    </a:p>
                  </a:txBody>
                  <a:tcPr/>
                </a:tc>
              </a:tr>
              <a:tr h="369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400" dirty="0" smtClean="0"/>
                        <a:t>8.07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32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/>
                        <a:t>42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F:\ман добвка\P9190922.JPG"/>
          <p:cNvPicPr>
            <a:picLocks noChangeAspect="1" noChangeArrowheads="1"/>
          </p:cNvPicPr>
          <p:nvPr/>
        </p:nvPicPr>
        <p:blipFill>
          <a:blip r:embed="rId2" cstate="print"/>
          <a:srcRect l="28604" t="18072" r="21052" b="10844"/>
          <a:stretch>
            <a:fillRect/>
          </a:stretch>
        </p:blipFill>
        <p:spPr bwMode="auto">
          <a:xfrm>
            <a:off x="4857752" y="3429000"/>
            <a:ext cx="3337462" cy="3071834"/>
          </a:xfrm>
          <a:prstGeom prst="rect">
            <a:avLst/>
          </a:prstGeom>
          <a:noFill/>
        </p:spPr>
      </p:pic>
      <p:pic>
        <p:nvPicPr>
          <p:cNvPr id="9" name="Picture 2" descr="F:\практика 8 кл літо\DSC03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12742" y="330210"/>
            <a:ext cx="2517856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398</TotalTime>
  <Words>1046</Words>
  <Application>Microsoft Office PowerPoint</Application>
  <PresentationFormat>Экран (4:3)</PresentationFormat>
  <Paragraphs>227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Апекс</vt:lpstr>
      <vt:lpstr>Скородистицька загальноосвітня школа І-ІІ ступенів “Школа життєтворчості” Іркліївської сільської ради Черкаської області</vt:lpstr>
      <vt:lpstr>Слайд 2</vt:lpstr>
      <vt:lpstr>Мета досліджень:  У місцевих водоймах вивчити видовий склад організмів, що можуть бути біоіндикаторами стану водойм , а саме – Макрофітів і бентосу водойм.  і,  за ними,  дати оцінку  екологічного стану ОЗЕР та якості води в них. </vt:lpstr>
      <vt:lpstr>Слайд 4</vt:lpstr>
      <vt:lpstr>Слайд 5</vt:lpstr>
      <vt:lpstr>Результати досліджень  Дослід 1</vt:lpstr>
      <vt:lpstr>Результати досліджень  Дослід 2</vt:lpstr>
      <vt:lpstr>Слайд 8</vt:lpstr>
      <vt:lpstr>Результати досліджень  Дослід 3</vt:lpstr>
      <vt:lpstr>Результати досліджень  Дослід 4</vt:lpstr>
      <vt:lpstr>Результати досліджень  Дослід 5</vt:lpstr>
      <vt:lpstr>Рекомендації  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Скородистицька загальноосвітня школа І-ІІ ступенів “Школа життєтворчості” Іркліївської сільської ради Черкаської області</dc:title>
  <dc:creator>Оксана</dc:creator>
  <cp:lastModifiedBy>Оксана</cp:lastModifiedBy>
  <cp:revision>47</cp:revision>
  <dcterms:created xsi:type="dcterms:W3CDTF">2019-02-28T12:32:50Z</dcterms:created>
  <dcterms:modified xsi:type="dcterms:W3CDTF">2019-04-13T05:54:51Z</dcterms:modified>
</cp:coreProperties>
</file>