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747" autoAdjust="0"/>
  </p:normalViewPr>
  <p:slideViewPr>
    <p:cSldViewPr>
      <p:cViewPr>
        <p:scale>
          <a:sx n="72" d="100"/>
          <a:sy n="72" d="100"/>
        </p:scale>
        <p:origin x="-133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D454D-F28D-4F1C-8CA3-C9B7BF119F0B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83F250-356C-44E1-8A81-3E9ABF262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70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26D458-A237-4D8E-B49D-5BFBB73583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A06D-0E51-46A1-BC4D-6C17FC7B9B3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F38A-51C2-4C4B-BE51-64E4B460A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FA2D-52A3-403B-9C3F-7ED1EB37CAA0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FA98-7BEB-4F8E-9C23-10651359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D963-5DF3-4F70-A299-67CD35E0B7A8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566E-FD40-4090-BB85-8424E9202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E503-835B-4219-8DA1-E588D1860AFF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67F9-68E6-4960-A015-85D2CEA62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3BF6-8E81-436F-A30D-78B027FA88E8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4FB7-8087-4061-B51F-80367BAFF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299D-D5DD-4B78-837F-0D878C6CBE2C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3018-E339-4356-A10C-28A100615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7D1C-4A06-452A-8A64-F0C7A5F75C1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5064-9FBE-42EF-B0AB-249E6EA5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7366-DD04-47A5-B925-450A6218D05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1238-D0DC-4574-895C-ED3617AC8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063F-23D6-4E27-A721-46A3C22B6C91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5F09-0216-4636-B797-15D1115F1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22B6-34FB-45EB-8BD5-3B17DA52F93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B409-2DC7-4E26-8F14-82D8F07CB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FE96-49D7-4105-9101-5FC08087C4AD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FCE0-17F5-460A-B71B-E77D3F566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D16784-2C15-47AF-99A9-606C960DDC93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E4E05-8704-440C-BC62-D2EE2006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3573463"/>
            <a:ext cx="5256213" cy="28797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900" dirty="0" smtClean="0">
                <a:solidFill>
                  <a:schemeClr val="tx1"/>
                </a:solidFill>
              </a:rPr>
              <a:t>Роботу виконав: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900" dirty="0" err="1" smtClean="0">
                <a:solidFill>
                  <a:schemeClr val="tx1"/>
                </a:solidFill>
              </a:rPr>
              <a:t>Чухіль</a:t>
            </a:r>
            <a:r>
              <a:rPr lang="uk-UA" sz="1900" dirty="0" smtClean="0">
                <a:solidFill>
                  <a:schemeClr val="tx1"/>
                </a:solidFill>
              </a:rPr>
              <a:t> Олександр Юрійович,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900" dirty="0">
                <a:solidFill>
                  <a:schemeClr val="tx1"/>
                </a:solidFill>
              </a:rPr>
              <a:t>у</a:t>
            </a:r>
            <a:r>
              <a:rPr lang="uk-UA" sz="1900" dirty="0" smtClean="0">
                <a:solidFill>
                  <a:schemeClr val="tx1"/>
                </a:solidFill>
              </a:rPr>
              <a:t>чень 7 класу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900" dirty="0" err="1" smtClean="0">
                <a:solidFill>
                  <a:schemeClr val="tx1"/>
                </a:solidFill>
              </a:rPr>
              <a:t>Підсереднянської</a:t>
            </a:r>
            <a:r>
              <a:rPr lang="uk-UA" sz="1900" dirty="0" smtClean="0">
                <a:solidFill>
                  <a:schemeClr val="tx1"/>
                </a:solidFill>
              </a:rPr>
              <a:t> загальноосвітньої школи І-ІІІ ступенів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900" dirty="0" err="1" smtClean="0">
                <a:solidFill>
                  <a:schemeClr val="tx1"/>
                </a:solidFill>
              </a:rPr>
              <a:t>Великобурлуцької</a:t>
            </a:r>
            <a:r>
              <a:rPr lang="uk-UA" sz="1900" dirty="0" smtClean="0">
                <a:solidFill>
                  <a:schemeClr val="tx1"/>
                </a:solidFill>
              </a:rPr>
              <a:t> районної ради Харківської області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900" dirty="0" smtClean="0">
                <a:solidFill>
                  <a:schemeClr val="tx1"/>
                </a:solidFill>
              </a:rPr>
              <a:t>Керівник: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900" dirty="0" err="1" smtClean="0">
                <a:solidFill>
                  <a:schemeClr val="tx1"/>
                </a:solidFill>
              </a:rPr>
              <a:t>Кошель</a:t>
            </a:r>
            <a:r>
              <a:rPr lang="uk-UA" sz="1900" dirty="0" smtClean="0">
                <a:solidFill>
                  <a:schemeClr val="tx1"/>
                </a:solidFill>
              </a:rPr>
              <a:t> Валентина Юріївна, вчитель історії </a:t>
            </a:r>
            <a:r>
              <a:rPr lang="uk-UA" sz="1900" dirty="0" err="1">
                <a:solidFill>
                  <a:prstClr val="black"/>
                </a:solidFill>
              </a:rPr>
              <a:t>Підсереднянської</a:t>
            </a:r>
            <a:r>
              <a:rPr lang="uk-UA" sz="1900" dirty="0">
                <a:solidFill>
                  <a:prstClr val="black"/>
                </a:solidFill>
              </a:rPr>
              <a:t> загальноосвітньої школи І-ІІІ ступенів </a:t>
            </a:r>
            <a:endParaRPr lang="uk-UA" sz="1900" dirty="0" smtClean="0">
              <a:solidFill>
                <a:schemeClr val="tx1"/>
              </a:solidFill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4896544" cy="2232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Історія </a:t>
            </a:r>
            <a:br>
              <a:rPr lang="uk-UA" dirty="0" smtClean="0"/>
            </a:br>
            <a:r>
              <a:rPr lang="uk-UA" dirty="0" smtClean="0"/>
              <a:t>села </a:t>
            </a:r>
            <a:r>
              <a:rPr lang="uk-UA" dirty="0" err="1" smtClean="0"/>
              <a:t>Підсереднє</a:t>
            </a:r>
            <a:endParaRPr lang="ru-RU" dirty="0"/>
          </a:p>
        </p:txBody>
      </p:sp>
      <p:pic>
        <p:nvPicPr>
          <p:cNvPr id="1026" name="Picture 2" descr="https://1ua.com.ua/manage/foto/20163/b340895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73027" y="476672"/>
            <a:ext cx="3391571" cy="254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Їх пам’ять зберегла історію села… </a:t>
            </a:r>
            <a:endParaRPr lang="ru-RU" dirty="0"/>
          </a:p>
        </p:txBody>
      </p:sp>
      <p:pic>
        <p:nvPicPr>
          <p:cNvPr id="26626" name="Picture 2" descr="C:\Users\asus\Desktop\МАН\thumb_553458_photogallery_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08275"/>
            <a:ext cx="55245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Розвиток освіти: від куточка у </a:t>
            </a:r>
            <a:r>
              <a:rPr lang="uk-UA" dirty="0" err="1" smtClean="0"/>
              <a:t>бараці</a:t>
            </a:r>
            <a:r>
              <a:rPr lang="uk-UA" dirty="0" smtClean="0"/>
              <a:t> до світлої двоповерхової школи </a:t>
            </a:r>
            <a:endParaRPr lang="ru-RU" dirty="0"/>
          </a:p>
        </p:txBody>
      </p:sp>
      <p:pic>
        <p:nvPicPr>
          <p:cNvPr id="27650" name="Picture 2" descr="C:\Users\asus\Desktop\МАН\20171210_131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933338"/>
            <a:ext cx="4336657" cy="2439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55776" y="2204865"/>
            <a:ext cx="64087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Із спогадів Віри Дмитрівни </a:t>
            </a:r>
            <a:r>
              <a:rPr lang="uk-UA" sz="1400" dirty="0" err="1"/>
              <a:t>Конопельцевої</a:t>
            </a:r>
            <a:r>
              <a:rPr lang="uk-UA" sz="1400" dirty="0"/>
              <a:t>  (уродженої Тунік)</a:t>
            </a:r>
            <a:endParaRPr lang="uk-UA" sz="1400" dirty="0" smtClean="0"/>
          </a:p>
          <a:p>
            <a:r>
              <a:rPr lang="uk-UA" sz="1400" dirty="0" smtClean="0"/>
              <a:t>У </a:t>
            </a:r>
            <a:r>
              <a:rPr lang="uk-UA" sz="1400" dirty="0" err="1"/>
              <a:t>бараці</a:t>
            </a:r>
            <a:r>
              <a:rPr lang="uk-UA" sz="1400" dirty="0"/>
              <a:t> один куток був відведений під школу, де навчались в одному класі всі діти шкільного віку. Це була початкова школа. Семирічна школа (</a:t>
            </a:r>
            <a:r>
              <a:rPr lang="uk-UA" sz="1400" dirty="0" err="1"/>
              <a:t>Площанська</a:t>
            </a:r>
            <a:r>
              <a:rPr lang="uk-UA" sz="1400" dirty="0"/>
              <a:t>) знаходилася у </a:t>
            </a:r>
            <a:r>
              <a:rPr lang="uk-UA" sz="1400" dirty="0" err="1"/>
              <a:t>с.Плоске</a:t>
            </a:r>
            <a:r>
              <a:rPr lang="uk-UA" sz="1400" dirty="0"/>
              <a:t>, але туди ходили ті, хто мав змогу (взуття, одяг та сили дійти до школи, а це немало, близько 6 кілометрів за любої погоди, по бездоріжжю). Десь у 1953 році у Сірому </a:t>
            </a:r>
            <a:r>
              <a:rPr lang="uk-UA" sz="1400" dirty="0" smtClean="0"/>
              <a:t>Яру </a:t>
            </a:r>
            <a:r>
              <a:rPr lang="uk-UA" sz="1400" dirty="0"/>
              <a:t>відкрили школу і діти мали можливість навчатися вдома. </a:t>
            </a:r>
            <a:r>
              <a:rPr lang="uk-UA" sz="1400" dirty="0" smtClean="0"/>
              <a:t>Коли </a:t>
            </a:r>
            <a:r>
              <a:rPr lang="uk-UA" sz="1400" dirty="0"/>
              <a:t>в </a:t>
            </a:r>
            <a:r>
              <a:rPr lang="uk-UA" sz="1400" dirty="0" err="1"/>
              <a:t>Підсередньому</a:t>
            </a:r>
            <a:r>
              <a:rPr lang="uk-UA" sz="1400" dirty="0"/>
              <a:t> відкрили </a:t>
            </a:r>
            <a:r>
              <a:rPr lang="uk-UA" sz="1400" dirty="0" smtClean="0"/>
              <a:t>нову двоповерхову школу, </a:t>
            </a:r>
            <a:r>
              <a:rPr lang="uk-UA" sz="1400" dirty="0"/>
              <a:t>то </a:t>
            </a:r>
            <a:r>
              <a:rPr lang="uk-UA" sz="1400" dirty="0" err="1"/>
              <a:t>Сіроярську</a:t>
            </a:r>
            <a:r>
              <a:rPr lang="uk-UA" sz="1400" dirty="0"/>
              <a:t> школу закрили (1970 рік), а дітей підвозили до </a:t>
            </a:r>
            <a:r>
              <a:rPr lang="uk-UA" sz="1400" dirty="0" err="1"/>
              <a:t>Підсереднього</a:t>
            </a:r>
            <a:r>
              <a:rPr lang="uk-UA" sz="1400" dirty="0"/>
              <a:t>. Зазвичай. це була бортова машина, а взимку по бездоріжжю  - бульдозер із саньми</a:t>
            </a:r>
            <a:r>
              <a:rPr lang="uk-UA" sz="1400" dirty="0" smtClean="0"/>
              <a:t>. </a:t>
            </a:r>
          </a:p>
          <a:p>
            <a:endParaRPr lang="uk-UA" sz="1400" dirty="0" smtClean="0"/>
          </a:p>
          <a:p>
            <a:pPr algn="ctr"/>
            <a:r>
              <a:rPr lang="uk-UA" sz="1400" dirty="0" smtClean="0"/>
              <a:t>Із </a:t>
            </a:r>
            <a:r>
              <a:rPr lang="uk-UA" sz="1400" dirty="0"/>
              <a:t>спогадів </a:t>
            </a:r>
            <a:r>
              <a:rPr lang="uk-UA" sz="1400" dirty="0" err="1"/>
              <a:t>Городинець</a:t>
            </a:r>
            <a:r>
              <a:rPr lang="uk-UA" sz="1400" dirty="0"/>
              <a:t> Альбіни Леонтіївни</a:t>
            </a:r>
            <a:endParaRPr lang="ru-RU" sz="1400" dirty="0"/>
          </a:p>
          <a:p>
            <a:endParaRPr lang="ru-RU" sz="1400" dirty="0"/>
          </a:p>
          <a:p>
            <a:r>
              <a:rPr lang="uk-UA" sz="1400" dirty="0"/>
              <a:t>Раніше, ще у довоєнні часи на місці теперішнього ДНЗ(ясла-садок) «Колосочок» знаходилась школа. Після війни ця будівля була зруйнована, на її місці побудували нове приміщення, а сама школа була переведена на місце тодішніх </a:t>
            </a:r>
            <a:r>
              <a:rPr lang="uk-UA" sz="1400" dirty="0" err="1"/>
              <a:t>ясель</a:t>
            </a:r>
            <a:r>
              <a:rPr lang="uk-UA" sz="1400" dirty="0"/>
              <a:t> до лісу, поблизу ставка, а </a:t>
            </a:r>
            <a:r>
              <a:rPr lang="uk-UA" sz="1400" dirty="0" err="1"/>
              <a:t>яслі</a:t>
            </a:r>
            <a:r>
              <a:rPr lang="uk-UA" sz="1400" dirty="0"/>
              <a:t> перейшли до старої двоповерхової будівлі на вулиці Зеленій. Але згодом її також зруйнували, а дитячий садок облаштувавсь на своєму теперішньому місці. Через деякий час, у 1975 році збудували, нову школу</a:t>
            </a:r>
            <a:endParaRPr lang="uk-UA" sz="1400" dirty="0" smtClean="0"/>
          </a:p>
          <a:p>
            <a:endParaRPr lang="uk-UA" sz="1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Радгосп «</a:t>
            </a:r>
            <a:r>
              <a:rPr lang="uk-UA" dirty="0" err="1" smtClean="0"/>
              <a:t>Підсереднянський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28674" name="Picture 2" descr="C:\Users\asus\Desktop\20171211_09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44824"/>
            <a:ext cx="2373930" cy="20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asus\Desktop\20171211_090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962526"/>
            <a:ext cx="3029794" cy="2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9386" y="1988840"/>
            <a:ext cx="51071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Зі спогадів </a:t>
            </a:r>
            <a:r>
              <a:rPr lang="uk-UA" sz="1600" dirty="0" err="1"/>
              <a:t>Городинця</a:t>
            </a:r>
            <a:r>
              <a:rPr lang="uk-UA" sz="1600" dirty="0"/>
              <a:t> Анатолія </a:t>
            </a:r>
            <a:r>
              <a:rPr lang="uk-UA" sz="1600" dirty="0" err="1" smtClean="0"/>
              <a:t>Ягоровича</a:t>
            </a:r>
            <a:endParaRPr lang="uk-UA" sz="1600" dirty="0" smtClean="0"/>
          </a:p>
          <a:p>
            <a:r>
              <a:rPr lang="uk-UA" sz="1600" dirty="0"/>
              <a:t>Радгосп «</a:t>
            </a:r>
            <a:r>
              <a:rPr lang="uk-UA" sz="1600" dirty="0" err="1"/>
              <a:t>Підсереднянський</a:t>
            </a:r>
            <a:r>
              <a:rPr lang="uk-UA" sz="1600" dirty="0"/>
              <a:t>» був заснований на початку 1930-х років. Одним з найвидатніших директорів був </a:t>
            </a:r>
            <a:r>
              <a:rPr lang="uk-UA" sz="1600" dirty="0" err="1"/>
              <a:t>Бобирєв</a:t>
            </a:r>
            <a:r>
              <a:rPr lang="uk-UA" sz="1600" dirty="0"/>
              <a:t> Микола Іванович. За його керування радгосп досяг найбільшого розвитку. Створювались тваринницькі ферми, майстерня, де проводився ремонт тракторів та іншої техніки, використовуваної тоді у сільськогосподарській діяльності; збудували комплекс гаражів, у якому ця техніка й зберігалася. Радгосп «</a:t>
            </a:r>
            <a:r>
              <a:rPr lang="uk-UA" sz="1600" dirty="0" err="1"/>
              <a:t>Підсереднянський</a:t>
            </a:r>
            <a:r>
              <a:rPr lang="uk-UA" sz="1600" dirty="0"/>
              <a:t>» був економічно сильним за рахунок великої площі посівів зернових та технічних сільськогосподарських культур. За це його називали «мільйонером</a:t>
            </a:r>
            <a:r>
              <a:rPr lang="uk-UA" sz="1600" dirty="0" smtClean="0"/>
              <a:t>». </a:t>
            </a:r>
            <a:r>
              <a:rPr lang="uk-UA" sz="1600" dirty="0"/>
              <a:t>Н</a:t>
            </a:r>
            <a:r>
              <a:rPr lang="uk-UA" sz="1600" dirty="0" smtClean="0"/>
              <a:t>алагоджувались </a:t>
            </a:r>
            <a:r>
              <a:rPr lang="uk-UA" sz="1600" dirty="0"/>
              <a:t>зв’язки з іншими населеними пунктами, бо була побудована дорога з твердим покриттям від </a:t>
            </a:r>
            <a:r>
              <a:rPr lang="uk-UA" sz="1600" dirty="0" err="1"/>
              <a:t>с.Сірий</a:t>
            </a:r>
            <a:r>
              <a:rPr lang="uk-UA" sz="1600" dirty="0"/>
              <a:t> Яр до </a:t>
            </a:r>
            <a:r>
              <a:rPr lang="uk-UA" sz="1600" dirty="0" err="1" smtClean="0"/>
              <a:t>смт.Приколотне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4742530" cy="983186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916113"/>
            <a:ext cx="7740650" cy="4249737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/>
              <a:t> </a:t>
            </a:r>
            <a:r>
              <a:rPr lang="uk-UA" sz="2600" dirty="0"/>
              <a:t>Отже, основоположником заснування на </a:t>
            </a:r>
            <a:r>
              <a:rPr lang="uk-UA" sz="2600" dirty="0" err="1"/>
              <a:t>Великобурлуччині</a:t>
            </a:r>
            <a:r>
              <a:rPr lang="uk-UA" sz="2600" dirty="0"/>
              <a:t> села </a:t>
            </a:r>
            <a:r>
              <a:rPr lang="uk-UA" sz="2600" dirty="0" err="1"/>
              <a:t>Підсереднє</a:t>
            </a:r>
            <a:r>
              <a:rPr lang="uk-UA" sz="2600" dirty="0"/>
              <a:t> став Костянтин </a:t>
            </a:r>
            <a:r>
              <a:rPr lang="uk-UA" sz="2600" dirty="0" err="1"/>
              <a:t>Донець-Захаржевський-Задонський</a:t>
            </a:r>
            <a:r>
              <a:rPr lang="uk-UA" sz="2600" dirty="0"/>
              <a:t>, котрий заснував невеликий хутір на перехресті шляхів Куп’янськ – Вовчанськ і Харків – </a:t>
            </a:r>
            <a:r>
              <a:rPr lang="uk-UA" sz="2600" dirty="0" err="1"/>
              <a:t>Валуйки</a:t>
            </a:r>
            <a:r>
              <a:rPr lang="uk-UA" sz="2600" dirty="0"/>
              <a:t>. За часів існування села, на його теренах вирували важливі історичні події, його не оминули громадянська,  Друга світова  війна, голодомор 1932-1933 та голод 1946-1947 років. Про це я довідався із спілкування з місцевими жителями. </a:t>
            </a:r>
            <a:endParaRPr lang="ru-RU" sz="2600" dirty="0"/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2600" dirty="0"/>
              <a:t>  Також я ознайомився з біографіями тих людей, які боронили нашу землю у роки війн і продовжують це робити зараз на сході України. Я пишаюся ними та тим, що вони зробили заради того, щоб ми з вами могли жити під мирним чистим небом.</a:t>
            </a:r>
            <a:endParaRPr lang="ru-RU" sz="2600" dirty="0"/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2600" dirty="0"/>
              <a:t>   Ми вдячні всім, хто допомагав нам досягнути поставленої мети у нашому дослідженні. Працюючи над темою, я неодноразово впевнився у її актуальності в наш час, адже: «Хто не знає своєї історії, той просто не має майбутнього»,- так казала мій вчитель історії - </a:t>
            </a:r>
            <a:r>
              <a:rPr lang="uk-UA" sz="2600" dirty="0" err="1"/>
              <a:t>Кошель</a:t>
            </a:r>
            <a:r>
              <a:rPr lang="uk-UA" sz="2600" dirty="0"/>
              <a:t> Валентина Юріївна.</a:t>
            </a:r>
            <a:endParaRPr lang="ru-RU" sz="2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39553" y="620689"/>
            <a:ext cx="8136903" cy="5400600"/>
          </a:xfrm>
        </p:spPr>
        <p:txBody>
          <a:bodyPr/>
          <a:lstStyle/>
          <a:p>
            <a:r>
              <a:rPr lang="uk-UA" sz="2000" dirty="0"/>
              <a:t>Д</a:t>
            </a:r>
            <a:r>
              <a:rPr lang="uk-UA" sz="2000" dirty="0" smtClean="0"/>
              <a:t>ослідження </a:t>
            </a:r>
            <a:r>
              <a:rPr lang="uk-UA" sz="2000" dirty="0"/>
              <a:t>зумовлене необхідністю вивчення й узагальнення  історії села </a:t>
            </a:r>
            <a:r>
              <a:rPr lang="uk-UA" sz="2000" dirty="0" err="1"/>
              <a:t>Підсереднє</a:t>
            </a:r>
            <a:r>
              <a:rPr lang="uk-UA" sz="2000" dirty="0"/>
              <a:t>. Села можуть скоро зникнути с карти, тому це дослідження є дуже важливим як для дослідників-краєзнавців, так і для всіх тих, хто цікавиться історією рідного краю, а також для майбутніх поколінь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Дослідження </a:t>
            </a:r>
            <a:r>
              <a:rPr lang="uk-UA" sz="2000" dirty="0"/>
              <a:t>відзначається чіткістю побудови і складається зі </a:t>
            </a:r>
            <a:r>
              <a:rPr lang="uk-UA" sz="2000" dirty="0" smtClean="0"/>
              <a:t>вступу, розділу, </a:t>
            </a:r>
            <a:r>
              <a:rPr lang="uk-UA" sz="2000" dirty="0"/>
              <a:t>висновків, списку використаних джерел. </a:t>
            </a:r>
            <a:endParaRPr lang="uk-UA" sz="2000" dirty="0" smtClean="0"/>
          </a:p>
          <a:p>
            <a:r>
              <a:rPr lang="uk-UA" sz="2000" dirty="0" smtClean="0"/>
              <a:t>У розділі </a:t>
            </a:r>
            <a:r>
              <a:rPr lang="uk-UA" sz="2000" dirty="0"/>
              <a:t>«Історія виникнення села </a:t>
            </a:r>
            <a:r>
              <a:rPr lang="uk-UA" sz="2000" dirty="0" err="1"/>
              <a:t>Підсереднє</a:t>
            </a:r>
            <a:r>
              <a:rPr lang="uk-UA" sz="2000" dirty="0"/>
              <a:t>» висвітлено такі питання: «Місцезнаходження села </a:t>
            </a:r>
            <a:r>
              <a:rPr lang="uk-UA" sz="2000" dirty="0" err="1"/>
              <a:t>Підсереднє</a:t>
            </a:r>
            <a:r>
              <a:rPr lang="uk-UA" sz="2000" dirty="0"/>
              <a:t>», «Чому так зветься моє село», «Давнє минуле села», «Спогади старожилів</a:t>
            </a:r>
            <a:r>
              <a:rPr lang="uk-UA" sz="2000" dirty="0" smtClean="0"/>
              <a:t>». </a:t>
            </a:r>
            <a:endParaRPr lang="uk-UA" sz="2000" i="1" dirty="0" smtClean="0"/>
          </a:p>
          <a:p>
            <a:r>
              <a:rPr lang="uk-UA" sz="2000" i="1" dirty="0" smtClean="0"/>
              <a:t>Робота </a:t>
            </a:r>
            <a:r>
              <a:rPr lang="uk-UA" sz="2000" i="1" dirty="0"/>
              <a:t>насичена свідченнями очевидців,</a:t>
            </a:r>
            <a:r>
              <a:rPr lang="uk-UA" sz="2000" dirty="0"/>
              <a:t> що говорить про величезну роботу, проведену учнем по збору інформації.   </a:t>
            </a:r>
            <a:endParaRPr lang="uk-UA" sz="2000" dirty="0" smtClean="0"/>
          </a:p>
          <a:p>
            <a:r>
              <a:rPr lang="uk-UA" sz="2000" dirty="0" smtClean="0"/>
              <a:t>  </a:t>
            </a:r>
            <a:r>
              <a:rPr lang="uk-UA" sz="2000" dirty="0"/>
              <a:t>Аналіз історичних матеріалів та пошукової роботи показує особливості розвитку села від сивої давнини до сьогодення. </a:t>
            </a:r>
            <a:endParaRPr lang="ru-RU" sz="2000" dirty="0"/>
          </a:p>
          <a:p>
            <a:pPr marL="46037" indent="0">
              <a:buNone/>
            </a:pPr>
            <a:r>
              <a:rPr lang="uk-UA" dirty="0" smtClean="0"/>
              <a:t>       </a:t>
            </a:r>
            <a:endParaRPr lang="ru-RU" dirty="0"/>
          </a:p>
          <a:p>
            <a:endParaRPr lang="ru-RU" dirty="0"/>
          </a:p>
          <a:p>
            <a:endParaRPr lang="uk-UA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350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352928" cy="5904656"/>
          </a:xfrm>
        </p:spPr>
        <p:txBody>
          <a:bodyPr/>
          <a:lstStyle/>
          <a:p>
            <a:pPr algn="ctr"/>
            <a:r>
              <a:rPr lang="uk-UA" dirty="0"/>
              <a:t>СПИСОК ВИКОРИСТАНИХ ДЖЕРЕЛ</a:t>
            </a:r>
            <a:endParaRPr lang="ru-RU" dirty="0"/>
          </a:p>
          <a:p>
            <a:pPr algn="l"/>
            <a:r>
              <a:rPr lang="uk-UA" sz="1400" dirty="0" smtClean="0"/>
              <a:t>Спогади </a:t>
            </a:r>
            <a:r>
              <a:rPr lang="uk-UA" sz="1400" dirty="0"/>
              <a:t>старожилів села </a:t>
            </a:r>
            <a:r>
              <a:rPr lang="uk-UA" sz="1400" dirty="0" err="1"/>
              <a:t>Підсереднє</a:t>
            </a:r>
            <a:r>
              <a:rPr lang="uk-UA" sz="1400" dirty="0"/>
              <a:t>:</a:t>
            </a:r>
            <a:endParaRPr lang="ru-RU" sz="1400" dirty="0"/>
          </a:p>
          <a:p>
            <a:pPr algn="l"/>
            <a:r>
              <a:rPr lang="uk-UA" sz="1400" dirty="0" smtClean="0"/>
              <a:t>1. Свідчення </a:t>
            </a:r>
            <a:r>
              <a:rPr lang="uk-UA" sz="1400" dirty="0" err="1"/>
              <a:t>Конопельцевої</a:t>
            </a:r>
            <a:r>
              <a:rPr lang="uk-UA" sz="1400" dirty="0"/>
              <a:t> Віри Дмитрівни, народилася в с. Сірий Яр (відділок радгоспу «</a:t>
            </a:r>
            <a:r>
              <a:rPr lang="uk-UA" sz="1400" dirty="0" err="1"/>
              <a:t>Підсереднянський</a:t>
            </a:r>
            <a:r>
              <a:rPr lang="uk-UA" sz="1400" dirty="0"/>
              <a:t>») </a:t>
            </a:r>
            <a:r>
              <a:rPr lang="uk-UA" sz="1400" dirty="0" err="1"/>
              <a:t>Великобурлуцького</a:t>
            </a:r>
            <a:r>
              <a:rPr lang="uk-UA" sz="1400" dirty="0"/>
              <a:t> району Харківської області; освіта: 7 класів; працювала у радгоспі; пенсіонерка. Проживає за адресою: </a:t>
            </a:r>
            <a:r>
              <a:rPr lang="uk-UA" sz="1400" dirty="0" err="1"/>
              <a:t>с.Підсереднє</a:t>
            </a:r>
            <a:r>
              <a:rPr lang="uk-UA" sz="1400" dirty="0"/>
              <a:t>, </a:t>
            </a:r>
            <a:r>
              <a:rPr lang="uk-UA" sz="1400" dirty="0" err="1"/>
              <a:t>В-Бурлуцького</a:t>
            </a:r>
            <a:r>
              <a:rPr lang="uk-UA" sz="1400" dirty="0"/>
              <a:t> р-ну Харківської обл., </a:t>
            </a:r>
            <a:r>
              <a:rPr lang="uk-UA" sz="1400" dirty="0" err="1"/>
              <a:t>вул.Зелена</a:t>
            </a:r>
            <a:r>
              <a:rPr lang="uk-UA" sz="1400" dirty="0"/>
              <a:t>, 18. </a:t>
            </a:r>
            <a:endParaRPr lang="uk-UA" sz="1400" dirty="0" smtClean="0"/>
          </a:p>
          <a:p>
            <a:pPr lvl="0" algn="l"/>
            <a:r>
              <a:rPr lang="uk-UA" sz="1400" dirty="0" smtClean="0"/>
              <a:t>2. Свідчення </a:t>
            </a:r>
            <a:r>
              <a:rPr lang="uk-UA" sz="1400" dirty="0" err="1"/>
              <a:t>Городинець</a:t>
            </a:r>
            <a:r>
              <a:rPr lang="uk-UA" sz="1400" dirty="0"/>
              <a:t> Альбіни Леонтіївни, народилася у </a:t>
            </a:r>
            <a:r>
              <a:rPr lang="uk-UA" sz="1400" dirty="0" err="1"/>
              <a:t>с.Литвінівка</a:t>
            </a:r>
            <a:r>
              <a:rPr lang="uk-UA" sz="1400" dirty="0"/>
              <a:t>, яке було відділком радгоспу «</a:t>
            </a:r>
            <a:r>
              <a:rPr lang="uk-UA" sz="1400" dirty="0" err="1"/>
              <a:t>Підсереднянський</a:t>
            </a:r>
            <a:r>
              <a:rPr lang="uk-UA" sz="1400" dirty="0"/>
              <a:t>» </a:t>
            </a:r>
            <a:r>
              <a:rPr lang="uk-UA" sz="1400" dirty="0" err="1"/>
              <a:t>Великобурлуцького</a:t>
            </a:r>
            <a:r>
              <a:rPr lang="uk-UA" sz="1400" dirty="0"/>
              <a:t> району Харківської області; освіта: вища; працювала завідувачем дитячого садка; пенсіонерка. Проживає за адресою: </a:t>
            </a:r>
            <a:r>
              <a:rPr lang="uk-UA" sz="1400" dirty="0" err="1"/>
              <a:t>с.Підсереднє</a:t>
            </a:r>
            <a:r>
              <a:rPr lang="uk-UA" sz="1400" dirty="0"/>
              <a:t>, </a:t>
            </a:r>
            <a:r>
              <a:rPr lang="uk-UA" sz="1400" dirty="0" err="1"/>
              <a:t>В-Бурлуцького</a:t>
            </a:r>
            <a:r>
              <a:rPr lang="uk-UA" sz="1400" dirty="0"/>
              <a:t> р-ну Харківської обл., </a:t>
            </a:r>
            <a:r>
              <a:rPr lang="uk-UA" sz="1400" dirty="0" err="1"/>
              <a:t>вул.Центральна</a:t>
            </a:r>
            <a:r>
              <a:rPr lang="uk-UA" sz="1400" dirty="0"/>
              <a:t>, 18. </a:t>
            </a:r>
            <a:endParaRPr lang="uk-UA" sz="1400" dirty="0"/>
          </a:p>
          <a:p>
            <a:pPr lvl="0" algn="l"/>
            <a:r>
              <a:rPr lang="uk-UA" sz="1400" dirty="0" smtClean="0"/>
              <a:t>3. Свідчення </a:t>
            </a:r>
            <a:r>
              <a:rPr lang="uk-UA" sz="1400" dirty="0" err="1"/>
              <a:t>Городинця</a:t>
            </a:r>
            <a:r>
              <a:rPr lang="uk-UA" sz="1400" dirty="0"/>
              <a:t> Анатолія Єгоровича, , народилася в </a:t>
            </a:r>
            <a:r>
              <a:rPr lang="uk-UA" sz="1400" dirty="0" err="1"/>
              <a:t>с.Підсереднє</a:t>
            </a:r>
            <a:r>
              <a:rPr lang="uk-UA" sz="1400" dirty="0"/>
              <a:t> </a:t>
            </a:r>
            <a:r>
              <a:rPr lang="uk-UA" sz="1400" dirty="0" err="1"/>
              <a:t>Великобурлуцького</a:t>
            </a:r>
            <a:r>
              <a:rPr lang="uk-UA" sz="1400" dirty="0"/>
              <a:t> району Харківської області; освіта: вища; працював головним інженером у радгоспі «</a:t>
            </a:r>
            <a:r>
              <a:rPr lang="uk-UA" sz="1400" dirty="0" err="1"/>
              <a:t>Підсереднянський</a:t>
            </a:r>
            <a:r>
              <a:rPr lang="uk-UA" sz="1400" dirty="0"/>
              <a:t>»; пенсіонер. Проживає за адресою: </a:t>
            </a:r>
            <a:r>
              <a:rPr lang="uk-UA" sz="1400" dirty="0" err="1"/>
              <a:t>с.Підсереднє</a:t>
            </a:r>
            <a:r>
              <a:rPr lang="uk-UA" sz="1400" dirty="0"/>
              <a:t>, </a:t>
            </a:r>
            <a:r>
              <a:rPr lang="uk-UA" sz="1400" dirty="0" err="1"/>
              <a:t>В-Бурлуцького</a:t>
            </a:r>
            <a:r>
              <a:rPr lang="uk-UA" sz="1400" dirty="0"/>
              <a:t> р-ну </a:t>
            </a:r>
            <a:r>
              <a:rPr lang="uk-UA" sz="1400" dirty="0" smtClean="0"/>
              <a:t>Харківської </a:t>
            </a:r>
            <a:r>
              <a:rPr lang="uk-UA" sz="1400" dirty="0"/>
              <a:t>обл., вул. Центральна, 18. </a:t>
            </a:r>
            <a:endParaRPr lang="uk-UA" sz="1400" dirty="0" smtClean="0"/>
          </a:p>
          <a:p>
            <a:pPr algn="l"/>
            <a:r>
              <a:rPr lang="uk-UA" sz="1400" dirty="0"/>
              <a:t>Статті:</a:t>
            </a:r>
            <a:endParaRPr lang="ru-RU" sz="1400" dirty="0"/>
          </a:p>
          <a:p>
            <a:pPr lvl="0" algn="l"/>
            <a:r>
              <a:rPr lang="uk-UA" sz="1400" dirty="0" smtClean="0"/>
              <a:t>4. Антоненко </a:t>
            </a:r>
            <a:r>
              <a:rPr lang="uk-UA" sz="1400" dirty="0"/>
              <a:t>В.П. </a:t>
            </a:r>
            <a:r>
              <a:rPr lang="uk-UA" sz="1400" dirty="0" err="1"/>
              <a:t>Підсереднянська</a:t>
            </a:r>
            <a:r>
              <a:rPr lang="uk-UA" sz="1400" dirty="0"/>
              <a:t> </a:t>
            </a:r>
            <a:r>
              <a:rPr lang="uk-UA" sz="1400" dirty="0" err="1"/>
              <a:t>сілька</a:t>
            </a:r>
            <a:r>
              <a:rPr lang="uk-UA" sz="1400" dirty="0"/>
              <a:t> рада//Радянський патріот, 2006, № 59-60.</a:t>
            </a:r>
            <a:endParaRPr lang="ru-RU" sz="1400" dirty="0"/>
          </a:p>
          <a:p>
            <a:pPr lvl="0" algn="l"/>
            <a:r>
              <a:rPr lang="uk-UA" sz="1400" dirty="0" smtClean="0"/>
              <a:t>5. Згадки </a:t>
            </a:r>
            <a:r>
              <a:rPr lang="uk-UA" sz="1400" dirty="0"/>
              <a:t>вчителів </a:t>
            </a:r>
            <a:r>
              <a:rPr lang="uk-UA" sz="1400" dirty="0" err="1"/>
              <a:t>Підсереднянської</a:t>
            </a:r>
            <a:r>
              <a:rPr lang="uk-UA" sz="1400" dirty="0"/>
              <a:t> </a:t>
            </a:r>
            <a:r>
              <a:rPr lang="uk-UA" sz="1400" dirty="0" smtClean="0"/>
              <a:t>ЗОШ.</a:t>
            </a:r>
            <a:endParaRPr lang="ru-RU" sz="1400" dirty="0"/>
          </a:p>
          <a:p>
            <a:pPr lvl="0" algn="l"/>
            <a:r>
              <a:rPr lang="uk-UA" sz="1400" dirty="0" smtClean="0"/>
              <a:t>6. </a:t>
            </a:r>
            <a:r>
              <a:rPr lang="uk-UA" sz="1400" dirty="0"/>
              <a:t>Історія міст і сіл України. Харківська область. – К.,1967 р.,с.10.</a:t>
            </a:r>
            <a:endParaRPr lang="ru-RU" sz="1400" dirty="0"/>
          </a:p>
          <a:p>
            <a:pPr lvl="0" algn="l"/>
            <a:r>
              <a:rPr lang="uk-UA" sz="1400" dirty="0" smtClean="0"/>
              <a:t>7. Кушнарьов </a:t>
            </a:r>
            <a:r>
              <a:rPr lang="uk-UA" sz="1400" dirty="0"/>
              <a:t>С.С. </a:t>
            </a:r>
            <a:r>
              <a:rPr lang="uk-UA" sz="1400" dirty="0" err="1"/>
              <a:t>Підсереднє</a:t>
            </a:r>
            <a:r>
              <a:rPr lang="uk-UA" sz="1400" dirty="0"/>
              <a:t>, історичний нарис//Радянський патріот, 2012,  </a:t>
            </a:r>
            <a:endParaRPr lang="ru-RU" sz="1400" dirty="0"/>
          </a:p>
          <a:p>
            <a:pPr algn="l"/>
            <a:r>
              <a:rPr lang="uk-UA" sz="1400" dirty="0"/>
              <a:t> № 74-75.</a:t>
            </a:r>
            <a:endParaRPr lang="ru-RU" sz="1400" dirty="0"/>
          </a:p>
          <a:p>
            <a:r>
              <a:rPr lang="uk-UA" sz="1400" dirty="0"/>
              <a:t> </a:t>
            </a:r>
            <a:endParaRPr lang="ru-RU" sz="1400" dirty="0"/>
          </a:p>
          <a:p>
            <a:pPr algn="l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9462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4" cy="54006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Завдання:</a:t>
            </a:r>
            <a:br>
              <a:rPr lang="uk-UA" dirty="0" smtClean="0"/>
            </a:br>
            <a:r>
              <a:rPr lang="uk-UA" b="0" dirty="0" err="1" smtClean="0"/>
              <a:t>-</a:t>
            </a:r>
            <a:r>
              <a:rPr lang="uk-UA" sz="2800" b="0" dirty="0" err="1" smtClean="0">
                <a:effectLst/>
                <a:latin typeface="Times New Roman"/>
                <a:ea typeface="Calibri"/>
                <a:cs typeface="Times New Roman"/>
              </a:rPr>
              <a:t>Вивчити</a:t>
            </a: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b="0" dirty="0">
                <a:effectLst/>
                <a:latin typeface="Times New Roman"/>
                <a:ea typeface="Calibri"/>
                <a:cs typeface="Times New Roman"/>
              </a:rPr>
              <a:t>літературні джерела історії села </a:t>
            </a:r>
            <a:r>
              <a:rPr lang="uk-UA" sz="2800" b="0" dirty="0" err="1">
                <a:effectLst/>
                <a:latin typeface="Times New Roman"/>
                <a:ea typeface="Calibri"/>
                <a:cs typeface="Times New Roman"/>
              </a:rPr>
              <a:t>Підсереднє</a:t>
            </a: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b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2800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Охарактеризувати </a:t>
            </a:r>
            <a:r>
              <a:rPr lang="uk-UA" sz="2800" b="0" dirty="0">
                <a:effectLst/>
                <a:latin typeface="Times New Roman"/>
                <a:ea typeface="Calibri"/>
                <a:cs typeface="Times New Roman"/>
              </a:rPr>
              <a:t>та проаналізувати наявний історіографічний матеріал з історії села </a:t>
            </a:r>
            <a:r>
              <a:rPr lang="uk-UA" sz="2800" b="0" dirty="0" err="1">
                <a:effectLst/>
                <a:latin typeface="Times New Roman"/>
                <a:ea typeface="Calibri"/>
                <a:cs typeface="Times New Roman"/>
              </a:rPr>
              <a:t>Підсереднє</a:t>
            </a: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b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- З </a:t>
            </a:r>
            <a:r>
              <a:rPr lang="uk-UA" sz="2800" b="0" dirty="0">
                <a:effectLst/>
                <a:latin typeface="Times New Roman"/>
                <a:ea typeface="Calibri"/>
                <a:cs typeface="Times New Roman"/>
              </a:rPr>
              <a:t>метою отримання більш детальної інформації про забудову та розвиток </a:t>
            </a: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села </a:t>
            </a:r>
            <a:r>
              <a:rPr lang="uk-UA" sz="2800" b="0" dirty="0">
                <a:effectLst/>
                <a:latin typeface="Times New Roman"/>
                <a:ea typeface="Calibri"/>
                <a:cs typeface="Times New Roman"/>
              </a:rPr>
              <a:t>провести опитування місцевого населення, зокрема старожилів</a:t>
            </a: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b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- Узагальнити </a:t>
            </a:r>
            <a:r>
              <a:rPr lang="uk-UA" sz="2800" b="0" dirty="0">
                <a:effectLst/>
                <a:latin typeface="Times New Roman"/>
                <a:ea typeface="Calibri"/>
                <a:cs typeface="Times New Roman"/>
              </a:rPr>
              <a:t>зібрані матеріали з історії села </a:t>
            </a:r>
            <a:r>
              <a:rPr lang="uk-UA" sz="2800" b="0" dirty="0" err="1">
                <a:effectLst/>
                <a:latin typeface="Times New Roman"/>
                <a:ea typeface="Calibri"/>
                <a:cs typeface="Times New Roman"/>
              </a:rPr>
              <a:t>Підсереднє</a:t>
            </a:r>
            <a:r>
              <a:rPr lang="uk-UA" sz="2800" b="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800" b="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24936" cy="18002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Географ</a:t>
            </a:r>
            <a:r>
              <a:rPr lang="uk-UA" dirty="0" err="1" smtClean="0"/>
              <a:t>ічне</a:t>
            </a:r>
            <a:r>
              <a:rPr lang="uk-UA" dirty="0" smtClean="0"/>
              <a:t> положення села </a:t>
            </a:r>
            <a:r>
              <a:rPr lang="uk-UA" dirty="0" err="1" smtClean="0"/>
              <a:t>Підсереднє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950" y="1835150"/>
            <a:ext cx="56165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/>
            <a:r>
              <a:rPr lang="uk-UA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Місцезнаходження села Підсереднє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селище Підсереднє;</a:t>
            </a:r>
            <a:endParaRPr lang="ru-RU" sz="2000">
              <a:cs typeface="Calibri" pitchFamily="34" charset="0"/>
            </a:endParaRPr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країна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Україна;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область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Харківська область;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район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Великобурлуцький район;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рада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Підсереднянська сільська рада;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координати села - 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50°06′15″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пн.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ш.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37°18′39″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сх.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д.</a:t>
            </a:r>
            <a:r>
              <a:rPr lang="ru-RU" sz="2000">
                <a:latin typeface="Tahoma" pitchFamily="34" charset="0"/>
                <a:cs typeface="Calibri" pitchFamily="34" charset="0"/>
              </a:rPr>
              <a:t>﻿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 / </a:t>
            </a:r>
            <a:r>
              <a:rPr lang="ru-RU" sz="2000">
                <a:latin typeface="Tahoma" pitchFamily="34" charset="0"/>
                <a:cs typeface="Calibri" pitchFamily="34" charset="0"/>
              </a:rPr>
              <a:t>﻿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50.10417°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пн.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ш. 37.31083°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сх.</a:t>
            </a:r>
            <a:r>
              <a:rPr lang="ru-RU" sz="200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д.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населення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844 людини;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густота населення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613,82 осіб/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км</a:t>
            </a:r>
            <a:r>
              <a:rPr lang="ru-RU" sz="2000">
                <a:latin typeface="Calibri" pitchFamily="34" charset="0"/>
                <a:cs typeface="Calibri" pitchFamily="34" charset="0"/>
              </a:rPr>
              <a:t>²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площа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1,375 </a:t>
            </a:r>
            <a:r>
              <a:rPr lang="ru-RU" sz="2000">
                <a:latin typeface="Times New Roman" pitchFamily="18" charset="0"/>
                <a:cs typeface="Calibri" pitchFamily="34" charset="0"/>
              </a:rPr>
              <a:t>км</a:t>
            </a:r>
            <a:r>
              <a:rPr lang="ru-RU" sz="2000">
                <a:latin typeface="Calibri" pitchFamily="34" charset="0"/>
                <a:cs typeface="Calibri" pitchFamily="34" charset="0"/>
              </a:rPr>
              <a:t>²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поштовий індекс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62608;</a:t>
            </a:r>
            <a:endParaRPr lang="ru-RU" sz="2000"/>
          </a:p>
          <a:p>
            <a:pPr indent="228600" eaLnBrk="0" hangingPunct="0">
              <a:buFontTx/>
              <a:buChar char="•"/>
            </a:pPr>
            <a:r>
              <a:rPr lang="uk-UA" sz="2000">
                <a:latin typeface="Times New Roman" pitchFamily="18" charset="0"/>
                <a:cs typeface="Calibri" pitchFamily="34" charset="0"/>
              </a:rPr>
              <a:t>адреса ради </a:t>
            </a:r>
            <a:r>
              <a:rPr lang="uk-UA" sz="2000">
                <a:latin typeface="Calibri" pitchFamily="34" charset="0"/>
                <a:cs typeface="Calibri" pitchFamily="34" charset="0"/>
              </a:rPr>
              <a:t>–</a:t>
            </a:r>
            <a:r>
              <a:rPr lang="uk-UA" sz="2000">
                <a:latin typeface="Times New Roman" pitchFamily="18" charset="0"/>
                <a:cs typeface="Calibri" pitchFamily="34" charset="0"/>
              </a:rPr>
              <a:t> 62608, Харківська область, Великобурлуцький район, селище Підсереднє, вулиця Центральна,10.</a:t>
            </a:r>
            <a:endParaRPr lang="ru-RU" sz="2000"/>
          </a:p>
          <a:p>
            <a:pPr indent="228600" eaLnBrk="0" hangingPunct="0"/>
            <a:endParaRPr lang="ru-RU"/>
          </a:p>
        </p:txBody>
      </p:sp>
      <p:pic>
        <p:nvPicPr>
          <p:cNvPr id="1025" name="Рисунок 3" descr="Підсереднє is located in Великобурлуцький район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24128" y="2088185"/>
            <a:ext cx="2808312" cy="3631438"/>
          </a:xfrm>
          <a:prstGeom prst="rect">
            <a:avLst/>
          </a:prstGeom>
          <a:noFill/>
          <a:effectLst>
            <a:reflection blurRad="6350" stA="30000" endPos="35000" dir="5400000" sy="-100000" algn="bl" rotWithShape="0"/>
          </a:effectLst>
          <a:extLst/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 flipV="1">
            <a:off x="3419475" y="7000875"/>
            <a:ext cx="792003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794375" y="5805488"/>
            <a:ext cx="135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rebuchet MS" pitchFamily="34" charset="0"/>
              </a:rPr>
              <a:t>Карта села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992888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Легенди про заснування </a:t>
            </a:r>
            <a:r>
              <a:rPr lang="uk-UA" dirty="0" err="1" smtClean="0"/>
              <a:t>с.Підсереднє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323850" y="188913"/>
            <a:ext cx="86407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</a:rPr>
              <a:t>Легенда перша</a:t>
            </a:r>
            <a:r>
              <a:rPr lang="uk-UA" sz="2000">
                <a:latin typeface="Times New Roman" pitchFamily="18" charset="0"/>
              </a:rPr>
              <a:t>. Через територію нашого краю проходить Чумацький шлях. Чумаки їхали до Криму по сіль. По дорозі з Куп’янська до Вовчанська вони зупинялися перепочити, поїсти у корчмі, яка була розташована у середині цього шляху. Згодом неподалік з’явилося поселення, яке назвали Підсереднє.</a:t>
            </a:r>
          </a:p>
          <a:p>
            <a:r>
              <a:rPr lang="uk-UA" sz="2400" b="1">
                <a:latin typeface="Times New Roman" pitchFamily="18" charset="0"/>
              </a:rPr>
              <a:t>  </a:t>
            </a:r>
            <a:endParaRPr lang="ru-RU" sz="2400">
              <a:latin typeface="Trebuchet MS" pitchFamily="34" charset="0"/>
            </a:endParaRPr>
          </a:p>
        </p:txBody>
      </p:sp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287338" y="5232400"/>
            <a:ext cx="8677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</a:rPr>
              <a:t>Легенда друга</a:t>
            </a:r>
            <a:r>
              <a:rPr lang="uk-UA" sz="2000">
                <a:latin typeface="Times New Roman" pitchFamily="18" charset="0"/>
              </a:rPr>
              <a:t>. У одного пана було три сина. Коли прийшов час ділити спадщину, то середньому сину дісталося наше село. Оскільки воно було під владою середнього сина, його і назвали Підсереднєм.</a:t>
            </a:r>
            <a:endParaRPr lang="ru-RU" sz="2000">
              <a:latin typeface="Trebuchet MS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175" y="1628775"/>
            <a:ext cx="61976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4"/>
          <p:cNvSpPr>
            <a:spLocks noChangeArrowheads="1"/>
          </p:cNvSpPr>
          <p:nvPr/>
        </p:nvSpPr>
        <p:spPr bwMode="auto">
          <a:xfrm>
            <a:off x="539750" y="404813"/>
            <a:ext cx="7993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</a:rPr>
              <a:t>Легенда третя. </a:t>
            </a:r>
            <a:r>
              <a:rPr lang="uk-UA" sz="2000">
                <a:latin typeface="Times New Roman" pitchFamily="18" charset="0"/>
              </a:rPr>
              <a:t>Найбільшою висотою нашого краю є горб, вершина якого знаходиться  Приколотному. Нижче, посередині цього горба, з’явилося поселення, яке і назвали Підсереднім, тобто те, що лежить під серединою.</a:t>
            </a:r>
            <a:endParaRPr lang="ru-RU" sz="2000">
              <a:latin typeface="Trebuchet MS" pitchFamily="34" charset="0"/>
            </a:endParaRPr>
          </a:p>
        </p:txBody>
      </p:sp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571500" y="5026025"/>
            <a:ext cx="7993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</a:rPr>
              <a:t>Легенда четверта. </a:t>
            </a:r>
            <a:r>
              <a:rPr lang="uk-UA" sz="2000">
                <a:latin typeface="Times New Roman" pitchFamily="18" charset="0"/>
              </a:rPr>
              <a:t>Колись було село Середнє. Нижче нього з’явилося нове поселення, яке й назвали Підсереднє, бо воно було під Середнім.</a:t>
            </a:r>
            <a:endParaRPr lang="ru-RU" sz="2000">
              <a:latin typeface="Trebuchet MS" pitchFamily="34" charset="0"/>
            </a:endParaRPr>
          </a:p>
        </p:txBody>
      </p:sp>
      <p:pic>
        <p:nvPicPr>
          <p:cNvPr id="21507" name="Picture 2" descr="C:\Users\asus\Desktop\МАН\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863" y="16287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717032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Давнє минуле села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7" y="116632"/>
            <a:ext cx="9116973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Кому належала територія нашого краю раніше? </a:t>
            </a:r>
            <a:endParaRPr lang="ru-RU" dirty="0"/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827088" y="1844675"/>
            <a:ext cx="2736850" cy="17287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5875" algn="ctr">
            <a:solidFill>
              <a:srgbClr val="1C2B68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555" name="Прямоугольник 8"/>
          <p:cNvSpPr>
            <a:spLocks noChangeArrowheads="1"/>
          </p:cNvSpPr>
          <p:nvPr/>
        </p:nvSpPr>
        <p:spPr bwMode="auto">
          <a:xfrm>
            <a:off x="1135063" y="2111375"/>
            <a:ext cx="2089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Trebuchet MS" pitchFamily="34" charset="0"/>
                <a:cs typeface="Calibri" pitchFamily="34" charset="0"/>
              </a:rPr>
              <a:t>Бєлгородському Миколаївському монастирю( Х</a:t>
            </a:r>
            <a:r>
              <a:rPr lang="en-US" b="1">
                <a:latin typeface="Trebuchet MS" pitchFamily="34" charset="0"/>
                <a:cs typeface="Calibri" pitchFamily="34" charset="0"/>
              </a:rPr>
              <a:t>VII </a:t>
            </a:r>
            <a:r>
              <a:rPr lang="ru-RU" b="1">
                <a:latin typeface="Trebuchet MS" pitchFamily="34" charset="0"/>
                <a:cs typeface="Calibri" pitchFamily="34" charset="0"/>
              </a:rPr>
              <a:t>стол</a:t>
            </a:r>
            <a:r>
              <a:rPr lang="uk-UA" b="1">
                <a:latin typeface="Trebuchet MS" pitchFamily="34" charset="0"/>
                <a:cs typeface="Calibri" pitchFamily="34" charset="0"/>
              </a:rPr>
              <a:t>і</a:t>
            </a:r>
            <a:r>
              <a:rPr lang="ru-RU" b="1">
                <a:latin typeface="Trebuchet MS" pitchFamily="34" charset="0"/>
                <a:cs typeface="Calibri" pitchFamily="34" charset="0"/>
              </a:rPr>
              <a:t>ття)</a:t>
            </a:r>
            <a:endParaRPr lang="ru-RU" b="1">
              <a:latin typeface="Trebuchet MS" pitchFamily="34" charset="0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5292725" y="1844675"/>
            <a:ext cx="2735263" cy="17287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5875" algn="ctr">
            <a:solidFill>
              <a:srgbClr val="1C2B68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latin typeface="Trebuchet MS" pitchFamily="34" charset="0"/>
              </a:rPr>
              <a:t>Козакам Вовчанської  сотні Харківського полку(1674-1693 р.р.)</a:t>
            </a:r>
            <a:endParaRPr lang="ru-RU" b="1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3059113" y="4845050"/>
            <a:ext cx="2736850" cy="17287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5875" algn="ctr">
            <a:solidFill>
              <a:srgbClr val="1C2B68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b="1">
                <a:latin typeface="Trebuchet MS" pitchFamily="34" charset="0"/>
              </a:rPr>
              <a:t>Костянтину Григоровичу Донцю (Захаржевському) та його нащадкам(1693-1917 р.р.)</a:t>
            </a:r>
            <a:endParaRPr lang="ru-RU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3851275" y="2349500"/>
            <a:ext cx="1152525" cy="936625"/>
          </a:xfrm>
          <a:prstGeom prst="rightArrow">
            <a:avLst>
              <a:gd name="adj1" fmla="val 50000"/>
              <a:gd name="adj2" fmla="val 49989"/>
            </a:avLst>
          </a:prstGeom>
          <a:solidFill>
            <a:srgbClr val="CCFFFF"/>
          </a:solidFill>
          <a:ln w="15875" algn="ctr">
            <a:solidFill>
              <a:srgbClr val="1C2B6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rot="7510540">
            <a:off x="4505325" y="3786188"/>
            <a:ext cx="1152525" cy="936625"/>
          </a:xfrm>
          <a:prstGeom prst="rightArrow">
            <a:avLst>
              <a:gd name="adj1" fmla="val 50000"/>
              <a:gd name="adj2" fmla="val 49989"/>
            </a:avLst>
          </a:prstGeom>
          <a:solidFill>
            <a:srgbClr val="CCFFFF"/>
          </a:solidFill>
          <a:ln w="15875" algn="ctr">
            <a:solidFill>
              <a:srgbClr val="1C2B68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48615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Представники роду </a:t>
            </a:r>
            <a:r>
              <a:rPr lang="uk-UA" dirty="0" err="1" smtClean="0"/>
              <a:t>Донець-Захаржевських</a:t>
            </a: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25602" name="Picture 2" descr="https://upload.wikimedia.org/wikipedia/commons/thumb/7/75/%D0%94._%D0%90._%D0%94%D0%BE%D0%BD%D0%B5%D1%86-%D0%97%D0%B0%D1%85%D0%B0%D1%80%D0%B6%D0%B5%D0%B2%D1%81%D0%BA%D0%B8%D0%B9.jpg/130px-%D0%94._%D0%90._%D0%94%D0%BE%D0%BD%D0%B5%D1%86-%D0%97%D0%B0%D1%85%D0%B0%D1%80%D0%B6%D0%B5%D0%B2%D1%81%D0%BA%D0%B8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20732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s://upload.wikimedia.org/wikipedia/commons/thumb/b/bf/Zaxarzhevskij_Yakov_Wasiljevitch.jpg/158px-Zaxarzhevskij_Yakov_Wasiljevi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0" y="1773238"/>
            <a:ext cx="25082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s://upload.wikimedia.org/wikipedia/commons/thumb/a/a7/Benckendorff.png/174px-Benckendorf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773238"/>
            <a:ext cx="27749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107950" y="5321300"/>
            <a:ext cx="25161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Дмитро Андрійович Донець-Захаржевський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6140450" y="5265738"/>
            <a:ext cx="250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Єлизавета Андріївна Бенкендорф (при народженні Донець-Захаржевська) з чоловіком</a:t>
            </a:r>
          </a:p>
        </p:txBody>
      </p:sp>
      <p:sp>
        <p:nvSpPr>
          <p:cNvPr id="25607" name="Прямоугольник 5"/>
          <p:cNvSpPr>
            <a:spLocks noChangeArrowheads="1"/>
          </p:cNvSpPr>
          <p:nvPr/>
        </p:nvSpPr>
        <p:spPr bwMode="auto">
          <a:xfrm>
            <a:off x="3048000" y="5265738"/>
            <a:ext cx="24765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Яків Васильович Донець-Захаржевський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1113</TotalTime>
  <Words>1152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Історія  села Підсереднє</vt:lpstr>
      <vt:lpstr>Завдання: -Вивчити літературні джерела історії села Підсереднє. - Охарактеризувати та проаналізувати наявний історіографічний матеріал з історії села Підсереднє. - З метою отримання більш детальної інформації про забудову та розвиток села провести опитування місцевого населення, зокрема старожилів. - Узагальнити зібрані матеріали з історії села Підсереднє.</vt:lpstr>
      <vt:lpstr>Географічне положення села Підсереднє</vt:lpstr>
      <vt:lpstr>Легенди про заснування с.Підсереднє</vt:lpstr>
      <vt:lpstr>Презентация PowerPoint</vt:lpstr>
      <vt:lpstr>Презентация PowerPoint</vt:lpstr>
      <vt:lpstr>Давнє минуле села</vt:lpstr>
      <vt:lpstr>Кому належала територія нашого краю раніше? </vt:lpstr>
      <vt:lpstr>Представники роду Донець-Захаржевських  </vt:lpstr>
      <vt:lpstr>Їх пам’ять зберегла історію села… </vt:lpstr>
      <vt:lpstr>Розвиток освіти: від куточка у бараці до світлої двоповерхової школи </vt:lpstr>
      <vt:lpstr>Радгосп «Підсереднянський»</vt:lpstr>
      <vt:lpstr>Висновок: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 села Підсереднє</dc:title>
  <dc:creator>Пользователь Windows</dc:creator>
  <cp:lastModifiedBy>Пользователь Windows</cp:lastModifiedBy>
  <cp:revision>44</cp:revision>
  <dcterms:created xsi:type="dcterms:W3CDTF">2017-12-04T07:36:49Z</dcterms:created>
  <dcterms:modified xsi:type="dcterms:W3CDTF">2019-04-05T09:09:06Z</dcterms:modified>
</cp:coreProperties>
</file>