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0" r:id="rId3"/>
    <p:sldId id="258" r:id="rId4"/>
    <p:sldId id="259" r:id="rId5"/>
    <p:sldId id="260" r:id="rId6"/>
    <p:sldId id="262" r:id="rId7"/>
    <p:sldId id="261" r:id="rId8"/>
    <p:sldId id="263" r:id="rId9"/>
    <p:sldId id="267" r:id="rId10"/>
    <p:sldId id="266" r:id="rId11"/>
    <p:sldId id="268" r:id="rId12"/>
    <p:sldId id="265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81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9" autoAdjust="0"/>
    <p:restoredTop sz="94631" autoAdjust="0"/>
  </p:normalViewPr>
  <p:slideViewPr>
    <p:cSldViewPr snapToGrid="0">
      <p:cViewPr>
        <p:scale>
          <a:sx n="77" d="100"/>
          <a:sy n="77" d="100"/>
        </p:scale>
        <p:origin x="-438" y="2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E4A4F-BD3A-4108-84B8-3BFE3C2362FA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FA5F8-60FC-48BA-B52B-97F472FA9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44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FA5F8-60FC-48BA-B52B-97F472FA93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41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FA5F8-60FC-48BA-B52B-97F472FA93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62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FA5F8-60FC-48BA-B52B-97F472FA93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31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62C8-3FA3-413B-AB41-DBE10A85B4CD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E68B-628A-454A-A967-A85B646F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3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62C8-3FA3-413B-AB41-DBE10A85B4CD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E68B-628A-454A-A967-A85B646F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5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62C8-3FA3-413B-AB41-DBE10A85B4CD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E68B-628A-454A-A967-A85B646F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8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62C8-3FA3-413B-AB41-DBE10A85B4CD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E68B-628A-454A-A967-A85B646F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7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62C8-3FA3-413B-AB41-DBE10A85B4CD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E68B-628A-454A-A967-A85B646F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44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62C8-3FA3-413B-AB41-DBE10A85B4CD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E68B-628A-454A-A967-A85B646F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48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62C8-3FA3-413B-AB41-DBE10A85B4CD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E68B-628A-454A-A967-A85B646F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48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62C8-3FA3-413B-AB41-DBE10A85B4CD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E68B-628A-454A-A967-A85B646F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0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62C8-3FA3-413B-AB41-DBE10A85B4CD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E68B-628A-454A-A967-A85B646F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7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62C8-3FA3-413B-AB41-DBE10A85B4CD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E68B-628A-454A-A967-A85B646F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62C8-3FA3-413B-AB41-DBE10A85B4CD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E68B-628A-454A-A967-A85B646F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162C8-3FA3-413B-AB41-DBE10A85B4CD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1E68B-628A-454A-A967-A85B646F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258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znaj.ua/r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80963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Великий вибух від початку до сучасного всесвіту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3913" y="3683001"/>
            <a:ext cx="4463143" cy="3255962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Роботу виконав :</a:t>
            </a:r>
          </a:p>
          <a:p>
            <a:r>
              <a:rPr lang="uk-UA" dirty="0" err="1" smtClean="0"/>
              <a:t>Чоловенко</a:t>
            </a:r>
            <a:r>
              <a:rPr lang="uk-UA" dirty="0" smtClean="0"/>
              <a:t> Дмитро Володимирович</a:t>
            </a:r>
          </a:p>
          <a:p>
            <a:r>
              <a:rPr lang="uk-UA" dirty="0" smtClean="0"/>
              <a:t>учень 9-М </a:t>
            </a:r>
            <a:r>
              <a:rPr lang="uk-UA" dirty="0" err="1" smtClean="0"/>
              <a:t>Шполянського</a:t>
            </a:r>
            <a:r>
              <a:rPr lang="uk-UA" dirty="0" smtClean="0"/>
              <a:t> НВК</a:t>
            </a:r>
          </a:p>
          <a:p>
            <a:r>
              <a:rPr lang="en-US" dirty="0" smtClean="0"/>
              <a:t>“ </a:t>
            </a:r>
            <a:r>
              <a:rPr lang="uk-UA" dirty="0" smtClean="0"/>
              <a:t>Загальноосвітня школа</a:t>
            </a:r>
            <a:r>
              <a:rPr lang="en-US" dirty="0" smtClean="0"/>
              <a:t>I-III </a:t>
            </a:r>
            <a:r>
              <a:rPr lang="uk-UA" dirty="0" smtClean="0"/>
              <a:t>ступенів</a:t>
            </a:r>
          </a:p>
          <a:p>
            <a:r>
              <a:rPr lang="uk-UA" dirty="0" smtClean="0"/>
              <a:t>№ 3-гімназія</a:t>
            </a:r>
            <a:r>
              <a:rPr lang="en-US" dirty="0" smtClean="0"/>
              <a:t>”</a:t>
            </a:r>
            <a:endParaRPr lang="uk-UA" dirty="0" smtClean="0"/>
          </a:p>
          <a:p>
            <a:r>
              <a:rPr lang="uk-UA" dirty="0" err="1" smtClean="0"/>
              <a:t>Любімова</a:t>
            </a:r>
            <a:r>
              <a:rPr lang="uk-UA" dirty="0" smtClean="0"/>
              <a:t> Людмила Олексіївна</a:t>
            </a:r>
          </a:p>
          <a:p>
            <a:r>
              <a:rPr lang="uk-UA" dirty="0" smtClean="0"/>
              <a:t>Вчитель-методист </a:t>
            </a:r>
            <a:r>
              <a:rPr lang="uk-UA" dirty="0" err="1" smtClean="0"/>
              <a:t>Шполянського</a:t>
            </a:r>
            <a:r>
              <a:rPr lang="uk-UA" dirty="0" smtClean="0"/>
              <a:t> НВК</a:t>
            </a:r>
          </a:p>
          <a:p>
            <a:r>
              <a:rPr lang="uk-UA" dirty="0" smtClean="0"/>
              <a:t>“ Загальноосвітня школа</a:t>
            </a:r>
            <a:r>
              <a:rPr lang="en-US" dirty="0" smtClean="0"/>
              <a:t>I-III </a:t>
            </a:r>
            <a:r>
              <a:rPr lang="uk-UA" dirty="0" smtClean="0"/>
              <a:t>ступенів</a:t>
            </a:r>
          </a:p>
          <a:p>
            <a:r>
              <a:rPr lang="uk-UA" dirty="0" smtClean="0"/>
              <a:t>№ 3-гімназія”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151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0586" y="299810"/>
            <a:ext cx="7075714" cy="1325563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Сингулярність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83486" y="0"/>
            <a:ext cx="2808514" cy="6864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3385" y="2139043"/>
            <a:ext cx="77560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гіпотеза, що до великого вибуху була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сингулярність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енергія яка тоді була , перебувала  під дуже великим тиском. Знаючи, що енергія це загальна кількісна міра руху і взаємодії всіх видів матерії, можна сказати що простір біля зірок викривлений. А так як простір і час одне ціле, то час змінює свою концепцію.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37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299810"/>
            <a:ext cx="825615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dirty="0" smtClean="0"/>
              <a:t> </a:t>
            </a:r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причин утворення </a:t>
            </a:r>
            <a:r>
              <a:rPr lang="uk-UA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сингулярностей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" y="1825625"/>
            <a:ext cx="9094360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ньютонівська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роду «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гравістатикою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 вона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розглядала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поле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тяжіння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застигле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великий Ньютон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мучився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намагаючись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 же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тяжіння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передається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Сонця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до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Ломоносов,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Ейлер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Лесаж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XVIII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Жуковський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Бьеркнес в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корифеїв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науки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прагнули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загадку. Але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зусилля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незмінно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закінчувалися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невдачею.Лише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1916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вирішальний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зробив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Ейнштейн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тісний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гравітації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простором і часом.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Несподіваним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разючим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гравітація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виявилася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пов’язаною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викривленням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простору (і часу)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360" y="0"/>
            <a:ext cx="2901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0586" y="299810"/>
            <a:ext cx="7075714" cy="1325563"/>
          </a:xfrm>
        </p:spPr>
        <p:txBody>
          <a:bodyPr/>
          <a:lstStyle/>
          <a:p>
            <a:r>
              <a:rPr lang="uk-UA" dirty="0" smtClean="0"/>
              <a:t>Чорні та білі діри космосу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825625"/>
            <a:ext cx="8452103" cy="4351338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 </a:t>
            </a:r>
            <a:r>
              <a:rPr lang="uk-UA" dirty="0"/>
              <a:t>Спостереження за викривленням  простору  в поблизу Галактики Андромеди показали, що на її околицях відсутні так звані MACHO, мініатюрні чорні діри, що виникли в перші миті існування  Всесвіту.</a:t>
            </a:r>
            <a:endParaRPr lang="ru-RU" dirty="0"/>
          </a:p>
          <a:p>
            <a:r>
              <a:rPr lang="uk-UA" dirty="0"/>
              <a:t>У Всесвіті є загадкові об’єкти, так звані білі діри, </a:t>
            </a:r>
            <a:r>
              <a:rPr lang="uk-UA" dirty="0" smtClean="0"/>
              <a:t>які виникають з перероджених чорних дір</a:t>
            </a:r>
            <a:r>
              <a:rPr lang="uk-UA" dirty="0"/>
              <a:t>. </a:t>
            </a:r>
            <a:r>
              <a:rPr lang="uk-UA" dirty="0" smtClean="0"/>
              <a:t>Чорні діри формуються </a:t>
            </a:r>
            <a:r>
              <a:rPr lang="uk-UA" dirty="0"/>
              <a:t>при </a:t>
            </a:r>
            <a:r>
              <a:rPr lang="uk-UA" dirty="0" smtClean="0"/>
              <a:t>руйнуванні зірок, </a:t>
            </a:r>
            <a:r>
              <a:rPr lang="uk-UA" dirty="0"/>
              <a:t>при </a:t>
            </a:r>
            <a:r>
              <a:rPr lang="uk-UA" dirty="0" smtClean="0"/>
              <a:t>цьому вони мають  велику густину, </a:t>
            </a:r>
            <a:r>
              <a:rPr lang="uk-UA" dirty="0"/>
              <a:t>ї</a:t>
            </a:r>
            <a:r>
              <a:rPr lang="uk-UA" dirty="0" smtClean="0"/>
              <a:t>х </a:t>
            </a:r>
            <a:r>
              <a:rPr lang="uk-UA" dirty="0"/>
              <a:t>не </a:t>
            </a:r>
            <a:r>
              <a:rPr lang="uk-UA" dirty="0" smtClean="0"/>
              <a:t>можуть покинути промені світла</a:t>
            </a:r>
            <a:r>
              <a:rPr lang="uk-UA" dirty="0"/>
              <a:t>. </a:t>
            </a:r>
            <a:r>
              <a:rPr lang="uk-UA" dirty="0" smtClean="0"/>
              <a:t>Білі діри є </a:t>
            </a:r>
            <a:r>
              <a:rPr lang="uk-UA" dirty="0"/>
              <a:t>«</a:t>
            </a:r>
            <a:r>
              <a:rPr lang="uk-UA" dirty="0" smtClean="0"/>
              <a:t>чорними дірами навиворіт</a:t>
            </a:r>
            <a:r>
              <a:rPr lang="uk-UA" dirty="0"/>
              <a:t>», </a:t>
            </a:r>
            <a:r>
              <a:rPr lang="uk-UA" dirty="0" smtClean="0"/>
              <a:t>ці структури здатні випускати зовні енергію</a:t>
            </a:r>
            <a:r>
              <a:rPr lang="uk-UA" dirty="0"/>
              <a:t>.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uk-UA" b="1" dirty="0" smtClean="0"/>
          </a:p>
          <a:p>
            <a:endParaRPr lang="en-US" dirty="0"/>
          </a:p>
        </p:txBody>
      </p:sp>
      <p:pic>
        <p:nvPicPr>
          <p:cNvPr id="6" name="Рисунок 5" descr="Ученые выяснили, почему возникают «белые дыры»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854" y="345989"/>
            <a:ext cx="2681415" cy="2570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Черные дыры-«мачо» отсутствуют на окраинах галактик — учены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811" y="4411362"/>
            <a:ext cx="3583458" cy="2092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397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830" r="27276"/>
          <a:stretch/>
        </p:blipFill>
        <p:spPr>
          <a:xfrm>
            <a:off x="9144000" y="0"/>
            <a:ext cx="3048000" cy="68694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843" y="415405"/>
            <a:ext cx="80173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ожне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нашому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в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Всесвітом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тиску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одна на одну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утворюється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пов’язує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та простору і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даному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зірки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вистачає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відновитися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простором та часом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великого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вибуху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даному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випромінює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нашій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порції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 тому вона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поглинає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матерію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нескінченості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час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змінна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66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4157" y="2055815"/>
            <a:ext cx="840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uk-UA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4156" y="947057"/>
            <a:ext cx="7919357" cy="545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нічого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південніше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полюса - так само і до великого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вибуху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 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нічого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- про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незадовго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 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заявив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Стівен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Хоккінг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інтерв'ю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Нілом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Грассом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Тайсоном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порівнюючи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просторово-часові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виміри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Великого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вибуху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Південним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полюсом.</a:t>
            </a:r>
          </a:p>
          <a:p>
            <a:pPr algn="just">
              <a:lnSpc>
                <a:spcPct val="150000"/>
              </a:lnSpc>
            </a:pP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команда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фізиків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запропонувала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нову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теорію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того, як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влаштований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Великого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вибуху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їхню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думку, наш 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 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з'єднується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дзеркальною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копією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де час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задом наперед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6200000">
            <a:off x="7138771" y="1874602"/>
            <a:ext cx="6927831" cy="317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9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7467600" y="2133598"/>
            <a:ext cx="6858000" cy="25908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600000" scaled="0"/>
            </a:gradFill>
            <a:bevel/>
          </a:ln>
          <a:scene3d>
            <a:camera prst="orthographicFront"/>
            <a:lightRig rig="twoPt" dir="t"/>
          </a:scene3d>
          <a:sp3d contourW="12700">
            <a:contourClr>
              <a:srgbClr val="4C4C5D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53143" y="1477021"/>
            <a:ext cx="8409214" cy="39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команда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фізиків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запропонувала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теорію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того, як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влаштований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Великого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вибуху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Суть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фізики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виявили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безліч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античастинок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антинейтринів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антипротонів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антигелій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 так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задалися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закономірним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б,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б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складався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 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здебільшого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 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антиречовини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Як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виглядав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би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зірки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52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63000" cy="1325563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b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«Дзеркального світу»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7467600" y="2133598"/>
            <a:ext cx="6858000" cy="25908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600000" scaled="0"/>
            </a:gradFill>
            <a:bevel/>
          </a:ln>
          <a:scene3d>
            <a:camera prst="orthographicFront"/>
            <a:lightRig rig="twoPt" dir="t"/>
          </a:scene3d>
          <a:sp3d contourW="12700">
            <a:contourClr>
              <a:srgbClr val="4C4C5D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04157" y="2055815"/>
            <a:ext cx="840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uk-UA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49086" y="2334986"/>
            <a:ext cx="79193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підмінити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матерію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антиматерією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 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 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ніякого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виразного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результату не буде (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б тому,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 рамках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звичного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нам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Тому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дзеркального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частинки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вести себе як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дзеркальні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копії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самих себе.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66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299810"/>
            <a:ext cx="8256159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«Точка Януса»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02130" y="1825625"/>
            <a:ext cx="8115300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1964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Джеймс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Кронін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 Вел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Фітч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Нобелівську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премію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 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доводить,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 таких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 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в у такому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 -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теж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незрозуміло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 Нова ж модель не 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спростовує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теорію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відносності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основа — так звана "точка Януса",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янус-поінт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названа в честь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римського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дволикого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бога.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сказати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являє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(і 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фізичному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360" y="0"/>
            <a:ext cx="2901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5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830" r="27276"/>
          <a:stretch/>
        </p:blipFill>
        <p:spPr>
          <a:xfrm>
            <a:off x="9144000" y="0"/>
            <a:ext cx="3048000" cy="68694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8214" y="849085"/>
            <a:ext cx="832757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фізики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припустили,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 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перемотуванні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назад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зіллється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 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двомірний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млинець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", а 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розгортається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 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тривимірну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структуру —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дзеркально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відбиту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З 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прикладного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фізики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 в 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квантових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могли б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достовірно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явище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сингулярність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Точка Януса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цікава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звідки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 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нашому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береться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антиречовина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 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спрогнозувати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98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039486"/>
            <a:ext cx="840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uk-UA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961915"/>
            <a:ext cx="8196943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Фізики Тім А.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Кословскій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Флавіо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Меркато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Девід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Слоан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використали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інший підхід та придумали нову модель Великого вибуху, вказавши, що порушення існування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сингулярності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виникає через протиріччя у властивостях часу, які визначаються загальною теорією відносності.</a:t>
            </a:r>
          </a:p>
          <a:p>
            <a:pPr algn="just">
              <a:lnSpc>
                <a:spcPct val="150000"/>
              </a:lnSpc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Вчені спробували переосмислити існуючу модель розширення і скорочення простору, при цьому роблячи акцент на тому, що матерія простору відрізняється від структури простору-часу.</a:t>
            </a:r>
          </a:p>
          <a:p>
            <a:r>
              <a:rPr lang="uk-UA" sz="2000" dirty="0" smtClean="0"/>
              <a:t/>
            </a:r>
            <a:br>
              <a:rPr lang="uk-UA" sz="2000" dirty="0" smtClean="0"/>
            </a:b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7138771" y="1874602"/>
            <a:ext cx="6927831" cy="317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5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80963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13064"/>
          </a:xfrm>
        </p:spPr>
        <p:txBody>
          <a:bodyPr>
            <a:no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Моє кредо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9" y="3683001"/>
            <a:ext cx="12148457" cy="3255962"/>
          </a:xfrm>
        </p:spPr>
        <p:txBody>
          <a:bodyPr>
            <a:normAutofit/>
          </a:bodyPr>
          <a:lstStyle/>
          <a:p>
            <a:r>
              <a:rPr lang="uk-UA" sz="4400" b="1" dirty="0" smtClean="0"/>
              <a:t>Змінити минуле Всесвіту неможливо.</a:t>
            </a:r>
          </a:p>
          <a:p>
            <a:r>
              <a:rPr lang="uk-UA" sz="4400" b="1" dirty="0" smtClean="0"/>
              <a:t>Вплинути на майбутнє Всесвіту - складно.</a:t>
            </a:r>
          </a:p>
          <a:p>
            <a:r>
              <a:rPr lang="uk-UA" sz="4400" b="1" dirty="0" smtClean="0"/>
              <a:t>Я хочу розуміти його, щоб жити з ним в гармонії.</a:t>
            </a:r>
            <a:endParaRPr lang="uk-UA" sz="4400" b="1" dirty="0"/>
          </a:p>
        </p:txBody>
      </p:sp>
    </p:spTree>
    <p:extLst>
      <p:ext uri="{BB962C8B-B14F-4D97-AF65-F5344CB8AC3E}">
        <p14:creationId xmlns:p14="http://schemas.microsoft.com/office/powerpoint/2010/main" val="293683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7467600" y="2133598"/>
            <a:ext cx="6858000" cy="25908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600000" scaled="0"/>
            </a:gradFill>
            <a:bevel/>
          </a:ln>
          <a:scene3d>
            <a:camera prst="orthographicFront"/>
            <a:lightRig rig="twoPt" dir="t"/>
          </a:scene3d>
          <a:sp3d contourW="12700">
            <a:contourClr>
              <a:srgbClr val="4C4C5D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04157" y="2055815"/>
            <a:ext cx="840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uk-UA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49085" y="623753"/>
            <a:ext cx="791935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виявляються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нереальними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величин,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зсередини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- 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каже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Девід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Слоан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Оксфордського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Дослідники говорять, що незважаючи на складність візуалізації цього фізичного процесу, дана теорія може мати глибокі наслідки для симетрії у фізиці елементарних частинок. Вчені відзначили, що ідея перевернутого Всесвіту не нова, і багато фізиків вже намагалися таким чином інтерпретувати загальну теорію відносності Ейнштейна.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62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02130" y="407773"/>
            <a:ext cx="8115300" cy="5769190"/>
          </a:xfrm>
        </p:spPr>
        <p:txBody>
          <a:bodyPr>
            <a:noAutofit/>
          </a:bodyPr>
          <a:lstStyle/>
          <a:p>
            <a:r>
              <a:rPr lang="ru-RU" sz="2400" b="1" dirty="0" err="1" smtClean="0"/>
              <a:t>Вчені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знайшли</a:t>
            </a:r>
            <a:r>
              <a:rPr lang="ru-RU" sz="2400" b="1" dirty="0" smtClean="0"/>
              <a:t> другу </a:t>
            </a:r>
            <a:r>
              <a:rPr lang="ru-RU" sz="2400" b="1" dirty="0"/>
              <a:t>галактику без </a:t>
            </a:r>
            <a:r>
              <a:rPr lang="ru-RU" sz="2400" b="1" dirty="0" err="1" smtClean="0"/>
              <a:t>темної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матерії</a:t>
            </a:r>
            <a:endParaRPr lang="ru-RU" sz="2400" b="1" dirty="0"/>
          </a:p>
        </p:txBody>
      </p:sp>
      <p:pic>
        <p:nvPicPr>
          <p:cNvPr id="6" name="Рисунок 5" descr="Ученые нашли вторую галактику без темной матери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4" y="864973"/>
            <a:ext cx="11269362" cy="5301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655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02130" y="1825625"/>
            <a:ext cx="8115300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Складність теорії також полягає в тому, що поки її неможливо перевірити жодним експериментальним шляхом, тому вона і залишиться теорією. Можливо, в подальшому нові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адронні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колайдери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дозволять докладніше дізнатися, що було під час Великого вибуху.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360" y="0"/>
            <a:ext cx="2901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80963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44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8763000" cy="1325563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 проблеми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7467600" y="2133598"/>
            <a:ext cx="6858000" cy="25908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600000" scaled="0"/>
            </a:gradFill>
            <a:bevel/>
          </a:ln>
          <a:scene3d>
            <a:camera prst="orthographicFront"/>
            <a:lightRig rig="twoPt" dir="t"/>
          </a:scene3d>
          <a:sp3d contourW="12700">
            <a:contourClr>
              <a:srgbClr val="4C4C5D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8843" y="1021690"/>
            <a:ext cx="84092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b="1" dirty="0" smtClean="0"/>
              <a:t>В основу роботи покладені матеріали, які знайомлять  з основами астрофізики, моделювання процесів у Всесвіті і нових  методів розв’язування  астрономічних задач. Сьогодні </a:t>
            </a:r>
            <a:r>
              <a:rPr lang="uk-UA" sz="2400" b="1" dirty="0" err="1" smtClean="0"/>
              <a:t>фрідманівська</a:t>
            </a:r>
            <a:r>
              <a:rPr lang="uk-UA" sz="2400" b="1" dirty="0" smtClean="0"/>
              <a:t> модель розширення Всесвіту стала загальноприйнятою. Але це не означає, що все в цьому розширенні зрозуміло. Як і раніше залишається загадкою сам «механізм» народження світу. Чому стався «первинний вибух»? Що стало причиною? Про це не знали в часи </a:t>
            </a:r>
            <a:r>
              <a:rPr lang="uk-UA" sz="2400" b="1" dirty="0" err="1" smtClean="0"/>
              <a:t>Фрідмана</a:t>
            </a:r>
            <a:r>
              <a:rPr lang="uk-UA" sz="2400" b="1" dirty="0" smtClean="0"/>
              <a:t>, не знають точно і зараз. Питання утворення Всесвіту є актуальним.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20335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3000"/>
                <a:satMod val="150000"/>
                <a:shade val="98000"/>
                <a:lumMod val="102000"/>
                <a:alpha val="98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757" y="0"/>
            <a:ext cx="8452756" cy="1325563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поняття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738" r="26131"/>
          <a:stretch/>
        </p:blipFill>
        <p:spPr>
          <a:xfrm>
            <a:off x="9290956" y="0"/>
            <a:ext cx="290104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7057" y="894676"/>
            <a:ext cx="79030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Великий вибух - фізико-космологічна теорія про ранню стадію еволюції Всесвіту з надзвичайно щільного та гарячого стану, який існував приблизно 13,8 мільярда років тому. Теорія ґрунтується на екстраполяції в минуле факту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розбігання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галактик за законом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Габбла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на моделі Всесвіту, запропонованій Георгієм Антоновичем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Гамовим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42899" y="1915196"/>
            <a:ext cx="576943" cy="440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27376" y="2732824"/>
            <a:ext cx="769075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Сингулярність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-область простору-часу, через яку неможливо продовжити геодезичну лінію. Часто в ній кривина просторово-часового континууму перетворюється у нескінченність, або метрика має інші патологічні властивості, що не припускають фізичної інтерпретації (наприклад, космологічна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сингулярність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стан Всесвіту у початковий момент Великого вибуху, що характеризується нескінченною густиною і температурою речовини</a:t>
            </a:r>
          </a:p>
          <a:p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97" y="3482304"/>
            <a:ext cx="597460" cy="4816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1367" y="5266100"/>
            <a:ext cx="78247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Енергія-це скалярна фізична величина, загальна кількісна міра руху і взаємодії всіх видів матерії. Енергія не виникає ні з чого і нікуди не зникає, вона може тільки переходити з одного стану в інший</a:t>
            </a:r>
          </a:p>
          <a:p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20" y="5614926"/>
            <a:ext cx="597460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1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757" y="365126"/>
            <a:ext cx="5666014" cy="1191826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апарат 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6901" y="0"/>
            <a:ext cx="27051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1977" y="1690689"/>
            <a:ext cx="882272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дослідження:</a:t>
            </a:r>
          </a:p>
          <a:p>
            <a:pPr algn="just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-теоретичне обґрунтування нової гіпотези гравітації на основі загальної теорії відносності</a:t>
            </a:r>
          </a:p>
          <a:p>
            <a:pPr algn="just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єкт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дослідження: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сингулярності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гравітаційні хвилі</a:t>
            </a:r>
          </a:p>
          <a:p>
            <a:pPr algn="just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 дослідження: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теорія великого вибуху, загальна теорія відносності, нові дані телескопів та космічних апаратів про будову Всесвіту, темну матерію</a:t>
            </a:r>
            <a:endParaRPr lang="uk-UA" sz="3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179615" y="1873687"/>
            <a:ext cx="658586" cy="510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02" y="4673213"/>
            <a:ext cx="682811" cy="5486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15" y="3683774"/>
            <a:ext cx="682811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0586" y="299810"/>
            <a:ext cx="7075714" cy="1325563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830" r="27276"/>
          <a:stretch/>
        </p:blipFill>
        <p:spPr>
          <a:xfrm>
            <a:off x="9144000" y="0"/>
            <a:ext cx="3048000" cy="68694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8315" y="1625373"/>
            <a:ext cx="69396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1.Здійснити теоретичний аналіз теорії великого вибуху , загальної теорії відносності і термінології, що використовується</a:t>
            </a:r>
          </a:p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2.Розробити гіпотезу утворення гравітації</a:t>
            </a:r>
          </a:p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3.Вивчити причин и утворення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сингулярностей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4.Застосувати гіпотезу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гравітацію для пояснення гравітаційних хвиль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31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83486" y="0"/>
            <a:ext cx="2808514" cy="6864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9857" y="0"/>
            <a:ext cx="855617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Основою роботи є загальна теорія відносності і теорія великого вибуху.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загальній теорії відносності пояснюється  викривлення простору і часу. ЗТВ - придатна для опису гравітаційної взаємодії тіл, що рухаються зі швидкостями близькими до швидкості світла. Її також можна застосовувати у випадку сильних гравітаційних полів, що виникають, наприклад, поблизу нейтронних зір та чорних дір. </a:t>
            </a:r>
          </a:p>
          <a:p>
            <a:pPr algn="just">
              <a:lnSpc>
                <a:spcPct val="150000"/>
              </a:lnSpc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ільні частинки в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локальних інерційних (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Лоренцових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системах рухаються вздовж прямих ліній. Але ці лінії є прямими лише в межах системи відліку. Насправді вони не є прямими, вони є лініями, відомими як 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геодезичні.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перший закон Ньютона замінюється «геодезичним» законом руху.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09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399" y="564800"/>
            <a:ext cx="789214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Тут зображено, як масивне тіло «розтягує» уявну «сітку» простору-часу, внаслідок чого лінії сітки, що були прямими у пласкому (Евклідовому) просторі, стають викривленими. Як наслідок, траєкторії тіл змінюють свою форму поблизу масивного об’єкта. Слід однак пам’ятати, що цей малюнок — лише ілюстрація, яка далеко не повністю відображає фізичну реальність. Насправді ж поблизу масивного тіла викривляється не лише простір, а простір-час, внаслідок чого змінюється не лише просторова форма траєкторій, а й часові параметри руху: тіла зазнають прискорення (сповільнення). Реальний простір є тривимірним, а простір-час — чотиривимірним.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7474857" y="2158045"/>
            <a:ext cx="6875188" cy="2559098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8425542" y="3216729"/>
            <a:ext cx="1207360" cy="734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0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214" y="299810"/>
            <a:ext cx="8719456" cy="1325563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висловлюю власну  гіпотезу утворення гравітації: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7292991" y="1958986"/>
            <a:ext cx="6858000" cy="29400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8214" y="1502688"/>
            <a:ext cx="824592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Гравітація це породження енергії незвичайної виду. В даному випадку джерелом енергії буде великий вибух. Великий вибух дав початок усьому що зараз ми споглядаємо.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Розглянемо будь-яку зірку нашого Всесвіту. Вона спалює багато палива (гелій, водень) і при цьому віддає  багато енергії в простір. Однак енергія не може вивільнитися від зорі тому , що  її не дозволяє це зробити особливий вид енергії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великого вибуху. Енергія від великого вибуху особлива тим, що поєднує час. Ця енергія утворюється внаслідок великого тиску.</a:t>
            </a:r>
          </a:p>
          <a:p>
            <a:endParaRPr lang="uk-U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0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606</TotalTime>
  <Words>1231</Words>
  <Application>Microsoft Office PowerPoint</Application>
  <PresentationFormat>Произвольный</PresentationFormat>
  <Paragraphs>69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Великий вибух від початку до сучасного всесвіту</vt:lpstr>
      <vt:lpstr>Моє кредо</vt:lpstr>
      <vt:lpstr>Актуальність проблеми</vt:lpstr>
      <vt:lpstr>Основні поняття</vt:lpstr>
      <vt:lpstr>Науковий апарат </vt:lpstr>
      <vt:lpstr>Завдання</vt:lpstr>
      <vt:lpstr>Презентация PowerPoint</vt:lpstr>
      <vt:lpstr>Презентация PowerPoint</vt:lpstr>
      <vt:lpstr>Я висловлюю власну  гіпотезу утворення гравітації: </vt:lpstr>
      <vt:lpstr>Сингулярність</vt:lpstr>
      <vt:lpstr> Вивчення причин утворення сингулярностей</vt:lpstr>
      <vt:lpstr>Чорні та білі діри космосу</vt:lpstr>
      <vt:lpstr>Презентация PowerPoint</vt:lpstr>
      <vt:lpstr>Презентация PowerPoint</vt:lpstr>
      <vt:lpstr>Презентация PowerPoint</vt:lpstr>
      <vt:lpstr>Концепція  «Дзеркального світу»</vt:lpstr>
      <vt:lpstr>«Точка Януса»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Maksym Skripay</dc:creator>
  <cp:lastModifiedBy>User</cp:lastModifiedBy>
  <cp:revision>30</cp:revision>
  <dcterms:created xsi:type="dcterms:W3CDTF">2019-01-25T15:27:25Z</dcterms:created>
  <dcterms:modified xsi:type="dcterms:W3CDTF">2019-04-09T08:11:22Z</dcterms:modified>
</cp:coreProperties>
</file>