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8" r:id="rId3"/>
    <p:sldId id="257" r:id="rId4"/>
    <p:sldId id="260" r:id="rId5"/>
    <p:sldId id="261" r:id="rId6"/>
    <p:sldId id="263" r:id="rId7"/>
    <p:sldId id="274" r:id="rId8"/>
    <p:sldId id="275" r:id="rId9"/>
    <p:sldId id="276" r:id="rId10"/>
    <p:sldId id="278" r:id="rId11"/>
    <p:sldId id="279" r:id="rId12"/>
    <p:sldId id="271" r:id="rId13"/>
    <p:sldId id="273" r:id="rId14"/>
    <p:sldId id="280"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1119B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14.04.2019</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14.04.2019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14.04.2019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14.04.2019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14.04.2019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14.04.2019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14.04.2019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14.04.2019</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2765" y="541639"/>
            <a:ext cx="8229600" cy="1080120"/>
          </a:xfrm>
        </p:spPr>
        <p:txBody>
          <a:bodyPr>
            <a:normAutofit fontScale="90000"/>
          </a:bodyPr>
          <a:lstStyle/>
          <a:p>
            <a:r>
              <a:rPr lang="ru-RU" sz="2200" dirty="0" smtClean="0">
                <a:latin typeface="Times New Roman" pitchFamily="18" charset="0"/>
                <a:cs typeface="Times New Roman" pitchFamily="18" charset="0"/>
              </a:rPr>
              <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
            </a:r>
            <a:br>
              <a:rPr lang="ru-RU" sz="2200" dirty="0" smtClean="0">
                <a:latin typeface="Times New Roman" pitchFamily="18" charset="0"/>
                <a:cs typeface="Times New Roman" pitchFamily="18" charset="0"/>
              </a:rPr>
            </a:br>
            <a:r>
              <a:rPr lang="ru-RU" sz="2700" dirty="0">
                <a:solidFill>
                  <a:schemeClr val="bg1"/>
                </a:solidFill>
                <a:latin typeface="Times New Roman" pitchFamily="18" charset="0"/>
                <a:cs typeface="Times New Roman" pitchFamily="18" charset="0"/>
              </a:rPr>
              <a:t>"</a:t>
            </a:r>
            <a:r>
              <a:rPr lang="ru-RU" sz="2700" dirty="0" err="1">
                <a:solidFill>
                  <a:schemeClr val="bg1"/>
                </a:solidFill>
                <a:latin typeface="Times New Roman" pitchFamily="18" charset="0"/>
                <a:cs typeface="Times New Roman" pitchFamily="18" charset="0"/>
              </a:rPr>
              <a:t>Історик-Юніор</a:t>
            </a:r>
            <a:r>
              <a:rPr lang="ru-RU" sz="2700" dirty="0">
                <a:solidFill>
                  <a:schemeClr val="bg1"/>
                </a:solidFill>
                <a:latin typeface="Times New Roman" pitchFamily="18" charset="0"/>
                <a:cs typeface="Times New Roman" pitchFamily="18" charset="0"/>
              </a:rPr>
              <a:t>" - "</a:t>
            </a:r>
            <a:r>
              <a:rPr lang="ru-RU" sz="2700" dirty="0" err="1">
                <a:solidFill>
                  <a:schemeClr val="bg1"/>
                </a:solidFill>
                <a:latin typeface="Times New Roman" pitchFamily="18" charset="0"/>
                <a:cs typeface="Times New Roman" pitchFamily="18" charset="0"/>
              </a:rPr>
              <a:t>Мій</a:t>
            </a:r>
            <a:r>
              <a:rPr lang="ru-RU" sz="2700" dirty="0">
                <a:solidFill>
                  <a:schemeClr val="bg1"/>
                </a:solidFill>
                <a:latin typeface="Times New Roman" pitchFamily="18" charset="0"/>
                <a:cs typeface="Times New Roman" pitchFamily="18" charset="0"/>
              </a:rPr>
              <a:t> </a:t>
            </a:r>
            <a:r>
              <a:rPr lang="ru-RU" sz="2700" dirty="0" err="1">
                <a:solidFill>
                  <a:schemeClr val="bg1"/>
                </a:solidFill>
                <a:latin typeface="Times New Roman" pitchFamily="18" charset="0"/>
                <a:cs typeface="Times New Roman" pitchFamily="18" charset="0"/>
              </a:rPr>
              <a:t>внесок</a:t>
            </a:r>
            <a:r>
              <a:rPr lang="ru-RU" sz="2700" dirty="0">
                <a:solidFill>
                  <a:schemeClr val="bg1"/>
                </a:solidFill>
                <a:latin typeface="Times New Roman" pitchFamily="18" charset="0"/>
                <a:cs typeface="Times New Roman" pitchFamily="18" charset="0"/>
              </a:rPr>
              <a:t> у </a:t>
            </a:r>
            <a:r>
              <a:rPr lang="ru-RU" sz="2700" dirty="0" err="1">
                <a:solidFill>
                  <a:schemeClr val="bg1"/>
                </a:solidFill>
                <a:latin typeface="Times New Roman" pitchFamily="18" charset="0"/>
                <a:cs typeface="Times New Roman" pitchFamily="18" charset="0"/>
              </a:rPr>
              <a:t>музейну</a:t>
            </a:r>
            <a:r>
              <a:rPr lang="ru-RU" sz="2700" dirty="0">
                <a:solidFill>
                  <a:schemeClr val="bg1"/>
                </a:solidFill>
                <a:latin typeface="Times New Roman" pitchFamily="18" charset="0"/>
                <a:cs typeface="Times New Roman" pitchFamily="18" charset="0"/>
              </a:rPr>
              <a:t> справу".</a:t>
            </a:r>
            <a:br>
              <a:rPr lang="ru-RU" sz="2700" dirty="0">
                <a:solidFill>
                  <a:schemeClr val="bg1"/>
                </a:solidFill>
                <a:latin typeface="Times New Roman" pitchFamily="18" charset="0"/>
                <a:cs typeface="Times New Roman" pitchFamily="18" charset="0"/>
              </a:rPr>
            </a:br>
            <a:r>
              <a:rPr lang="ru-RU" sz="2700" dirty="0">
                <a:solidFill>
                  <a:schemeClr val="bg1"/>
                </a:solidFill>
                <a:latin typeface="Times New Roman" pitchFamily="18" charset="0"/>
                <a:cs typeface="Times New Roman" pitchFamily="18" charset="0"/>
              </a:rPr>
              <a:t>Тема </a:t>
            </a:r>
            <a:r>
              <a:rPr lang="ru-RU" sz="2700" dirty="0" err="1">
                <a:solidFill>
                  <a:schemeClr val="bg1"/>
                </a:solidFill>
                <a:latin typeface="Times New Roman" pitchFamily="18" charset="0"/>
                <a:cs typeface="Times New Roman" pitchFamily="18" charset="0"/>
              </a:rPr>
              <a:t>роботи</a:t>
            </a:r>
            <a:r>
              <a:rPr lang="ru-RU" sz="2700" dirty="0">
                <a:solidFill>
                  <a:schemeClr val="bg1"/>
                </a:solidFill>
                <a:latin typeface="Times New Roman" pitchFamily="18" charset="0"/>
                <a:cs typeface="Times New Roman" pitchFamily="18" charset="0"/>
              </a:rPr>
              <a:t>: «</a:t>
            </a:r>
            <a:r>
              <a:rPr lang="ru-RU" sz="2700" dirty="0" err="1">
                <a:solidFill>
                  <a:schemeClr val="bg1"/>
                </a:solidFill>
                <a:latin typeface="Times New Roman" pitchFamily="18" charset="0"/>
                <a:cs typeface="Times New Roman" pitchFamily="18" charset="0"/>
              </a:rPr>
              <a:t>Воїни-інтернаціоналісти</a:t>
            </a:r>
            <a:r>
              <a:rPr lang="ru-RU" sz="2700" dirty="0">
                <a:solidFill>
                  <a:schemeClr val="bg1"/>
                </a:solidFill>
                <a:latin typeface="Times New Roman" pitchFamily="18" charset="0"/>
                <a:cs typeface="Times New Roman" pitchFamily="18" charset="0"/>
              </a:rPr>
              <a:t> в </a:t>
            </a:r>
            <a:r>
              <a:rPr lang="ru-RU" sz="2700" dirty="0" err="1">
                <a:solidFill>
                  <a:schemeClr val="bg1"/>
                </a:solidFill>
                <a:latin typeface="Times New Roman" pitchFamily="18" charset="0"/>
                <a:cs typeface="Times New Roman" pitchFamily="18" charset="0"/>
              </a:rPr>
              <a:t>історії</a:t>
            </a:r>
            <a:r>
              <a:rPr lang="ru-RU" sz="2700" dirty="0">
                <a:solidFill>
                  <a:schemeClr val="bg1"/>
                </a:solidFill>
                <a:latin typeface="Times New Roman" pitchFamily="18" charset="0"/>
                <a:cs typeface="Times New Roman" pitchFamily="18" charset="0"/>
              </a:rPr>
              <a:t> селища </a:t>
            </a:r>
            <a:r>
              <a:rPr lang="ru-RU" sz="2700" dirty="0" err="1">
                <a:solidFill>
                  <a:schemeClr val="bg1"/>
                </a:solidFill>
                <a:latin typeface="Times New Roman" pitchFamily="18" charset="0"/>
                <a:cs typeface="Times New Roman" pitchFamily="18" charset="0"/>
              </a:rPr>
              <a:t>Новодонецьке</a:t>
            </a:r>
            <a:r>
              <a:rPr lang="ru-RU" sz="2700" dirty="0">
                <a:solidFill>
                  <a:schemeClr val="bg1"/>
                </a:solidFill>
                <a:latin typeface="Times New Roman" pitchFamily="18" charset="0"/>
                <a:cs typeface="Times New Roman" pitchFamily="18" charset="0"/>
              </a:rPr>
              <a:t>»</a:t>
            </a:r>
            <a:r>
              <a:rPr lang="ru-RU" sz="2700" dirty="0" smtClean="0">
                <a:solidFill>
                  <a:schemeClr val="bg1"/>
                </a:solidFill>
                <a:latin typeface="Times New Roman" pitchFamily="18" charset="0"/>
                <a:cs typeface="Times New Roman" pitchFamily="18" charset="0"/>
              </a:rPr>
              <a:t/>
            </a:r>
            <a:br>
              <a:rPr lang="ru-RU" sz="2700" dirty="0" smtClean="0">
                <a:solidFill>
                  <a:schemeClr val="bg1"/>
                </a:solidFill>
                <a:latin typeface="Times New Roman" pitchFamily="18" charset="0"/>
                <a:cs typeface="Times New Roman" pitchFamily="18" charset="0"/>
              </a:rPr>
            </a:br>
            <a:r>
              <a:rPr lang="ru-RU" sz="2700" dirty="0">
                <a:solidFill>
                  <a:schemeClr val="bg1"/>
                </a:solidFill>
                <a:latin typeface="Times New Roman" pitchFamily="18" charset="0"/>
                <a:cs typeface="Times New Roman" pitchFamily="18" charset="0"/>
              </a:rPr>
              <a:t/>
            </a:r>
            <a:br>
              <a:rPr lang="ru-RU" sz="2700" dirty="0">
                <a:solidFill>
                  <a:schemeClr val="bg1"/>
                </a:solidFill>
                <a:latin typeface="Times New Roman" pitchFamily="18" charset="0"/>
                <a:cs typeface="Times New Roman" pitchFamily="18" charset="0"/>
              </a:rPr>
            </a:br>
            <a:r>
              <a:rPr lang="ru-RU" dirty="0" smtClean="0"/>
              <a:t/>
            </a:r>
            <a:br>
              <a:rPr lang="ru-RU" dirty="0" smtClean="0"/>
            </a:br>
            <a:endParaRPr lang="ru-RU" dirty="0"/>
          </a:p>
        </p:txBody>
      </p:sp>
      <p:sp>
        <p:nvSpPr>
          <p:cNvPr id="4" name="Содержимое 3"/>
          <p:cNvSpPr>
            <a:spLocks noGrp="1"/>
          </p:cNvSpPr>
          <p:nvPr>
            <p:ph sz="half" idx="2"/>
          </p:nvPr>
        </p:nvSpPr>
        <p:spPr>
          <a:xfrm>
            <a:off x="3704016" y="1621759"/>
            <a:ext cx="4978349" cy="5061732"/>
          </a:xfrm>
        </p:spPr>
        <p:txBody>
          <a:bodyPr>
            <a:normAutofit/>
          </a:bodyPr>
          <a:lstStyle/>
          <a:p>
            <a:pPr algn="ctr">
              <a:buNone/>
            </a:pPr>
            <a:r>
              <a:rPr lang="uk-UA" b="1" dirty="0" err="1" smtClean="0">
                <a:latin typeface="Times New Roman" pitchFamily="18" charset="0"/>
                <a:cs typeface="Times New Roman" pitchFamily="18" charset="0"/>
              </a:rPr>
              <a:t>Чеботаєва</a:t>
            </a:r>
            <a:r>
              <a:rPr lang="uk-UA" b="1" dirty="0" smtClean="0">
                <a:latin typeface="Times New Roman" pitchFamily="18" charset="0"/>
                <a:cs typeface="Times New Roman" pitchFamily="18" charset="0"/>
              </a:rPr>
              <a:t> Валерія Сергіївна</a:t>
            </a:r>
            <a:endParaRPr lang="ru-RU" b="1" dirty="0" smtClean="0">
              <a:latin typeface="Times New Roman" pitchFamily="18" charset="0"/>
              <a:cs typeface="Times New Roman" pitchFamily="18" charset="0"/>
            </a:endParaRPr>
          </a:p>
          <a:p>
            <a:pPr algn="ctr">
              <a:buNone/>
            </a:pPr>
            <a:r>
              <a:rPr lang="ru-RU" dirty="0" err="1" smtClean="0">
                <a:latin typeface="Times New Roman" pitchFamily="18" charset="0"/>
                <a:cs typeface="Times New Roman" pitchFamily="18" charset="0"/>
              </a:rPr>
              <a:t>Учениця</a:t>
            </a:r>
            <a:r>
              <a:rPr lang="ru-RU" dirty="0" smtClean="0">
                <a:latin typeface="Times New Roman" pitchFamily="18" charset="0"/>
                <a:cs typeface="Times New Roman" pitchFamily="18" charset="0"/>
              </a:rPr>
              <a:t> 10 </a:t>
            </a:r>
            <a:r>
              <a:rPr lang="ru-RU" dirty="0" err="1" smtClean="0">
                <a:latin typeface="Times New Roman" pitchFamily="18" charset="0"/>
                <a:cs typeface="Times New Roman" pitchFamily="18" charset="0"/>
              </a:rPr>
              <a:t>класу</a:t>
            </a:r>
            <a:endParaRPr lang="ru-RU" dirty="0" smtClean="0">
              <a:latin typeface="Times New Roman" pitchFamily="18" charset="0"/>
              <a:cs typeface="Times New Roman" pitchFamily="18" charset="0"/>
            </a:endParaRPr>
          </a:p>
          <a:p>
            <a:pPr algn="ctr">
              <a:buNone/>
            </a:pPr>
            <a:r>
              <a:rPr lang="ru-RU" dirty="0" err="1" smtClean="0">
                <a:latin typeface="Times New Roman" pitchFamily="18" charset="0"/>
                <a:cs typeface="Times New Roman" pitchFamily="18" charset="0"/>
              </a:rPr>
              <a:t>Новодонецької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загальноосвітньої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школи</a:t>
            </a:r>
            <a:r>
              <a:rPr lang="ru-RU" dirty="0" smtClean="0">
                <a:latin typeface="Times New Roman" pitchFamily="18" charset="0"/>
                <a:cs typeface="Times New Roman" pitchFamily="18" charset="0"/>
              </a:rPr>
              <a:t> </a:t>
            </a:r>
          </a:p>
          <a:p>
            <a:pPr algn="ctr">
              <a:buNone/>
            </a:pPr>
            <a:r>
              <a:rPr lang="ru-RU" dirty="0" smtClean="0">
                <a:latin typeface="Times New Roman" pitchFamily="18" charset="0"/>
                <a:cs typeface="Times New Roman" pitchFamily="18" charset="0"/>
              </a:rPr>
              <a:t>I-III </a:t>
            </a:r>
            <a:r>
              <a:rPr lang="ru-RU" dirty="0" err="1" smtClean="0">
                <a:latin typeface="Times New Roman" pitchFamily="18" charset="0"/>
                <a:cs typeface="Times New Roman" pitchFamily="18" charset="0"/>
              </a:rPr>
              <a:t>ступен</a:t>
            </a:r>
            <a:r>
              <a:rPr lang="uk-UA" dirty="0" err="1" smtClean="0">
                <a:latin typeface="Times New Roman" pitchFamily="18" charset="0"/>
                <a:cs typeface="Times New Roman" pitchFamily="18" charset="0"/>
              </a:rPr>
              <a:t>ів</a:t>
            </a:r>
            <a:r>
              <a:rPr lang="ru-RU" dirty="0" smtClean="0">
                <a:latin typeface="Times New Roman" pitchFamily="18" charset="0"/>
                <a:cs typeface="Times New Roman" pitchFamily="18" charset="0"/>
              </a:rPr>
              <a:t> №17</a:t>
            </a:r>
          </a:p>
          <a:p>
            <a:pPr algn="ctr">
              <a:buNone/>
            </a:pPr>
            <a:r>
              <a:rPr lang="uk-UA" dirty="0" err="1" smtClean="0">
                <a:latin typeface="Times New Roman" pitchFamily="18" charset="0"/>
                <a:cs typeface="Times New Roman" pitchFamily="18" charset="0"/>
              </a:rPr>
              <a:t>Добропільської</a:t>
            </a:r>
            <a:r>
              <a:rPr lang="uk-UA" dirty="0" smtClean="0">
                <a:latin typeface="Times New Roman" pitchFamily="18" charset="0"/>
                <a:cs typeface="Times New Roman" pitchFamily="18" charset="0"/>
              </a:rPr>
              <a:t> міської ради</a:t>
            </a:r>
            <a:endParaRPr lang="ru-RU" dirty="0" smtClean="0">
              <a:latin typeface="Times New Roman" pitchFamily="18" charset="0"/>
              <a:cs typeface="Times New Roman" pitchFamily="18" charset="0"/>
            </a:endParaRPr>
          </a:p>
          <a:p>
            <a:pPr algn="ctr">
              <a:buNone/>
            </a:pPr>
            <a:r>
              <a:rPr lang="uk-UA" b="1" dirty="0" smtClean="0">
                <a:latin typeface="Times New Roman" pitchFamily="18" charset="0"/>
                <a:cs typeface="Times New Roman" pitchFamily="18" charset="0"/>
              </a:rPr>
              <a:t>Науковий керівник: </a:t>
            </a:r>
            <a:r>
              <a:rPr lang="uk-UA" dirty="0" err="1" smtClean="0">
                <a:latin typeface="Times New Roman" pitchFamily="18" charset="0"/>
                <a:cs typeface="Times New Roman" pitchFamily="18" charset="0"/>
              </a:rPr>
              <a:t>Трет’якова</a:t>
            </a:r>
            <a:r>
              <a:rPr lang="uk-UA" dirty="0" smtClean="0">
                <a:latin typeface="Times New Roman" pitchFamily="18" charset="0"/>
                <a:cs typeface="Times New Roman" pitchFamily="18" charset="0"/>
              </a:rPr>
              <a:t> Валентина Вікторівна, вчитель історії </a:t>
            </a:r>
            <a:r>
              <a:rPr lang="uk-UA" dirty="0" err="1" smtClean="0">
                <a:latin typeface="Times New Roman" pitchFamily="18" charset="0"/>
                <a:cs typeface="Times New Roman" pitchFamily="18" charset="0"/>
              </a:rPr>
              <a:t>Новодонцької</a:t>
            </a:r>
            <a:r>
              <a:rPr lang="uk-UA" dirty="0" smtClean="0">
                <a:latin typeface="Times New Roman" pitchFamily="18" charset="0"/>
                <a:cs typeface="Times New Roman" pitchFamily="18" charset="0"/>
              </a:rPr>
              <a:t> загальноосвітньої школи </a:t>
            </a:r>
          </a:p>
          <a:p>
            <a:pPr algn="ctr">
              <a:buNone/>
            </a:pPr>
            <a:r>
              <a:rPr lang="ru-RU" dirty="0" smtClean="0">
                <a:latin typeface="Times New Roman" pitchFamily="18" charset="0"/>
                <a:cs typeface="Times New Roman" pitchFamily="18" charset="0"/>
              </a:rPr>
              <a:t>I</a:t>
            </a:r>
            <a:r>
              <a:rPr lang="uk-UA"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III</a:t>
            </a:r>
            <a:r>
              <a:rPr lang="uk-UA" dirty="0" smtClean="0">
                <a:latin typeface="Times New Roman" pitchFamily="18" charset="0"/>
                <a:cs typeface="Times New Roman" pitchFamily="18" charset="0"/>
              </a:rPr>
              <a:t> ступенів </a:t>
            </a:r>
            <a:r>
              <a:rPr lang="ru-RU" dirty="0" smtClean="0">
                <a:latin typeface="Times New Roman" pitchFamily="18" charset="0"/>
                <a:cs typeface="Times New Roman" pitchFamily="18" charset="0"/>
              </a:rPr>
              <a:t>№17.</a:t>
            </a:r>
          </a:p>
          <a:p>
            <a:pPr>
              <a:buNone/>
            </a:pPr>
            <a:endParaRPr lang="ru-RU" dirty="0"/>
          </a:p>
        </p:txBody>
      </p:sp>
      <p:pic>
        <p:nvPicPr>
          <p:cNvPr id="5" name="Объект 4"/>
          <p:cNvPicPr>
            <a:picLocks noGrp="1" noChangeAspect="1"/>
          </p:cNvPicPr>
          <p:nvPr>
            <p:ph sz="half" idx="1"/>
          </p:nvPr>
        </p:nvPicPr>
        <p:blipFill>
          <a:blip r:embed="rId2" cstate="print">
            <a:extLst>
              <a:ext uri="{28A0092B-C50C-407E-A947-70E740481C1C}">
                <a14:useLocalDpi xmlns="" xmlns:a14="http://schemas.microsoft.com/office/drawing/2010/main" val="0"/>
              </a:ext>
            </a:extLst>
          </a:blip>
          <a:stretch>
            <a:fillRect/>
          </a:stretch>
        </p:blipFill>
        <p:spPr>
          <a:xfrm>
            <a:off x="683568" y="1581978"/>
            <a:ext cx="2851946" cy="506173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74638"/>
            <a:ext cx="8258204" cy="6583362"/>
          </a:xfrm>
        </p:spPr>
        <p:txBody>
          <a:bodyPr>
            <a:normAutofit fontScale="90000"/>
          </a:bodyPr>
          <a:lstStyle/>
          <a:p>
            <a:r>
              <a:rPr lang="ru-RU" sz="4400" i="1" dirty="0" smtClean="0">
                <a:solidFill>
                  <a:srgbClr val="1119BB"/>
                </a:solidFill>
              </a:rPr>
              <a:t>План:</a:t>
            </a:r>
            <a:r>
              <a:rPr lang="ru-RU" dirty="0" smtClean="0">
                <a:solidFill>
                  <a:schemeClr val="tx1"/>
                </a:solidFill>
              </a:rPr>
              <a:t/>
            </a:r>
            <a:br>
              <a:rPr lang="ru-RU" dirty="0" smtClean="0">
                <a:solidFill>
                  <a:schemeClr val="tx1"/>
                </a:solidFill>
              </a:rPr>
            </a:b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1. </a:t>
            </a:r>
            <a:r>
              <a:rPr lang="ru-RU"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Актуальн</a:t>
            </a:r>
            <a:r>
              <a:rPr lang="uk-UA"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ість</a:t>
            </a:r>
            <a:r>
              <a:rPr lang="uk-UA"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 теми.</a:t>
            </a:r>
            <a:br>
              <a:rPr lang="uk-UA"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br>
            <a:r>
              <a:rPr lang="uk-UA"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2. Об’єкт та предмет дослідження.</a:t>
            </a:r>
            <a:br>
              <a:rPr lang="uk-UA"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br>
            <a:r>
              <a:rPr lang="uk-UA"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3. Мета дослідження.</a:t>
            </a:r>
            <a:br>
              <a:rPr lang="uk-UA"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br>
            <a:r>
              <a:rPr lang="uk-UA"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4. Завдання дослідження.</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
            </a:r>
            <a:b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b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5. Теоретична </a:t>
            </a:r>
            <a:r>
              <a:rPr lang="ru-RU"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частина</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 </a:t>
            </a:r>
            <a:r>
              <a:rPr lang="ru-RU"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роботи</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a:t>
            </a:r>
            <a:b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b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6. </a:t>
            </a:r>
            <a:r>
              <a:rPr lang="ru-RU"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Методи</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 </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та </a:t>
            </a:r>
            <a:r>
              <a:rPr lang="ru-RU"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результати</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
            </a:r>
            <a:b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br>
            <a:r>
              <a:rPr lang="ru-RU"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дослідження</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a:t>
            </a:r>
            <a:b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b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7. </a:t>
            </a:r>
            <a:r>
              <a:rPr lang="ru-RU"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Експерементальна</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 </a:t>
            </a:r>
            <a:r>
              <a:rPr lang="ru-RU"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частина</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
            </a:r>
            <a:b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b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8. </a:t>
            </a:r>
            <a:r>
              <a:rPr lang="ru-RU"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Наукова</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 </a:t>
            </a:r>
            <a:r>
              <a:rPr lang="ru-RU"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значущість</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
            </a:r>
            <a:b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br>
            <a:r>
              <a:rPr lang="ru-RU"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дослідження</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a:t>
            </a:r>
            <a:b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b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9. </a:t>
            </a:r>
            <a:r>
              <a:rPr lang="ru-RU" sz="4000" dirty="0" err="1" smtClean="0">
                <a:ln w="0"/>
                <a:solidFill>
                  <a:schemeClr val="bg1">
                    <a:lumMod val="95000"/>
                    <a:lumOff val="5000"/>
                  </a:schemeClr>
                </a:solidFill>
                <a:effectLst>
                  <a:outerShdw blurRad="38100" dist="19050" dir="2700000" algn="tl" rotWithShape="0">
                    <a:schemeClr val="dk1">
                      <a:alpha val="40000"/>
                    </a:schemeClr>
                  </a:outerShdw>
                </a:effectLst>
                <a:latin typeface="+mn-lt"/>
              </a:rPr>
              <a:t>Висновки</a:t>
            </a:r>
            <a:r>
              <a:rPr lang="ru-RU" sz="4000" dirty="0" smtClean="0">
                <a:ln w="0"/>
                <a:solidFill>
                  <a:schemeClr val="bg1">
                    <a:lumMod val="95000"/>
                    <a:lumOff val="5000"/>
                  </a:schemeClr>
                </a:solidFill>
                <a:effectLst>
                  <a:outerShdw blurRad="38100" dist="19050" dir="2700000" algn="tl" rotWithShape="0">
                    <a:schemeClr val="dk1">
                      <a:alpha val="40000"/>
                    </a:schemeClr>
                  </a:outerShdw>
                </a:effectLst>
                <a:latin typeface="+mn-lt"/>
              </a:rPr>
              <a:t>.</a:t>
            </a:r>
            <a:r>
              <a:rPr lang="ru-RU" dirty="0" smtClean="0">
                <a:ln w="0"/>
                <a:solidFill>
                  <a:schemeClr val="tx1"/>
                </a:solidFill>
                <a:effectLst>
                  <a:outerShdw blurRad="38100" dist="19050" dir="2700000" algn="tl" rotWithShape="0">
                    <a:schemeClr val="dk1">
                      <a:alpha val="40000"/>
                    </a:schemeClr>
                  </a:outerShdw>
                </a:effectLst>
              </a:rPr>
              <a:t/>
            </a:r>
            <a:br>
              <a:rPr lang="ru-RU" dirty="0" smtClean="0">
                <a:ln w="0"/>
                <a:solidFill>
                  <a:schemeClr val="tx1"/>
                </a:solidFill>
                <a:effectLst>
                  <a:outerShdw blurRad="38100" dist="19050" dir="2700000" algn="tl" rotWithShape="0">
                    <a:schemeClr val="dk1">
                      <a:alpha val="40000"/>
                    </a:schemeClr>
                  </a:outerShdw>
                </a:effectLst>
              </a:rPr>
            </a:br>
            <a:endParaRPr lang="ru-RU"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4294967295"/>
          </p:nvPr>
        </p:nvSpPr>
        <p:spPr>
          <a:xfrm>
            <a:off x="4032250" y="273050"/>
            <a:ext cx="5111750" cy="5853113"/>
          </a:xfrm>
        </p:spPr>
        <p:txBody>
          <a:bodyPr>
            <a:normAutofit/>
          </a:bodyPr>
          <a:lstStyle/>
          <a:p>
            <a:pPr algn="ctr">
              <a:buNone/>
            </a:pPr>
            <a:r>
              <a:rPr lang="ru-RU" b="1" i="1" dirty="0" err="1" smtClean="0">
                <a:ln w="0"/>
                <a:solidFill>
                  <a:srgbClr val="1119BB"/>
                </a:solidFill>
                <a:effectLst>
                  <a:outerShdw blurRad="38100" dist="19050" dir="2700000" algn="tl" rotWithShape="0">
                    <a:schemeClr val="dk1">
                      <a:alpha val="40000"/>
                    </a:schemeClr>
                  </a:outerShdw>
                </a:effectLst>
                <a:latin typeface="Times New Roman" pitchFamily="18" charset="0"/>
                <a:cs typeface="Times New Roman" pitchFamily="18" charset="0"/>
              </a:rPr>
              <a:t>Актуальність</a:t>
            </a:r>
            <a:r>
              <a:rPr lang="ru-RU" b="1" i="1" dirty="0" smtClean="0">
                <a:ln w="0"/>
                <a:solidFill>
                  <a:srgbClr val="1119BB"/>
                </a:solidFill>
                <a:effectLst>
                  <a:outerShdw blurRad="38100" dist="19050" dir="2700000" algn="tl" rotWithShape="0">
                    <a:schemeClr val="dk1">
                      <a:alpha val="40000"/>
                    </a:schemeClr>
                  </a:outerShdw>
                </a:effectLst>
                <a:latin typeface="Times New Roman" pitchFamily="18" charset="0"/>
                <a:cs typeface="Times New Roman" pitchFamily="18" charset="0"/>
              </a:rPr>
              <a:t> теми:</a:t>
            </a:r>
          </a:p>
          <a:p>
            <a:pPr algn="ctr">
              <a:buNone/>
            </a:pPr>
            <a:endParaRPr lang="ru-RU" dirty="0" smtClean="0">
              <a:latin typeface="Times New Roman" pitchFamily="18" charset="0"/>
              <a:cs typeface="Times New Roman" pitchFamily="18" charset="0"/>
            </a:endParaRPr>
          </a:p>
          <a:p>
            <a:pPr>
              <a:buNone/>
            </a:pPr>
            <a:endParaRPr lang="ru-RU" dirty="0"/>
          </a:p>
        </p:txBody>
      </p:sp>
      <p:pic>
        <p:nvPicPr>
          <p:cNvPr id="9" name="Рисунок 8"/>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07504" y="523239"/>
            <a:ext cx="4155502" cy="5602924"/>
          </a:xfrm>
          <a:prstGeom prst="rect">
            <a:avLst/>
          </a:prstGeom>
        </p:spPr>
      </p:pic>
      <p:sp>
        <p:nvSpPr>
          <p:cNvPr id="10" name="TextBox 9"/>
          <p:cNvSpPr txBox="1"/>
          <p:nvPr/>
        </p:nvSpPr>
        <p:spPr>
          <a:xfrm>
            <a:off x="4355976" y="908720"/>
            <a:ext cx="4536504" cy="5262979"/>
          </a:xfrm>
          <a:prstGeom prst="rect">
            <a:avLst/>
          </a:prstGeom>
          <a:noFill/>
        </p:spPr>
        <p:txBody>
          <a:bodyPr wrap="square" rtlCol="0">
            <a:spAutoFit/>
          </a:bodyPr>
          <a:lstStyle/>
          <a:p>
            <a:pPr algn="ctr"/>
            <a:r>
              <a:rPr lang="ru-RU" sz="2800" dirty="0" err="1" smtClean="0"/>
              <a:t>І</a:t>
            </a:r>
            <a:r>
              <a:rPr lang="ru-RU" sz="2800" dirty="0" err="1" smtClean="0"/>
              <a:t>сторія</a:t>
            </a:r>
            <a:r>
              <a:rPr lang="ru-RU" sz="2800" dirty="0" smtClean="0"/>
              <a:t> «</a:t>
            </a:r>
            <a:r>
              <a:rPr lang="ru-RU" sz="2800" dirty="0" err="1" smtClean="0"/>
              <a:t>людських</a:t>
            </a:r>
            <a:r>
              <a:rPr lang="ru-RU" sz="2800" dirty="0" smtClean="0"/>
              <a:t> </a:t>
            </a:r>
            <a:r>
              <a:rPr lang="ru-RU" sz="2800" dirty="0" err="1"/>
              <a:t>нещасть</a:t>
            </a:r>
            <a:r>
              <a:rPr lang="ru-RU" sz="2800" dirty="0"/>
              <a:t>» </a:t>
            </a:r>
            <a:r>
              <a:rPr lang="ru-RU" sz="2800" dirty="0" err="1" smtClean="0"/>
              <a:t>нікого</a:t>
            </a:r>
            <a:r>
              <a:rPr lang="ru-RU" sz="2800" dirty="0" smtClean="0"/>
              <a:t> не </a:t>
            </a:r>
            <a:r>
              <a:rPr lang="ru-RU" sz="2800" dirty="0" err="1" smtClean="0"/>
              <a:t>залишає</a:t>
            </a:r>
            <a:r>
              <a:rPr lang="ru-RU" sz="2800" dirty="0" smtClean="0"/>
              <a:t> </a:t>
            </a:r>
            <a:r>
              <a:rPr lang="ru-RU" sz="2800" dirty="0" err="1" smtClean="0"/>
              <a:t>байдужими</a:t>
            </a:r>
            <a:r>
              <a:rPr lang="ru-RU" sz="2800" dirty="0" smtClean="0"/>
              <a:t>, </a:t>
            </a:r>
            <a:r>
              <a:rPr lang="ru-RU" sz="2800" dirty="0"/>
              <a:t>як в </a:t>
            </a:r>
            <a:r>
              <a:rPr lang="ru-RU" sz="2800" dirty="0" err="1"/>
              <a:t>плані</a:t>
            </a:r>
            <a:r>
              <a:rPr lang="ru-RU" sz="2800" dirty="0"/>
              <a:t> детального </a:t>
            </a:r>
            <a:r>
              <a:rPr lang="ru-RU" sz="2800" dirty="0" err="1" smtClean="0"/>
              <a:t>пізнання</a:t>
            </a:r>
            <a:r>
              <a:rPr lang="ru-RU" sz="2800" dirty="0" smtClean="0"/>
              <a:t>, </a:t>
            </a:r>
            <a:r>
              <a:rPr lang="ru-RU" sz="2800" dirty="0" smtClean="0"/>
              <a:t>так </a:t>
            </a:r>
            <a:r>
              <a:rPr lang="ru-RU" sz="2800" dirty="0"/>
              <a:t>і в </a:t>
            </a:r>
            <a:r>
              <a:rPr lang="ru-RU" sz="2800" dirty="0" err="1"/>
              <a:t>осмисленні</a:t>
            </a:r>
            <a:r>
              <a:rPr lang="ru-RU" sz="2800" dirty="0"/>
              <a:t> </a:t>
            </a:r>
            <a:r>
              <a:rPr lang="ru-RU" sz="2800" dirty="0" err="1"/>
              <a:t>страшних</a:t>
            </a:r>
            <a:r>
              <a:rPr lang="ru-RU" sz="2800" dirty="0"/>
              <a:t> </a:t>
            </a:r>
            <a:r>
              <a:rPr lang="ru-RU" sz="2800" dirty="0" err="1"/>
              <a:t>подій</a:t>
            </a:r>
            <a:r>
              <a:rPr lang="ru-RU" sz="2800" dirty="0"/>
              <a:t> </a:t>
            </a:r>
            <a:r>
              <a:rPr lang="ru-RU" sz="2800" dirty="0" smtClean="0"/>
              <a:t>та </a:t>
            </a:r>
            <a:r>
              <a:rPr lang="ru-RU" sz="2800" dirty="0" err="1" smtClean="0"/>
              <a:t>їх</a:t>
            </a:r>
            <a:r>
              <a:rPr lang="ru-RU" sz="2800" dirty="0" smtClean="0"/>
              <a:t> </a:t>
            </a:r>
            <a:r>
              <a:rPr lang="ru-RU" sz="2800" dirty="0" err="1" smtClean="0"/>
              <a:t>наслідків</a:t>
            </a:r>
            <a:r>
              <a:rPr lang="ru-RU" sz="2800" dirty="0" smtClean="0"/>
              <a:t>.</a:t>
            </a:r>
          </a:p>
          <a:p>
            <a:pPr algn="ctr"/>
            <a:r>
              <a:rPr lang="uk-UA" sz="2800" dirty="0" smtClean="0"/>
              <a:t>Афганська </a:t>
            </a:r>
            <a:r>
              <a:rPr lang="uk-UA" sz="2800" dirty="0" smtClean="0"/>
              <a:t>війна живе </a:t>
            </a:r>
            <a:r>
              <a:rPr lang="uk-UA" sz="2800" dirty="0" smtClean="0"/>
              <a:t>в пам'яті людства, бо її історія написана кров'ю солдатів і слізьми матерів</a:t>
            </a:r>
            <a:r>
              <a:rPr lang="uk-UA" sz="2800" dirty="0" smtClean="0"/>
              <a:t>.</a:t>
            </a:r>
          </a:p>
          <a:p>
            <a:pPr algn="ctr"/>
            <a:r>
              <a:rPr lang="uk-UA" sz="2800" dirty="0" smtClean="0"/>
              <a:t>Час не стоїть на місці, але пам’ять вічна.</a:t>
            </a:r>
            <a:endParaRPr lang="ru-RU"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4294967295"/>
          </p:nvPr>
        </p:nvSpPr>
        <p:spPr>
          <a:xfrm>
            <a:off x="4211960" y="424398"/>
            <a:ext cx="4824536" cy="5853113"/>
          </a:xfrm>
        </p:spPr>
        <p:txBody>
          <a:bodyPr>
            <a:normAutofit/>
          </a:bodyPr>
          <a:lstStyle/>
          <a:p>
            <a:pPr algn="ctr">
              <a:buNone/>
            </a:pPr>
            <a:r>
              <a:rPr lang="ru-RU" sz="3200" b="1" i="1" dirty="0" err="1" smtClean="0">
                <a:ln w="0"/>
                <a:solidFill>
                  <a:srgbClr val="1119BB"/>
                </a:solidFill>
                <a:effectLst>
                  <a:outerShdw blurRad="38100" dist="25400" dir="5400000" algn="ctr" rotWithShape="0">
                    <a:srgbClr val="6E747A">
                      <a:alpha val="43000"/>
                    </a:srgbClr>
                  </a:outerShdw>
                </a:effectLst>
                <a:cs typeface="Times New Roman" pitchFamily="18" charset="0"/>
              </a:rPr>
              <a:t>Об'єкт</a:t>
            </a:r>
            <a:r>
              <a:rPr lang="ru-RU" sz="3200" b="1" i="1" dirty="0" smtClean="0">
                <a:ln w="0"/>
                <a:solidFill>
                  <a:srgbClr val="1119BB"/>
                </a:solidFill>
                <a:effectLst>
                  <a:outerShdw blurRad="38100" dist="25400" dir="5400000" algn="ctr" rotWithShape="0">
                    <a:srgbClr val="6E747A">
                      <a:alpha val="43000"/>
                    </a:srgbClr>
                  </a:outerShdw>
                </a:effectLst>
                <a:cs typeface="Times New Roman" pitchFamily="18" charset="0"/>
              </a:rPr>
              <a:t> </a:t>
            </a:r>
            <a:r>
              <a:rPr lang="ru-RU" sz="3200" b="1" i="1" dirty="0" err="1" smtClean="0">
                <a:ln w="0"/>
                <a:solidFill>
                  <a:srgbClr val="1119BB"/>
                </a:solidFill>
                <a:effectLst>
                  <a:outerShdw blurRad="38100" dist="25400" dir="5400000" algn="ctr" rotWithShape="0">
                    <a:srgbClr val="6E747A">
                      <a:alpha val="43000"/>
                    </a:srgbClr>
                  </a:outerShdw>
                </a:effectLst>
                <a:cs typeface="Times New Roman" pitchFamily="18" charset="0"/>
              </a:rPr>
              <a:t>дослідження</a:t>
            </a:r>
            <a:r>
              <a:rPr lang="ru-RU" sz="3200" b="1" i="1" dirty="0" smtClean="0">
                <a:ln w="0"/>
                <a:solidFill>
                  <a:srgbClr val="1119BB"/>
                </a:solidFill>
                <a:effectLst>
                  <a:outerShdw blurRad="38100" dist="25400" dir="5400000" algn="ctr" rotWithShape="0">
                    <a:srgbClr val="6E747A">
                      <a:alpha val="43000"/>
                    </a:srgbClr>
                  </a:outerShdw>
                </a:effectLst>
                <a:cs typeface="Times New Roman" pitchFamily="18" charset="0"/>
              </a:rPr>
              <a:t>:</a:t>
            </a:r>
          </a:p>
          <a:p>
            <a:pPr algn="ctr">
              <a:buNone/>
            </a:pPr>
            <a:r>
              <a:rPr lang="uk-UA" sz="3200" dirty="0" smtClean="0"/>
              <a:t>воїни-інтернаціоналісти</a:t>
            </a:r>
          </a:p>
          <a:p>
            <a:pPr algn="ctr">
              <a:buNone/>
            </a:pPr>
            <a:r>
              <a:rPr lang="uk-UA" sz="3200" dirty="0" smtClean="0"/>
              <a:t>селища </a:t>
            </a:r>
            <a:r>
              <a:rPr lang="uk-UA" sz="3200" dirty="0" err="1"/>
              <a:t>Новодонецьке</a:t>
            </a:r>
            <a:r>
              <a:rPr lang="uk-UA" sz="3200" dirty="0"/>
              <a:t>, які вижили в «пеклі» Афганської війни</a:t>
            </a:r>
            <a:r>
              <a:rPr lang="uk-UA" sz="3200" dirty="0" smtClean="0"/>
              <a:t>.</a:t>
            </a:r>
            <a:endParaRPr lang="ru-RU" sz="3200" dirty="0" smtClean="0">
              <a:cs typeface="Times New Roman" pitchFamily="18" charset="0"/>
            </a:endParaRPr>
          </a:p>
          <a:p>
            <a:pPr algn="ctr">
              <a:buNone/>
            </a:pPr>
            <a:r>
              <a:rPr lang="ru-RU" sz="3200" b="1" i="1" dirty="0" smtClean="0">
                <a:ln w="0"/>
                <a:solidFill>
                  <a:srgbClr val="1119BB"/>
                </a:solidFill>
                <a:effectLst>
                  <a:outerShdw blurRad="38100" dist="19050" dir="2700000" algn="tl" rotWithShape="0">
                    <a:schemeClr val="dk1">
                      <a:alpha val="40000"/>
                    </a:schemeClr>
                  </a:outerShdw>
                </a:effectLst>
                <a:cs typeface="Times New Roman" pitchFamily="18" charset="0"/>
              </a:rPr>
              <a:t>Предмет </a:t>
            </a:r>
            <a:r>
              <a:rPr lang="ru-RU" sz="3200" b="1" i="1" dirty="0" err="1" smtClean="0">
                <a:ln w="0"/>
                <a:solidFill>
                  <a:srgbClr val="1119BB"/>
                </a:solidFill>
                <a:effectLst>
                  <a:outerShdw blurRad="38100" dist="19050" dir="2700000" algn="tl" rotWithShape="0">
                    <a:schemeClr val="dk1">
                      <a:alpha val="40000"/>
                    </a:schemeClr>
                  </a:outerShdw>
                </a:effectLst>
                <a:cs typeface="Times New Roman" pitchFamily="18" charset="0"/>
              </a:rPr>
              <a:t>дослідження</a:t>
            </a:r>
            <a:r>
              <a:rPr lang="ru-RU" sz="3200" b="1" i="1" dirty="0" smtClean="0">
                <a:ln w="0"/>
                <a:solidFill>
                  <a:srgbClr val="1119BB"/>
                </a:solidFill>
                <a:effectLst>
                  <a:outerShdw blurRad="38100" dist="19050" dir="2700000" algn="tl" rotWithShape="0">
                    <a:schemeClr val="dk1">
                      <a:alpha val="40000"/>
                    </a:schemeClr>
                  </a:outerShdw>
                </a:effectLst>
                <a:cs typeface="Times New Roman" pitchFamily="18" charset="0"/>
              </a:rPr>
              <a:t>:</a:t>
            </a:r>
          </a:p>
          <a:p>
            <a:pPr algn="ctr">
              <a:buNone/>
            </a:pPr>
            <a:r>
              <a:rPr lang="ru-RU" sz="3200" dirty="0" smtClean="0">
                <a:cs typeface="Times New Roman" pitchFamily="18" charset="0"/>
              </a:rPr>
              <a:t>причини </a:t>
            </a:r>
            <a:r>
              <a:rPr lang="ru-RU" sz="3200" dirty="0" err="1">
                <a:cs typeface="Times New Roman" pitchFamily="18" charset="0"/>
              </a:rPr>
              <a:t>і</a:t>
            </a:r>
            <a:r>
              <a:rPr lang="ru-RU" sz="3200" dirty="0">
                <a:cs typeface="Times New Roman" pitchFamily="18" charset="0"/>
              </a:rPr>
              <a:t> </a:t>
            </a:r>
            <a:r>
              <a:rPr lang="ru-RU" sz="3200" dirty="0" err="1" smtClean="0">
                <a:cs typeface="Times New Roman" pitchFamily="18" charset="0"/>
              </a:rPr>
              <a:t>наслідки</a:t>
            </a:r>
            <a:r>
              <a:rPr lang="ru-RU" sz="3200" dirty="0">
                <a:cs typeface="Times New Roman" pitchFamily="18" charset="0"/>
              </a:rPr>
              <a:t> </a:t>
            </a:r>
            <a:r>
              <a:rPr lang="ru-RU" sz="3200" dirty="0" err="1" smtClean="0">
                <a:cs typeface="Times New Roman" pitchFamily="18" charset="0"/>
              </a:rPr>
              <a:t>введення</a:t>
            </a:r>
            <a:r>
              <a:rPr lang="ru-RU" sz="3200" dirty="0" smtClean="0">
                <a:cs typeface="Times New Roman" pitchFamily="18" charset="0"/>
              </a:rPr>
              <a:t> </a:t>
            </a:r>
            <a:r>
              <a:rPr lang="ru-RU" sz="3200" dirty="0" err="1">
                <a:cs typeface="Times New Roman" pitchFamily="18" charset="0"/>
              </a:rPr>
              <a:t>радянських</a:t>
            </a:r>
            <a:r>
              <a:rPr lang="ru-RU" sz="3200" dirty="0">
                <a:cs typeface="Times New Roman" pitchFamily="18" charset="0"/>
              </a:rPr>
              <a:t> </a:t>
            </a:r>
            <a:r>
              <a:rPr lang="ru-RU" sz="3200" dirty="0" err="1">
                <a:cs typeface="Times New Roman" pitchFamily="18" charset="0"/>
              </a:rPr>
              <a:t>військ</a:t>
            </a:r>
            <a:r>
              <a:rPr lang="ru-RU" sz="3200" dirty="0">
                <a:cs typeface="Times New Roman" pitchFamily="18" charset="0"/>
              </a:rPr>
              <a:t> в </a:t>
            </a:r>
            <a:r>
              <a:rPr lang="ru-RU" sz="3200" dirty="0" err="1">
                <a:cs typeface="Times New Roman" pitchFamily="18" charset="0"/>
              </a:rPr>
              <a:t>Афганістан</a:t>
            </a:r>
            <a:r>
              <a:rPr lang="ru-RU" sz="3200" dirty="0">
                <a:cs typeface="Times New Roman" pitchFamily="18" charset="0"/>
              </a:rPr>
              <a:t>.</a:t>
            </a:r>
            <a:endParaRPr lang="ru-RU" sz="3200" dirty="0">
              <a:latin typeface="Times New Roman" pitchFamily="18" charset="0"/>
              <a:cs typeface="Times New Roman" pitchFamily="18" charset="0"/>
            </a:endParaRPr>
          </a:p>
        </p:txBody>
      </p:sp>
      <p:pic>
        <p:nvPicPr>
          <p:cNvPr id="9" name="Рисунок 8"/>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79680" y="3318621"/>
            <a:ext cx="4032280" cy="2989558"/>
          </a:xfrm>
          <a:prstGeom prst="rect">
            <a:avLst/>
          </a:prstGeom>
        </p:spPr>
      </p:pic>
      <p:pic>
        <p:nvPicPr>
          <p:cNvPr id="11" name="Рисунок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16200000">
            <a:off x="704690" y="-362424"/>
            <a:ext cx="2893414" cy="399554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4294967295"/>
          </p:nvPr>
        </p:nvSpPr>
        <p:spPr>
          <a:xfrm>
            <a:off x="4283968" y="273050"/>
            <a:ext cx="4860032" cy="5853113"/>
          </a:xfrm>
        </p:spPr>
        <p:txBody>
          <a:bodyPr>
            <a:normAutofit/>
          </a:bodyPr>
          <a:lstStyle/>
          <a:p>
            <a:pPr algn="ctr">
              <a:buNone/>
            </a:pPr>
            <a:r>
              <a:rPr lang="ru-RU" sz="4000" b="1" i="1" dirty="0">
                <a:ln w="0"/>
                <a:solidFill>
                  <a:srgbClr val="1119BB"/>
                </a:solidFill>
                <a:effectLst>
                  <a:outerShdw blurRad="38100" dist="19050" dir="2700000" algn="tl" rotWithShape="0">
                    <a:schemeClr val="dk1">
                      <a:alpha val="40000"/>
                    </a:schemeClr>
                  </a:outerShdw>
                </a:effectLst>
              </a:rPr>
              <a:t>Мета </a:t>
            </a:r>
            <a:r>
              <a:rPr lang="ru-RU" sz="4000" b="1" i="1" dirty="0" err="1">
                <a:ln w="0"/>
                <a:solidFill>
                  <a:srgbClr val="1119BB"/>
                </a:solidFill>
                <a:effectLst>
                  <a:outerShdw blurRad="38100" dist="19050" dir="2700000" algn="tl" rotWithShape="0">
                    <a:schemeClr val="dk1">
                      <a:alpha val="40000"/>
                    </a:schemeClr>
                  </a:outerShdw>
                </a:effectLst>
              </a:rPr>
              <a:t>роботи</a:t>
            </a:r>
            <a:r>
              <a:rPr lang="ru-RU" sz="4000" b="1" i="1" dirty="0">
                <a:ln w="0"/>
                <a:solidFill>
                  <a:srgbClr val="1119BB"/>
                </a:solidFill>
                <a:effectLst>
                  <a:outerShdw blurRad="38100" dist="19050" dir="2700000" algn="tl" rotWithShape="0">
                    <a:schemeClr val="dk1">
                      <a:alpha val="40000"/>
                    </a:schemeClr>
                  </a:outerShdw>
                </a:effectLst>
              </a:rPr>
              <a:t>: </a:t>
            </a:r>
            <a:endParaRPr lang="ru-RU" sz="4000" b="1" i="1" dirty="0" smtClean="0">
              <a:ln w="0"/>
              <a:solidFill>
                <a:srgbClr val="1119BB"/>
              </a:solidFill>
              <a:effectLst>
                <a:outerShdw blurRad="38100" dist="19050" dir="2700000" algn="tl" rotWithShape="0">
                  <a:schemeClr val="dk1">
                    <a:alpha val="40000"/>
                  </a:schemeClr>
                </a:outerShdw>
              </a:effectLst>
            </a:endParaRPr>
          </a:p>
          <a:p>
            <a:pPr algn="ctr">
              <a:buNone/>
            </a:pPr>
            <a:r>
              <a:rPr lang="uk-UA" sz="4000" dirty="0"/>
              <a:t>вивчення причин введення  військ в Афганістан, наслідки героїчного подвигу земляків та їх сучасне життя.</a:t>
            </a:r>
            <a:endParaRPr lang="ru-RU" sz="4000" dirty="0"/>
          </a:p>
          <a:p>
            <a:pPr algn="ctr">
              <a:buNone/>
            </a:pPr>
            <a:endParaRPr lang="ru-RU" sz="4000" dirty="0"/>
          </a:p>
        </p:txBody>
      </p:sp>
      <p:pic>
        <p:nvPicPr>
          <p:cNvPr id="7" name="Рисунок 6"/>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rot="16200000">
            <a:off x="660495" y="-200877"/>
            <a:ext cx="2761779" cy="3723747"/>
          </a:xfrm>
          <a:prstGeom prst="rect">
            <a:avLst/>
          </a:prstGeom>
        </p:spPr>
      </p:pic>
      <p:pic>
        <p:nvPicPr>
          <p:cNvPr id="8" name="Рисунок 7"/>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rot="16200000">
            <a:off x="717414" y="2630799"/>
            <a:ext cx="3460700" cy="453650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4294967295"/>
          </p:nvPr>
        </p:nvSpPr>
        <p:spPr>
          <a:xfrm>
            <a:off x="4032250" y="273050"/>
            <a:ext cx="5111750" cy="5853113"/>
          </a:xfrm>
        </p:spPr>
        <p:txBody>
          <a:bodyPr>
            <a:normAutofit/>
          </a:bodyPr>
          <a:lstStyle/>
          <a:p>
            <a:pPr algn="ctr">
              <a:buNone/>
            </a:pPr>
            <a:r>
              <a:rPr lang="ru-RU" sz="3600" b="1" i="1" dirty="0" err="1" smtClean="0">
                <a:solidFill>
                  <a:srgbClr val="1119BB"/>
                </a:solidFill>
              </a:rPr>
              <a:t>Завдання</a:t>
            </a:r>
            <a:r>
              <a:rPr lang="ru-RU" sz="3600" b="1" i="1" dirty="0" smtClean="0">
                <a:solidFill>
                  <a:srgbClr val="1119BB"/>
                </a:solidFill>
              </a:rPr>
              <a:t> </a:t>
            </a:r>
            <a:r>
              <a:rPr lang="ru-RU" sz="3600" b="1" i="1" dirty="0" err="1" smtClean="0">
                <a:solidFill>
                  <a:srgbClr val="1119BB"/>
                </a:solidFill>
              </a:rPr>
              <a:t>дослідження</a:t>
            </a:r>
            <a:r>
              <a:rPr lang="ru-RU" sz="3600" b="1" i="1" dirty="0" smtClean="0">
                <a:solidFill>
                  <a:srgbClr val="1119BB"/>
                </a:solidFill>
              </a:rPr>
              <a:t>:</a:t>
            </a:r>
          </a:p>
          <a:p>
            <a:pPr>
              <a:buNone/>
            </a:pPr>
            <a:endParaRPr lang="ru-RU" sz="3200" dirty="0"/>
          </a:p>
        </p:txBody>
      </p:sp>
      <p:pic>
        <p:nvPicPr>
          <p:cNvPr id="6" name="Рисунок 5"/>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rot="5400000">
            <a:off x="-603138" y="1691369"/>
            <a:ext cx="5496203" cy="4074920"/>
          </a:xfrm>
          <a:prstGeom prst="rect">
            <a:avLst/>
          </a:prstGeom>
        </p:spPr>
      </p:pic>
      <p:sp>
        <p:nvSpPr>
          <p:cNvPr id="7" name="TextBox 6"/>
          <p:cNvSpPr txBox="1"/>
          <p:nvPr/>
        </p:nvSpPr>
        <p:spPr>
          <a:xfrm>
            <a:off x="4214810" y="1000108"/>
            <a:ext cx="4929190" cy="5509200"/>
          </a:xfrm>
          <a:prstGeom prst="rect">
            <a:avLst/>
          </a:prstGeom>
          <a:noFill/>
        </p:spPr>
        <p:txBody>
          <a:bodyPr wrap="square" rtlCol="0">
            <a:spAutoFit/>
          </a:bodyPr>
          <a:lstStyle/>
          <a:p>
            <a:r>
              <a:rPr lang="ru-RU" sz="2200" dirty="0"/>
              <a:t>1) </a:t>
            </a:r>
            <a:r>
              <a:rPr lang="ru-RU" sz="2200" dirty="0" err="1"/>
              <a:t>Вивчити</a:t>
            </a:r>
            <a:r>
              <a:rPr lang="ru-RU" sz="2200" dirty="0"/>
              <a:t> </a:t>
            </a:r>
            <a:r>
              <a:rPr lang="ru-RU" sz="2200" dirty="0" err="1"/>
              <a:t>літературу</a:t>
            </a:r>
            <a:r>
              <a:rPr lang="ru-RU" sz="2200" dirty="0"/>
              <a:t> і </a:t>
            </a:r>
            <a:r>
              <a:rPr lang="ru-RU" sz="2200" dirty="0" err="1"/>
              <a:t>документальні</a:t>
            </a:r>
            <a:r>
              <a:rPr lang="ru-RU" sz="2200" dirty="0"/>
              <a:t> </a:t>
            </a:r>
            <a:r>
              <a:rPr lang="ru-RU" sz="2200" dirty="0" err="1" smtClean="0"/>
              <a:t>джерела</a:t>
            </a:r>
            <a:r>
              <a:rPr lang="ru-RU" sz="2200" dirty="0" smtClean="0"/>
              <a:t> </a:t>
            </a:r>
            <a:r>
              <a:rPr lang="uk-UA" sz="2200" dirty="0" smtClean="0"/>
              <a:t>з</a:t>
            </a:r>
            <a:r>
              <a:rPr lang="ru-RU" sz="2200" dirty="0" smtClean="0"/>
              <a:t> </a:t>
            </a:r>
            <a:r>
              <a:rPr lang="ru-RU" sz="2200" dirty="0"/>
              <a:t>тем</a:t>
            </a:r>
            <a:r>
              <a:rPr lang="uk-UA" sz="2200" dirty="0"/>
              <a:t>и</a:t>
            </a:r>
            <a:r>
              <a:rPr lang="ru-RU" sz="2200" dirty="0"/>
              <a:t>;</a:t>
            </a:r>
          </a:p>
          <a:p>
            <a:endParaRPr lang="ru-RU" sz="2200" dirty="0" smtClean="0"/>
          </a:p>
          <a:p>
            <a:r>
              <a:rPr lang="ru-RU" sz="2200" dirty="0" smtClean="0"/>
              <a:t>2</a:t>
            </a:r>
            <a:r>
              <a:rPr lang="ru-RU" sz="2200" dirty="0"/>
              <a:t>) </a:t>
            </a:r>
            <a:r>
              <a:rPr lang="uk-UA" sz="2200" dirty="0"/>
              <a:t>Чітко визначити головні </a:t>
            </a:r>
            <a:r>
              <a:rPr lang="ru-RU" sz="2200" dirty="0"/>
              <a:t> причини і </a:t>
            </a:r>
            <a:r>
              <a:rPr lang="ru-RU" sz="2200" dirty="0" err="1"/>
              <a:t>наслідки</a:t>
            </a:r>
            <a:r>
              <a:rPr lang="uk-UA" sz="2200" dirty="0"/>
              <a:t> участі односельців у бойових діях в Афганістані</a:t>
            </a:r>
            <a:r>
              <a:rPr lang="ru-RU" sz="2200" dirty="0"/>
              <a:t>;</a:t>
            </a:r>
          </a:p>
          <a:p>
            <a:endParaRPr lang="ru-RU" sz="2200" dirty="0" smtClean="0"/>
          </a:p>
          <a:p>
            <a:r>
              <a:rPr lang="ru-RU" sz="2200" dirty="0" smtClean="0"/>
              <a:t>3</a:t>
            </a:r>
            <a:r>
              <a:rPr lang="ru-RU" sz="2200" dirty="0"/>
              <a:t>) </a:t>
            </a:r>
            <a:r>
              <a:rPr lang="ru-RU" sz="2200" dirty="0" err="1"/>
              <a:t>Дізнатися</a:t>
            </a:r>
            <a:r>
              <a:rPr lang="ru-RU" sz="2200" dirty="0"/>
              <a:t> про </a:t>
            </a:r>
            <a:r>
              <a:rPr lang="uk-UA" sz="2200" dirty="0"/>
              <a:t>події  </a:t>
            </a:r>
            <a:r>
              <a:rPr lang="ru-RU" sz="2200" dirty="0" err="1"/>
              <a:t>Афганської</a:t>
            </a:r>
            <a:r>
              <a:rPr lang="ru-RU" sz="2200" dirty="0"/>
              <a:t> </a:t>
            </a:r>
            <a:r>
              <a:rPr lang="ru-RU" sz="2200" dirty="0" err="1"/>
              <a:t>війни</a:t>
            </a:r>
            <a:r>
              <a:rPr lang="uk-UA" sz="2200" dirty="0"/>
              <a:t> від односельців-очевидців та їх життя сьогодні. </a:t>
            </a:r>
            <a:endParaRPr lang="ru-RU" sz="2200" dirty="0"/>
          </a:p>
          <a:p>
            <a:endParaRPr lang="uk-UA" sz="2200" dirty="0" smtClean="0"/>
          </a:p>
          <a:p>
            <a:r>
              <a:rPr lang="uk-UA" sz="2200" dirty="0" smtClean="0"/>
              <a:t>4</a:t>
            </a:r>
            <a:r>
              <a:rPr lang="uk-UA" sz="2200" dirty="0"/>
              <a:t>) З</a:t>
            </a:r>
            <a:r>
              <a:rPr lang="ru-RU" sz="2200" dirty="0" err="1"/>
              <a:t>робити</a:t>
            </a:r>
            <a:r>
              <a:rPr lang="uk-UA" sz="2200" dirty="0"/>
              <a:t> </a:t>
            </a:r>
            <a:r>
              <a:rPr lang="ru-RU" sz="2200" dirty="0" err="1"/>
              <a:t>узагальнення</a:t>
            </a:r>
            <a:r>
              <a:rPr lang="uk-UA" sz="2200" dirty="0"/>
              <a:t>, висновок та поповнити колекцію міського музею документами та фотокартками з життя учасників Афганської війни у ХХІ столітті.</a:t>
            </a:r>
            <a:endParaRPr lang="ru-RU" sz="2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116632"/>
            <a:ext cx="7128792" cy="707886"/>
          </a:xfrm>
          <a:prstGeom prst="rect">
            <a:avLst/>
          </a:prstGeom>
          <a:noFill/>
        </p:spPr>
        <p:txBody>
          <a:bodyPr wrap="square" rtlCol="0">
            <a:spAutoFit/>
          </a:bodyPr>
          <a:lstStyle/>
          <a:p>
            <a:pPr algn="ctr"/>
            <a:r>
              <a:rPr lang="uk-UA" sz="4000" b="1" i="1" dirty="0" smtClean="0">
                <a:solidFill>
                  <a:srgbClr val="1119BB"/>
                </a:solidFill>
              </a:rPr>
              <a:t>Воїни-афганці </a:t>
            </a:r>
            <a:r>
              <a:rPr lang="uk-UA" sz="4000" b="1" i="1" dirty="0" err="1" smtClean="0">
                <a:solidFill>
                  <a:srgbClr val="1119BB"/>
                </a:solidFill>
              </a:rPr>
              <a:t>Новодонеччини</a:t>
            </a:r>
            <a:endParaRPr lang="ru-RU" sz="4000" b="1" i="1" dirty="0">
              <a:solidFill>
                <a:srgbClr val="1119BB"/>
              </a:solidFill>
            </a:endParaRPr>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rot="5400000">
            <a:off x="4196587" y="2133044"/>
            <a:ext cx="4527795" cy="3636867"/>
          </a:xfrm>
          <a:prstGeom prst="rect">
            <a:avLst/>
          </a:prstGeom>
        </p:spPr>
      </p:pic>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16200000">
            <a:off x="-140804" y="1400110"/>
            <a:ext cx="4529063" cy="3471231"/>
          </a:xfrm>
          <a:prstGeom prst="rect">
            <a:avLst/>
          </a:prstGeom>
        </p:spPr>
      </p:pic>
      <p:sp>
        <p:nvSpPr>
          <p:cNvPr id="6" name="TextBox 5"/>
          <p:cNvSpPr txBox="1"/>
          <p:nvPr/>
        </p:nvSpPr>
        <p:spPr>
          <a:xfrm>
            <a:off x="107503" y="5400257"/>
            <a:ext cx="4032448" cy="461665"/>
          </a:xfrm>
          <a:prstGeom prst="rect">
            <a:avLst/>
          </a:prstGeom>
          <a:noFill/>
        </p:spPr>
        <p:txBody>
          <a:bodyPr wrap="square" rtlCol="0">
            <a:spAutoFit/>
          </a:bodyPr>
          <a:lstStyle/>
          <a:p>
            <a:pPr algn="ctr"/>
            <a:r>
              <a:rPr lang="uk-UA" sz="2400" b="1" dirty="0" err="1" smtClean="0">
                <a:solidFill>
                  <a:schemeClr val="bg1"/>
                </a:solidFill>
              </a:rPr>
              <a:t>Сарвас</a:t>
            </a:r>
            <a:r>
              <a:rPr lang="uk-UA" sz="2400" b="1" dirty="0" smtClean="0">
                <a:solidFill>
                  <a:schemeClr val="bg1"/>
                </a:solidFill>
              </a:rPr>
              <a:t> Валерій Юрійович</a:t>
            </a:r>
            <a:endParaRPr lang="ru-RU" sz="2400" b="1" dirty="0">
              <a:solidFill>
                <a:schemeClr val="bg1"/>
              </a:solidFill>
            </a:endParaRPr>
          </a:p>
        </p:txBody>
      </p:sp>
      <p:sp>
        <p:nvSpPr>
          <p:cNvPr id="7" name="TextBox 6"/>
          <p:cNvSpPr txBox="1"/>
          <p:nvPr/>
        </p:nvSpPr>
        <p:spPr>
          <a:xfrm>
            <a:off x="4287613" y="6237312"/>
            <a:ext cx="4824536" cy="461665"/>
          </a:xfrm>
          <a:prstGeom prst="rect">
            <a:avLst/>
          </a:prstGeom>
          <a:noFill/>
        </p:spPr>
        <p:txBody>
          <a:bodyPr wrap="square" rtlCol="0">
            <a:spAutoFit/>
          </a:bodyPr>
          <a:lstStyle/>
          <a:p>
            <a:r>
              <a:rPr lang="uk-UA" sz="2400" b="1" dirty="0" err="1" smtClean="0">
                <a:solidFill>
                  <a:schemeClr val="bg1"/>
                </a:solidFill>
              </a:rPr>
              <a:t>Ніщенко</a:t>
            </a:r>
            <a:r>
              <a:rPr lang="uk-UA" sz="2400" b="1" dirty="0" smtClean="0">
                <a:solidFill>
                  <a:schemeClr val="bg1"/>
                </a:solidFill>
              </a:rPr>
              <a:t> Микола </a:t>
            </a:r>
            <a:r>
              <a:rPr lang="uk-UA" sz="2400" b="1" dirty="0" err="1" smtClean="0">
                <a:solidFill>
                  <a:schemeClr val="bg1"/>
                </a:solidFill>
              </a:rPr>
              <a:t>Анатолієвич</a:t>
            </a:r>
            <a:endParaRPr lang="ru-RU" sz="2400" b="1" dirty="0">
              <a:solidFill>
                <a:schemeClr val="bg1"/>
              </a:solidFill>
            </a:endParaRPr>
          </a:p>
        </p:txBody>
      </p:sp>
    </p:spTree>
    <p:extLst>
      <p:ext uri="{BB962C8B-B14F-4D97-AF65-F5344CB8AC3E}">
        <p14:creationId xmlns="" xmlns:p14="http://schemas.microsoft.com/office/powerpoint/2010/main" val="37239444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rot="5400000">
            <a:off x="-63221" y="762881"/>
            <a:ext cx="4661928" cy="3456383"/>
          </a:xfrm>
          <a:prstGeom prst="rect">
            <a:avLst/>
          </a:prstGeom>
        </p:spPr>
      </p:pic>
      <p:pic>
        <p:nvPicPr>
          <p:cNvPr id="3" name="Рисунок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5400000">
            <a:off x="4415861" y="1856947"/>
            <a:ext cx="4661931" cy="3629574"/>
          </a:xfrm>
          <a:prstGeom prst="rect">
            <a:avLst/>
          </a:prstGeom>
        </p:spPr>
      </p:pic>
      <p:sp>
        <p:nvSpPr>
          <p:cNvPr id="4" name="TextBox 3"/>
          <p:cNvSpPr txBox="1"/>
          <p:nvPr/>
        </p:nvSpPr>
        <p:spPr>
          <a:xfrm>
            <a:off x="252028" y="4846603"/>
            <a:ext cx="4211959" cy="461665"/>
          </a:xfrm>
          <a:prstGeom prst="rect">
            <a:avLst/>
          </a:prstGeom>
          <a:noFill/>
        </p:spPr>
        <p:txBody>
          <a:bodyPr wrap="square" rtlCol="0">
            <a:spAutoFit/>
          </a:bodyPr>
          <a:lstStyle/>
          <a:p>
            <a:pPr algn="ctr"/>
            <a:r>
              <a:rPr lang="uk-UA" sz="2400" b="1" dirty="0" err="1" smtClean="0">
                <a:solidFill>
                  <a:schemeClr val="bg1"/>
                </a:solidFill>
              </a:rPr>
              <a:t>Бутурлімов</a:t>
            </a:r>
            <a:r>
              <a:rPr lang="uk-UA" sz="2400" b="1" dirty="0" smtClean="0">
                <a:solidFill>
                  <a:schemeClr val="bg1"/>
                </a:solidFill>
              </a:rPr>
              <a:t> Сергій Іванович</a:t>
            </a:r>
            <a:endParaRPr lang="ru-RU" sz="2400" b="1" dirty="0">
              <a:solidFill>
                <a:schemeClr val="bg1"/>
              </a:solidFill>
            </a:endParaRPr>
          </a:p>
        </p:txBody>
      </p:sp>
      <p:sp>
        <p:nvSpPr>
          <p:cNvPr id="5" name="TextBox 4"/>
          <p:cNvSpPr txBox="1"/>
          <p:nvPr/>
        </p:nvSpPr>
        <p:spPr>
          <a:xfrm>
            <a:off x="4679504" y="6165304"/>
            <a:ext cx="4464496" cy="461665"/>
          </a:xfrm>
          <a:prstGeom prst="rect">
            <a:avLst/>
          </a:prstGeom>
          <a:noFill/>
        </p:spPr>
        <p:txBody>
          <a:bodyPr wrap="square" rtlCol="0">
            <a:spAutoFit/>
          </a:bodyPr>
          <a:lstStyle/>
          <a:p>
            <a:r>
              <a:rPr lang="uk-UA" sz="2400" b="1" dirty="0" err="1" smtClean="0">
                <a:solidFill>
                  <a:schemeClr val="bg1"/>
                </a:solidFill>
              </a:rPr>
              <a:t>Соболев</a:t>
            </a:r>
            <a:r>
              <a:rPr lang="uk-UA" sz="2400" b="1" dirty="0" smtClean="0">
                <a:solidFill>
                  <a:schemeClr val="bg1"/>
                </a:solidFill>
              </a:rPr>
              <a:t> Євгеній Вікторович</a:t>
            </a:r>
            <a:endParaRPr lang="ru-RU" sz="2400" b="1" dirty="0">
              <a:solidFill>
                <a:schemeClr val="bg1"/>
              </a:solidFill>
            </a:endParaRPr>
          </a:p>
        </p:txBody>
      </p:sp>
    </p:spTree>
    <p:extLst>
      <p:ext uri="{BB962C8B-B14F-4D97-AF65-F5344CB8AC3E}">
        <p14:creationId xmlns="" xmlns:p14="http://schemas.microsoft.com/office/powerpoint/2010/main" val="7857634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rot="5400000">
            <a:off x="-14951" y="762201"/>
            <a:ext cx="4587465" cy="3401176"/>
          </a:xfrm>
          <a:prstGeom prst="rect">
            <a:avLst/>
          </a:prstGeom>
        </p:spPr>
      </p:pic>
      <p:pic>
        <p:nvPicPr>
          <p:cNvPr id="3" name="Рисунок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5400000">
            <a:off x="4151965" y="1890384"/>
            <a:ext cx="4596792" cy="3785593"/>
          </a:xfrm>
          <a:prstGeom prst="rect">
            <a:avLst/>
          </a:prstGeom>
        </p:spPr>
      </p:pic>
      <p:sp>
        <p:nvSpPr>
          <p:cNvPr id="4" name="TextBox 3"/>
          <p:cNvSpPr txBox="1"/>
          <p:nvPr/>
        </p:nvSpPr>
        <p:spPr>
          <a:xfrm>
            <a:off x="251520" y="4756522"/>
            <a:ext cx="4860032" cy="400110"/>
          </a:xfrm>
          <a:prstGeom prst="rect">
            <a:avLst/>
          </a:prstGeom>
          <a:noFill/>
        </p:spPr>
        <p:txBody>
          <a:bodyPr wrap="square" rtlCol="0">
            <a:spAutoFit/>
          </a:bodyPr>
          <a:lstStyle/>
          <a:p>
            <a:r>
              <a:rPr lang="uk-UA" sz="2000" b="1" dirty="0" smtClean="0">
                <a:solidFill>
                  <a:schemeClr val="bg1"/>
                </a:solidFill>
              </a:rPr>
              <a:t>Смирнов Володимир Вікторович</a:t>
            </a:r>
            <a:endParaRPr lang="ru-RU" sz="2000" b="1" dirty="0">
              <a:solidFill>
                <a:schemeClr val="bg1"/>
              </a:solidFill>
            </a:endParaRPr>
          </a:p>
        </p:txBody>
      </p:sp>
      <p:sp>
        <p:nvSpPr>
          <p:cNvPr id="5" name="TextBox 4"/>
          <p:cNvSpPr txBox="1"/>
          <p:nvPr/>
        </p:nvSpPr>
        <p:spPr>
          <a:xfrm>
            <a:off x="4557565" y="6237312"/>
            <a:ext cx="4392489" cy="400110"/>
          </a:xfrm>
          <a:prstGeom prst="rect">
            <a:avLst/>
          </a:prstGeom>
          <a:noFill/>
        </p:spPr>
        <p:txBody>
          <a:bodyPr wrap="square" rtlCol="0">
            <a:spAutoFit/>
          </a:bodyPr>
          <a:lstStyle/>
          <a:p>
            <a:r>
              <a:rPr lang="uk-UA" sz="2000" b="1" dirty="0" smtClean="0">
                <a:solidFill>
                  <a:schemeClr val="bg1"/>
                </a:solidFill>
              </a:rPr>
              <a:t>Смирнов Анатолій Борисович</a:t>
            </a:r>
            <a:endParaRPr lang="ru-RU" sz="2000" b="1" dirty="0">
              <a:solidFill>
                <a:schemeClr val="bg1"/>
              </a:solidFill>
            </a:endParaRPr>
          </a:p>
        </p:txBody>
      </p:sp>
    </p:spTree>
    <p:extLst>
      <p:ext uri="{BB962C8B-B14F-4D97-AF65-F5344CB8AC3E}">
        <p14:creationId xmlns="" xmlns:p14="http://schemas.microsoft.com/office/powerpoint/2010/main" val="10219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6248" y="285728"/>
            <a:ext cx="4643470" cy="6357982"/>
          </a:xfrm>
        </p:spPr>
        <p:txBody>
          <a:bodyPr>
            <a:noAutofit/>
          </a:bodyPr>
          <a:lstStyle/>
          <a:p>
            <a:r>
              <a:rPr lang="uk-UA" sz="3600" dirty="0" smtClean="0">
                <a:solidFill>
                  <a:schemeClr val="bg1"/>
                </a:solidFill>
                <a:latin typeface="+mn-lt"/>
              </a:rPr>
              <a:t>Молоді, енергійні, дужі, сповнені надії…… </a:t>
            </a:r>
            <a:r>
              <a:rPr lang="uk-UA" sz="3600" dirty="0" smtClean="0">
                <a:solidFill>
                  <a:schemeClr val="bg1"/>
                </a:solidFill>
                <a:latin typeface="+mn-lt"/>
              </a:rPr>
              <a:t/>
            </a:r>
            <a:br>
              <a:rPr lang="uk-UA" sz="3600" dirty="0" smtClean="0">
                <a:solidFill>
                  <a:schemeClr val="bg1"/>
                </a:solidFill>
                <a:latin typeface="+mn-lt"/>
              </a:rPr>
            </a:br>
            <a:r>
              <a:rPr lang="uk-UA" sz="3600" dirty="0" smtClean="0">
                <a:solidFill>
                  <a:schemeClr val="bg1"/>
                </a:solidFill>
                <a:latin typeface="+mn-lt"/>
              </a:rPr>
              <a:t>Йдучи </a:t>
            </a:r>
            <a:r>
              <a:rPr lang="uk-UA" sz="3600" dirty="0" smtClean="0">
                <a:solidFill>
                  <a:schemeClr val="bg1"/>
                </a:solidFill>
                <a:latin typeface="+mn-lt"/>
              </a:rPr>
              <a:t>у пекло, вони вірили, що несуть визволення приниженим та поневоленим, що йдуть не вбивати, а захищати нове життя.</a:t>
            </a:r>
            <a:r>
              <a:rPr lang="ru-RU" sz="3600" dirty="0" smtClean="0">
                <a:latin typeface="+mn-lt"/>
              </a:rPr>
              <a:t/>
            </a:r>
            <a:br>
              <a:rPr lang="ru-RU" sz="3600" dirty="0" smtClean="0">
                <a:latin typeface="+mn-lt"/>
              </a:rPr>
            </a:br>
            <a:endParaRPr lang="ru-RU" sz="3600" dirty="0">
              <a:latin typeface="+mn-lt"/>
            </a:endParaRPr>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rot="16200000">
            <a:off x="306121" y="1051145"/>
            <a:ext cx="3668988" cy="399554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00562" y="274638"/>
            <a:ext cx="4500594" cy="6226196"/>
          </a:xfrm>
        </p:spPr>
        <p:txBody>
          <a:bodyPr>
            <a:normAutofit fontScale="90000"/>
          </a:bodyPr>
          <a:lstStyle/>
          <a:p>
            <a:r>
              <a:rPr lang="uk-UA" sz="3200" dirty="0" smtClean="0">
                <a:solidFill>
                  <a:schemeClr val="bg1"/>
                </a:solidFill>
                <a:latin typeface="+mn-lt"/>
              </a:rPr>
              <a:t>Сучасні події на Донбасі – місцевості в якій я народилася і живу, дають чітке розуміння ідеалів честі, гідності, гордості…. патріотизму, розуміння поняття «ВІЙНА» та її наслідків</a:t>
            </a:r>
            <a:r>
              <a:rPr lang="uk-UA" sz="3200" dirty="0" smtClean="0">
                <a:solidFill>
                  <a:schemeClr val="bg1"/>
                </a:solidFill>
                <a:latin typeface="+mn-lt"/>
              </a:rPr>
              <a:t>.</a:t>
            </a:r>
            <a:br>
              <a:rPr lang="uk-UA" sz="3200" dirty="0" smtClean="0">
                <a:solidFill>
                  <a:schemeClr val="bg1"/>
                </a:solidFill>
                <a:latin typeface="+mn-lt"/>
              </a:rPr>
            </a:br>
            <a:r>
              <a:rPr lang="uk-UA" sz="3200" dirty="0" smtClean="0">
                <a:solidFill>
                  <a:schemeClr val="bg1"/>
                </a:solidFill>
                <a:latin typeface="+mn-lt"/>
              </a:rPr>
              <a:t>А</a:t>
            </a:r>
            <a:r>
              <a:rPr lang="uk-UA" sz="3200" dirty="0" smtClean="0">
                <a:solidFill>
                  <a:schemeClr val="bg1"/>
                </a:solidFill>
                <a:latin typeface="+mn-lt"/>
              </a:rPr>
              <a:t> серця героїв-афганців сповнені гордістю за власних синів, які обрали професії пов’язані з захистом  життя і здоров’я людей.</a:t>
            </a:r>
            <a:r>
              <a:rPr lang="ru-RU" sz="3200" dirty="0" smtClean="0">
                <a:solidFill>
                  <a:schemeClr val="bg1"/>
                </a:solidFill>
              </a:rPr>
              <a:t/>
            </a:r>
            <a:br>
              <a:rPr lang="ru-RU" sz="3200" dirty="0" smtClean="0">
                <a:solidFill>
                  <a:schemeClr val="bg1"/>
                </a:solidFill>
              </a:rPr>
            </a:br>
            <a:endParaRPr lang="ru-RU" sz="3200" dirty="0">
              <a:solidFill>
                <a:schemeClr val="bg1"/>
              </a:solidFill>
            </a:endParaRPr>
          </a:p>
        </p:txBody>
      </p:sp>
      <p:pic>
        <p:nvPicPr>
          <p:cNvPr id="1026" name="Picture 2" descr="C:\Users\User\Desktop\z_330d6a47.jpg"/>
          <p:cNvPicPr>
            <a:picLocks noChangeAspect="1" noChangeArrowheads="1"/>
          </p:cNvPicPr>
          <p:nvPr/>
        </p:nvPicPr>
        <p:blipFill>
          <a:blip r:embed="rId2" cstate="print"/>
          <a:srcRect/>
          <a:stretch>
            <a:fillRect/>
          </a:stretch>
        </p:blipFill>
        <p:spPr bwMode="auto">
          <a:xfrm>
            <a:off x="214282" y="214290"/>
            <a:ext cx="4381488" cy="3286116"/>
          </a:xfrm>
          <a:prstGeom prst="rect">
            <a:avLst/>
          </a:prstGeom>
          <a:noFill/>
        </p:spPr>
      </p:pic>
      <p:pic>
        <p:nvPicPr>
          <p:cNvPr id="1027" name="Picture 3" descr="C:\Users\User\Desktop\pcKfkg1bfsI.jpg"/>
          <p:cNvPicPr>
            <a:picLocks noChangeAspect="1" noChangeArrowheads="1"/>
          </p:cNvPicPr>
          <p:nvPr/>
        </p:nvPicPr>
        <p:blipFill>
          <a:blip r:embed="rId3"/>
          <a:srcRect/>
          <a:stretch>
            <a:fillRect/>
          </a:stretch>
        </p:blipFill>
        <p:spPr bwMode="auto">
          <a:xfrm>
            <a:off x="214282" y="3500438"/>
            <a:ext cx="4357718" cy="3268289"/>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4294967295"/>
          </p:nvPr>
        </p:nvSpPr>
        <p:spPr>
          <a:xfrm>
            <a:off x="4415063" y="425292"/>
            <a:ext cx="4728936" cy="6237625"/>
          </a:xfrm>
        </p:spPr>
        <p:txBody>
          <a:bodyPr>
            <a:normAutofit fontScale="55000" lnSpcReduction="20000"/>
          </a:bodyPr>
          <a:lstStyle/>
          <a:p>
            <a:pPr algn="ctr">
              <a:buNone/>
            </a:pPr>
            <a:r>
              <a:rPr lang="ru-RU" sz="5800" b="1" i="1" dirty="0" err="1" smtClean="0">
                <a:solidFill>
                  <a:srgbClr val="1119BB"/>
                </a:solidFill>
                <a:latin typeface="Times New Roman" pitchFamily="18" charset="0"/>
                <a:cs typeface="Times New Roman" pitchFamily="18" charset="0"/>
              </a:rPr>
              <a:t>Висновки</a:t>
            </a:r>
            <a:endParaRPr lang="ru-RU" sz="5800" b="1" i="1" dirty="0" smtClean="0">
              <a:solidFill>
                <a:srgbClr val="1119BB"/>
              </a:solidFill>
              <a:latin typeface="Times New Roman" pitchFamily="18" charset="0"/>
              <a:cs typeface="Times New Roman" pitchFamily="18" charset="0"/>
            </a:endParaRPr>
          </a:p>
          <a:p>
            <a:pPr marL="137160" indent="0">
              <a:buNone/>
            </a:pPr>
            <a:endParaRPr lang="uk-UA" sz="2900" dirty="0" smtClean="0"/>
          </a:p>
          <a:p>
            <a:pPr marL="137160" indent="0">
              <a:buNone/>
            </a:pPr>
            <a:endParaRPr lang="uk-UA" sz="2900" dirty="0"/>
          </a:p>
          <a:p>
            <a:pPr marL="137160" indent="0" algn="ctr">
              <a:buNone/>
            </a:pPr>
            <a:r>
              <a:rPr lang="uk-UA" sz="4400" b="1" dirty="0" smtClean="0">
                <a:solidFill>
                  <a:schemeClr val="bg1"/>
                </a:solidFill>
              </a:rPr>
              <a:t>Офіційно </a:t>
            </a:r>
            <a:r>
              <a:rPr lang="uk-UA" sz="4400" b="1" dirty="0">
                <a:solidFill>
                  <a:schemeClr val="bg1"/>
                </a:solidFill>
              </a:rPr>
              <a:t>радянські війська вводилися на територію Афганістану для надання допомоги в стабілізації обстановки і відторгнення можливої агресії ззовні. Однак прохання афганської сторони про допомогу були лише прикриттям, яке ховало справжні мотиви</a:t>
            </a:r>
            <a:r>
              <a:rPr lang="uk-UA" sz="4400" b="1" dirty="0" smtClean="0">
                <a:solidFill>
                  <a:schemeClr val="bg1"/>
                </a:solidFill>
              </a:rPr>
              <a:t>.</a:t>
            </a:r>
            <a:r>
              <a:rPr lang="uk-UA" sz="4400" b="1" dirty="0" smtClean="0">
                <a:solidFill>
                  <a:schemeClr val="bg1"/>
                </a:solidFill>
              </a:rPr>
              <a:t> </a:t>
            </a:r>
            <a:r>
              <a:rPr lang="uk-UA" sz="4400" b="1" dirty="0" smtClean="0">
                <a:solidFill>
                  <a:schemeClr val="bg1"/>
                </a:solidFill>
              </a:rPr>
              <a:t>Війна загартувала, навчила любити життя. Спогади про цю,начебто чужу,не нашу війну, назавжди залишаться у серцях тих, хто так віддано захищав сучасну  державу-агресора.</a:t>
            </a:r>
            <a:endParaRPr lang="ru-RU" sz="4400" b="1" dirty="0" smtClean="0">
              <a:solidFill>
                <a:schemeClr val="bg1"/>
              </a:solidFill>
            </a:endParaRPr>
          </a:p>
          <a:p>
            <a:pPr marL="137160" indent="0">
              <a:buNone/>
            </a:pPr>
            <a:endParaRPr lang="ru-RU" sz="3400" dirty="0"/>
          </a:p>
        </p:txBody>
      </p:sp>
      <p:pic>
        <p:nvPicPr>
          <p:cNvPr id="6" name="Рисунок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7503" y="3469265"/>
            <a:ext cx="4307560" cy="3193652"/>
          </a:xfrm>
          <a:prstGeom prst="rect">
            <a:avLst/>
          </a:prstGeom>
        </p:spPr>
      </p:pic>
      <p:pic>
        <p:nvPicPr>
          <p:cNvPr id="7" name="Рисунок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16200000">
            <a:off x="871542" y="-338745"/>
            <a:ext cx="2884030" cy="441210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3568" y="20187"/>
            <a:ext cx="7992888" cy="6832640"/>
          </a:xfrm>
          <a:prstGeom prst="rect">
            <a:avLst/>
          </a:prstGeom>
          <a:noFill/>
        </p:spPr>
        <p:txBody>
          <a:bodyPr wrap="square" rtlCol="0">
            <a:spAutoFit/>
          </a:bodyPr>
          <a:lstStyle/>
          <a:p>
            <a:pPr algn="ctr"/>
            <a:r>
              <a:rPr lang="ru-RU" sz="2000" b="1" dirty="0" err="1">
                <a:solidFill>
                  <a:schemeClr val="bg1"/>
                </a:solidFill>
              </a:rPr>
              <a:t>Афганістан</a:t>
            </a:r>
            <a:r>
              <a:rPr lang="ru-RU" sz="2000" b="1" dirty="0">
                <a:solidFill>
                  <a:schemeClr val="bg1"/>
                </a:solidFill>
              </a:rPr>
              <a:t>... </a:t>
            </a:r>
            <a:endParaRPr lang="ru-RU" sz="2000" b="1" dirty="0" smtClean="0">
              <a:solidFill>
                <a:schemeClr val="bg1"/>
              </a:solidFill>
            </a:endParaRPr>
          </a:p>
          <a:p>
            <a:pPr algn="ctr"/>
            <a:r>
              <a:rPr lang="ru-RU" sz="2000" b="1" dirty="0" err="1" smtClean="0">
                <a:solidFill>
                  <a:schemeClr val="bg1"/>
                </a:solidFill>
              </a:rPr>
              <a:t>Ти</a:t>
            </a:r>
            <a:r>
              <a:rPr lang="ru-RU" sz="2000" b="1" dirty="0" smtClean="0">
                <a:solidFill>
                  <a:schemeClr val="bg1"/>
                </a:solidFill>
              </a:rPr>
              <a:t> </a:t>
            </a:r>
            <a:r>
              <a:rPr lang="ru-RU" sz="2000" b="1" dirty="0">
                <a:solidFill>
                  <a:schemeClr val="bg1"/>
                </a:solidFill>
              </a:rPr>
              <a:t>в наших думках, як </a:t>
            </a:r>
            <a:r>
              <a:rPr lang="ru-RU" sz="2000" b="1" dirty="0" err="1">
                <a:solidFill>
                  <a:schemeClr val="bg1"/>
                </a:solidFill>
              </a:rPr>
              <a:t>птиця</a:t>
            </a:r>
            <a:r>
              <a:rPr lang="ru-RU" sz="2000" b="1" dirty="0">
                <a:solidFill>
                  <a:schemeClr val="bg1"/>
                </a:solidFill>
              </a:rPr>
              <a:t> в </a:t>
            </a:r>
            <a:r>
              <a:rPr lang="ru-RU" sz="2000" b="1" dirty="0" err="1">
                <a:solidFill>
                  <a:schemeClr val="bg1"/>
                </a:solidFill>
              </a:rPr>
              <a:t>польоті</a:t>
            </a:r>
            <a:r>
              <a:rPr lang="ru-RU" sz="2000" b="1" dirty="0">
                <a:solidFill>
                  <a:schemeClr val="bg1"/>
                </a:solidFill>
              </a:rPr>
              <a:t>. </a:t>
            </a:r>
            <a:endParaRPr lang="ru-RU" sz="2000" b="1" dirty="0" smtClean="0">
              <a:solidFill>
                <a:schemeClr val="bg1"/>
              </a:solidFill>
            </a:endParaRPr>
          </a:p>
          <a:p>
            <a:pPr algn="ctr"/>
            <a:r>
              <a:rPr lang="ru-RU" sz="2000" b="1" dirty="0" err="1" smtClean="0">
                <a:solidFill>
                  <a:schemeClr val="bg1"/>
                </a:solidFill>
              </a:rPr>
              <a:t>Ти</a:t>
            </a:r>
            <a:r>
              <a:rPr lang="ru-RU" sz="2000" b="1" dirty="0" smtClean="0">
                <a:solidFill>
                  <a:schemeClr val="bg1"/>
                </a:solidFill>
              </a:rPr>
              <a:t> </a:t>
            </a:r>
            <a:r>
              <a:rPr lang="ru-RU" sz="2000" b="1" dirty="0">
                <a:solidFill>
                  <a:schemeClr val="bg1"/>
                </a:solidFill>
              </a:rPr>
              <a:t>в наших </a:t>
            </a:r>
            <a:r>
              <a:rPr lang="ru-RU" sz="2000" b="1" dirty="0" err="1">
                <a:solidFill>
                  <a:schemeClr val="bg1"/>
                </a:solidFill>
              </a:rPr>
              <a:t>серцях</a:t>
            </a:r>
            <a:r>
              <a:rPr lang="ru-RU" sz="2000" b="1" dirty="0">
                <a:solidFill>
                  <a:schemeClr val="bg1"/>
                </a:solidFill>
              </a:rPr>
              <a:t>, </a:t>
            </a:r>
            <a:r>
              <a:rPr lang="ru-RU" sz="2000" b="1" dirty="0" err="1">
                <a:solidFill>
                  <a:schemeClr val="bg1"/>
                </a:solidFill>
              </a:rPr>
              <a:t>затихлих</a:t>
            </a:r>
            <a:r>
              <a:rPr lang="ru-RU" sz="2000" b="1" dirty="0">
                <a:solidFill>
                  <a:schemeClr val="bg1"/>
                </a:solidFill>
              </a:rPr>
              <a:t> в </a:t>
            </a:r>
            <a:r>
              <a:rPr lang="ru-RU" sz="2000" b="1" dirty="0" err="1">
                <a:solidFill>
                  <a:schemeClr val="bg1"/>
                </a:solidFill>
              </a:rPr>
              <a:t>скорботі</a:t>
            </a:r>
            <a:r>
              <a:rPr lang="ru-RU" sz="2000" b="1" dirty="0" smtClean="0">
                <a:solidFill>
                  <a:schemeClr val="bg1"/>
                </a:solidFill>
              </a:rPr>
              <a:t>.</a:t>
            </a:r>
          </a:p>
          <a:p>
            <a:pPr algn="ctr"/>
            <a:r>
              <a:rPr lang="ru-RU" sz="2000" b="1" dirty="0" smtClean="0">
                <a:solidFill>
                  <a:schemeClr val="bg1"/>
                </a:solidFill>
              </a:rPr>
              <a:t> </a:t>
            </a:r>
            <a:r>
              <a:rPr lang="ru-RU" sz="2000" b="1" dirty="0">
                <a:solidFill>
                  <a:schemeClr val="bg1"/>
                </a:solidFill>
              </a:rPr>
              <a:t>Пролита там кров. </a:t>
            </a:r>
            <a:r>
              <a:rPr lang="ru-RU" sz="2000" b="1" dirty="0" err="1">
                <a:solidFill>
                  <a:schemeClr val="bg1"/>
                </a:solidFill>
              </a:rPr>
              <a:t>Даремно</a:t>
            </a:r>
            <a:r>
              <a:rPr lang="ru-RU" sz="2000" b="1" dirty="0">
                <a:solidFill>
                  <a:schemeClr val="bg1"/>
                </a:solidFill>
              </a:rPr>
              <a:t>! Безвинно! </a:t>
            </a:r>
            <a:endParaRPr lang="ru-RU" sz="2000" b="1" dirty="0" smtClean="0">
              <a:solidFill>
                <a:schemeClr val="bg1"/>
              </a:solidFill>
            </a:endParaRPr>
          </a:p>
          <a:p>
            <a:pPr algn="ctr"/>
            <a:r>
              <a:rPr lang="ru-RU" sz="2000" b="1" dirty="0" smtClean="0">
                <a:solidFill>
                  <a:schemeClr val="bg1"/>
                </a:solidFill>
              </a:rPr>
              <a:t>А </a:t>
            </a:r>
            <a:r>
              <a:rPr lang="ru-RU" sz="2000" b="1" dirty="0">
                <a:solidFill>
                  <a:schemeClr val="bg1"/>
                </a:solidFill>
              </a:rPr>
              <a:t>час так </a:t>
            </a:r>
            <a:r>
              <a:rPr lang="ru-RU" sz="2000" b="1" dirty="0" err="1">
                <a:solidFill>
                  <a:schemeClr val="bg1"/>
                </a:solidFill>
              </a:rPr>
              <a:t>летить</a:t>
            </a:r>
            <a:r>
              <a:rPr lang="ru-RU" sz="2000" b="1" dirty="0">
                <a:solidFill>
                  <a:schemeClr val="bg1"/>
                </a:solidFill>
              </a:rPr>
              <a:t> - </a:t>
            </a:r>
            <a:r>
              <a:rPr lang="ru-RU" sz="2000" b="1" dirty="0" err="1">
                <a:solidFill>
                  <a:schemeClr val="bg1"/>
                </a:solidFill>
              </a:rPr>
              <a:t>стрілою</a:t>
            </a:r>
            <a:r>
              <a:rPr lang="ru-RU" sz="2000" b="1" dirty="0">
                <a:solidFill>
                  <a:schemeClr val="bg1"/>
                </a:solidFill>
              </a:rPr>
              <a:t>, </a:t>
            </a:r>
            <a:r>
              <a:rPr lang="ru-RU" sz="2000" b="1" dirty="0" err="1">
                <a:solidFill>
                  <a:schemeClr val="bg1"/>
                </a:solidFill>
              </a:rPr>
              <a:t>невпинно</a:t>
            </a:r>
            <a:r>
              <a:rPr lang="ru-RU" sz="2000" b="1" dirty="0">
                <a:solidFill>
                  <a:schemeClr val="bg1"/>
                </a:solidFill>
              </a:rPr>
              <a:t>. </a:t>
            </a:r>
            <a:endParaRPr lang="ru-RU" sz="2000" b="1" dirty="0" smtClean="0">
              <a:solidFill>
                <a:schemeClr val="bg1"/>
              </a:solidFill>
            </a:endParaRPr>
          </a:p>
          <a:p>
            <a:pPr algn="ctr"/>
            <a:r>
              <a:rPr lang="ru-RU" sz="2000" b="1" dirty="0" err="1" smtClean="0">
                <a:solidFill>
                  <a:schemeClr val="bg1"/>
                </a:solidFill>
              </a:rPr>
              <a:t>Афганістан</a:t>
            </a:r>
            <a:r>
              <a:rPr lang="ru-RU" sz="2000" b="1" dirty="0">
                <a:solidFill>
                  <a:schemeClr val="bg1"/>
                </a:solidFill>
              </a:rPr>
              <a:t>... </a:t>
            </a:r>
            <a:endParaRPr lang="ru-RU" sz="2000" b="1" dirty="0" smtClean="0">
              <a:solidFill>
                <a:schemeClr val="bg1"/>
              </a:solidFill>
            </a:endParaRPr>
          </a:p>
          <a:p>
            <a:pPr algn="ctr"/>
            <a:r>
              <a:rPr lang="ru-RU" sz="2000" b="1" dirty="0" smtClean="0">
                <a:solidFill>
                  <a:schemeClr val="bg1"/>
                </a:solidFill>
              </a:rPr>
              <a:t>Там </a:t>
            </a:r>
            <a:r>
              <a:rPr lang="ru-RU" sz="2000" b="1" dirty="0">
                <a:solidFill>
                  <a:schemeClr val="bg1"/>
                </a:solidFill>
              </a:rPr>
              <a:t>дивна краса, </a:t>
            </a:r>
            <a:r>
              <a:rPr lang="ru-RU" sz="2000" b="1" dirty="0" err="1">
                <a:solidFill>
                  <a:schemeClr val="bg1"/>
                </a:solidFill>
              </a:rPr>
              <a:t>що</a:t>
            </a:r>
            <a:r>
              <a:rPr lang="ru-RU" sz="2000" b="1" dirty="0">
                <a:solidFill>
                  <a:schemeClr val="bg1"/>
                </a:solidFill>
              </a:rPr>
              <a:t> </a:t>
            </a:r>
            <a:r>
              <a:rPr lang="ru-RU" sz="2000" b="1" dirty="0" err="1">
                <a:solidFill>
                  <a:schemeClr val="bg1"/>
                </a:solidFill>
              </a:rPr>
              <a:t>була</a:t>
            </a:r>
            <a:r>
              <a:rPr lang="ru-RU" sz="2000" b="1" dirty="0">
                <a:solidFill>
                  <a:schemeClr val="bg1"/>
                </a:solidFill>
              </a:rPr>
              <a:t> нам, як диво. </a:t>
            </a:r>
            <a:endParaRPr lang="ru-RU" sz="2000" b="1" dirty="0" smtClean="0">
              <a:solidFill>
                <a:schemeClr val="bg1"/>
              </a:solidFill>
            </a:endParaRPr>
          </a:p>
          <a:p>
            <a:pPr algn="ctr"/>
            <a:r>
              <a:rPr lang="ru-RU" sz="2000" b="1" dirty="0" err="1" smtClean="0">
                <a:solidFill>
                  <a:schemeClr val="bg1"/>
                </a:solidFill>
              </a:rPr>
              <a:t>Нависле</a:t>
            </a:r>
            <a:r>
              <a:rPr lang="ru-RU" sz="2000" b="1" dirty="0" smtClean="0">
                <a:solidFill>
                  <a:schemeClr val="bg1"/>
                </a:solidFill>
              </a:rPr>
              <a:t> </a:t>
            </a:r>
            <a:r>
              <a:rPr lang="ru-RU" sz="2000" b="1" dirty="0">
                <a:solidFill>
                  <a:schemeClr val="bg1"/>
                </a:solidFill>
              </a:rPr>
              <a:t>те небо, </a:t>
            </a:r>
            <a:r>
              <a:rPr lang="ru-RU" sz="2000" b="1" dirty="0" err="1">
                <a:solidFill>
                  <a:schemeClr val="bg1"/>
                </a:solidFill>
              </a:rPr>
              <a:t>що</a:t>
            </a:r>
            <a:r>
              <a:rPr lang="ru-RU" sz="2000" b="1" dirty="0">
                <a:solidFill>
                  <a:schemeClr val="bg1"/>
                </a:solidFill>
              </a:rPr>
              <a:t> </a:t>
            </a:r>
            <a:r>
              <a:rPr lang="ru-RU" sz="2000" b="1" dirty="0" err="1">
                <a:solidFill>
                  <a:schemeClr val="bg1"/>
                </a:solidFill>
              </a:rPr>
              <a:t>зверху</a:t>
            </a:r>
            <a:r>
              <a:rPr lang="ru-RU" sz="2000" b="1" dirty="0">
                <a:solidFill>
                  <a:schemeClr val="bg1"/>
                </a:solidFill>
              </a:rPr>
              <a:t> давило </a:t>
            </a:r>
            <a:endParaRPr lang="ru-RU" sz="2000" b="1" dirty="0" smtClean="0">
              <a:solidFill>
                <a:schemeClr val="bg1"/>
              </a:solidFill>
            </a:endParaRPr>
          </a:p>
          <a:p>
            <a:pPr algn="ctr"/>
            <a:r>
              <a:rPr lang="ru-RU" sz="2000" b="1" dirty="0" err="1" smtClean="0">
                <a:solidFill>
                  <a:schemeClr val="bg1"/>
                </a:solidFill>
              </a:rPr>
              <a:t>Зірками</a:t>
            </a:r>
            <a:r>
              <a:rPr lang="ru-RU" sz="2000" b="1" dirty="0" smtClean="0">
                <a:solidFill>
                  <a:schemeClr val="bg1"/>
                </a:solidFill>
              </a:rPr>
              <a:t> </a:t>
            </a:r>
            <a:r>
              <a:rPr lang="ru-RU" sz="2000" b="1" dirty="0" err="1">
                <a:solidFill>
                  <a:schemeClr val="bg1"/>
                </a:solidFill>
              </a:rPr>
              <a:t>близькими</a:t>
            </a:r>
            <a:r>
              <a:rPr lang="ru-RU" sz="2000" b="1" dirty="0">
                <a:solidFill>
                  <a:schemeClr val="bg1"/>
                </a:solidFill>
              </a:rPr>
              <a:t>. </a:t>
            </a:r>
            <a:r>
              <a:rPr lang="ru-RU" sz="2000" b="1" dirty="0" err="1">
                <a:solidFill>
                  <a:schemeClr val="bg1"/>
                </a:solidFill>
              </a:rPr>
              <a:t>Пустеля</a:t>
            </a:r>
            <a:r>
              <a:rPr lang="ru-RU" sz="2000" b="1" dirty="0">
                <a:solidFill>
                  <a:schemeClr val="bg1"/>
                </a:solidFill>
              </a:rPr>
              <a:t> і </a:t>
            </a:r>
            <a:r>
              <a:rPr lang="ru-RU" sz="2000" b="1" dirty="0" err="1">
                <a:solidFill>
                  <a:schemeClr val="bg1"/>
                </a:solidFill>
              </a:rPr>
              <a:t>спека</a:t>
            </a:r>
            <a:r>
              <a:rPr lang="ru-RU" sz="2000" b="1" dirty="0">
                <a:solidFill>
                  <a:schemeClr val="bg1"/>
                </a:solidFill>
              </a:rPr>
              <a:t>. </a:t>
            </a:r>
            <a:endParaRPr lang="ru-RU" sz="2000" b="1" dirty="0" smtClean="0">
              <a:solidFill>
                <a:schemeClr val="bg1"/>
              </a:solidFill>
            </a:endParaRPr>
          </a:p>
          <a:p>
            <a:pPr algn="ctr"/>
            <a:r>
              <a:rPr lang="ru-RU" sz="2000" b="1" dirty="0" smtClean="0">
                <a:solidFill>
                  <a:schemeClr val="bg1"/>
                </a:solidFill>
              </a:rPr>
              <a:t>І </a:t>
            </a:r>
            <a:r>
              <a:rPr lang="ru-RU" sz="2000" b="1" dirty="0" err="1">
                <a:solidFill>
                  <a:schemeClr val="bg1"/>
                </a:solidFill>
              </a:rPr>
              <a:t>завжди</a:t>
            </a:r>
            <a:r>
              <a:rPr lang="ru-RU" sz="2000" b="1" dirty="0">
                <a:solidFill>
                  <a:schemeClr val="bg1"/>
                </a:solidFill>
              </a:rPr>
              <a:t> </a:t>
            </a:r>
            <a:r>
              <a:rPr lang="ru-RU" sz="2000" b="1" dirty="0" err="1">
                <a:solidFill>
                  <a:schemeClr val="bg1"/>
                </a:solidFill>
              </a:rPr>
              <a:t>постійна</a:t>
            </a:r>
            <a:r>
              <a:rPr lang="ru-RU" sz="2000" b="1" dirty="0">
                <a:solidFill>
                  <a:schemeClr val="bg1"/>
                </a:solidFill>
              </a:rPr>
              <a:t> страшна </a:t>
            </a:r>
            <a:r>
              <a:rPr lang="ru-RU" sz="2000" b="1" dirty="0" err="1">
                <a:solidFill>
                  <a:schemeClr val="bg1"/>
                </a:solidFill>
              </a:rPr>
              <a:t>небезпека</a:t>
            </a:r>
            <a:r>
              <a:rPr lang="ru-RU" sz="2000" b="1" dirty="0">
                <a:solidFill>
                  <a:schemeClr val="bg1"/>
                </a:solidFill>
              </a:rPr>
              <a:t>. </a:t>
            </a:r>
            <a:endParaRPr lang="ru-RU" sz="2000" b="1" dirty="0" smtClean="0">
              <a:solidFill>
                <a:schemeClr val="bg1"/>
              </a:solidFill>
            </a:endParaRPr>
          </a:p>
          <a:p>
            <a:pPr algn="ctr"/>
            <a:r>
              <a:rPr lang="ru-RU" sz="2000" b="1" dirty="0" err="1" smtClean="0">
                <a:solidFill>
                  <a:schemeClr val="bg1"/>
                </a:solidFill>
              </a:rPr>
              <a:t>Афганістан</a:t>
            </a:r>
            <a:r>
              <a:rPr lang="ru-RU" sz="2000" b="1" dirty="0" smtClean="0">
                <a:solidFill>
                  <a:schemeClr val="bg1"/>
                </a:solidFill>
              </a:rPr>
              <a:t>...</a:t>
            </a:r>
          </a:p>
          <a:p>
            <a:pPr algn="ctr"/>
            <a:r>
              <a:rPr lang="ru-RU" sz="2000" b="1" dirty="0" smtClean="0">
                <a:solidFill>
                  <a:schemeClr val="bg1"/>
                </a:solidFill>
              </a:rPr>
              <a:t> </a:t>
            </a:r>
            <a:r>
              <a:rPr lang="ru-RU" sz="2000" b="1" dirty="0" err="1">
                <a:solidFill>
                  <a:schemeClr val="bg1"/>
                </a:solidFill>
              </a:rPr>
              <a:t>Згадаймо</a:t>
            </a:r>
            <a:r>
              <a:rPr lang="ru-RU" sz="2000" b="1" dirty="0">
                <a:solidFill>
                  <a:schemeClr val="bg1"/>
                </a:solidFill>
              </a:rPr>
              <a:t> </a:t>
            </a:r>
            <a:r>
              <a:rPr lang="ru-RU" sz="2000" b="1" dirty="0" err="1">
                <a:solidFill>
                  <a:schemeClr val="bg1"/>
                </a:solidFill>
              </a:rPr>
              <a:t>ті</a:t>
            </a:r>
            <a:r>
              <a:rPr lang="ru-RU" sz="2000" b="1" dirty="0">
                <a:solidFill>
                  <a:schemeClr val="bg1"/>
                </a:solidFill>
              </a:rPr>
              <a:t> </a:t>
            </a:r>
            <a:r>
              <a:rPr lang="ru-RU" sz="2000" b="1" dirty="0" err="1">
                <a:solidFill>
                  <a:schemeClr val="bg1"/>
                </a:solidFill>
              </a:rPr>
              <a:t>дні</a:t>
            </a:r>
            <a:r>
              <a:rPr lang="ru-RU" sz="2000" b="1" dirty="0">
                <a:solidFill>
                  <a:schemeClr val="bg1"/>
                </a:solidFill>
              </a:rPr>
              <a:t>, коли разом з </a:t>
            </a:r>
            <a:r>
              <a:rPr lang="ru-RU" sz="2000" b="1" dirty="0" err="1">
                <a:solidFill>
                  <a:schemeClr val="bg1"/>
                </a:solidFill>
              </a:rPr>
              <a:t>світанком</a:t>
            </a:r>
            <a:r>
              <a:rPr lang="ru-RU" sz="2000" b="1" dirty="0">
                <a:solidFill>
                  <a:schemeClr val="bg1"/>
                </a:solidFill>
              </a:rPr>
              <a:t> </a:t>
            </a:r>
            <a:endParaRPr lang="ru-RU" sz="2000" b="1" dirty="0" smtClean="0">
              <a:solidFill>
                <a:schemeClr val="bg1"/>
              </a:solidFill>
            </a:endParaRPr>
          </a:p>
          <a:p>
            <a:pPr algn="ctr"/>
            <a:r>
              <a:rPr lang="ru-RU" sz="2000" b="1" dirty="0" smtClean="0">
                <a:solidFill>
                  <a:schemeClr val="bg1"/>
                </a:solidFill>
              </a:rPr>
              <a:t>Вставали </a:t>
            </a:r>
            <a:r>
              <a:rPr lang="ru-RU" sz="2000" b="1" dirty="0">
                <a:solidFill>
                  <a:schemeClr val="bg1"/>
                </a:solidFill>
              </a:rPr>
              <a:t>ми </a:t>
            </a:r>
            <a:r>
              <a:rPr lang="ru-RU" sz="2000" b="1" dirty="0" err="1">
                <a:solidFill>
                  <a:schemeClr val="bg1"/>
                </a:solidFill>
              </a:rPr>
              <a:t>всі</a:t>
            </a:r>
            <a:r>
              <a:rPr lang="ru-RU" sz="2000" b="1" dirty="0">
                <a:solidFill>
                  <a:schemeClr val="bg1"/>
                </a:solidFill>
              </a:rPr>
              <a:t> і мчались на танках, </a:t>
            </a:r>
            <a:endParaRPr lang="ru-RU" sz="2000" b="1" dirty="0" smtClean="0">
              <a:solidFill>
                <a:schemeClr val="bg1"/>
              </a:solidFill>
            </a:endParaRPr>
          </a:p>
          <a:p>
            <a:pPr algn="ctr"/>
            <a:r>
              <a:rPr lang="ru-RU" sz="2000" b="1" dirty="0" smtClean="0">
                <a:solidFill>
                  <a:schemeClr val="bg1"/>
                </a:solidFill>
              </a:rPr>
              <a:t>Або </a:t>
            </a:r>
            <a:r>
              <a:rPr lang="ru-RU" sz="2000" b="1" dirty="0">
                <a:solidFill>
                  <a:schemeClr val="bg1"/>
                </a:solidFill>
              </a:rPr>
              <a:t>"</a:t>
            </a:r>
            <a:r>
              <a:rPr lang="ru-RU" sz="2000" b="1" dirty="0" err="1">
                <a:solidFill>
                  <a:schemeClr val="bg1"/>
                </a:solidFill>
              </a:rPr>
              <a:t>БеТееРом</a:t>
            </a:r>
            <a:r>
              <a:rPr lang="ru-RU" sz="2000" b="1" dirty="0">
                <a:solidFill>
                  <a:schemeClr val="bg1"/>
                </a:solidFill>
              </a:rPr>
              <a:t>", вперед на </a:t>
            </a:r>
            <a:r>
              <a:rPr lang="ru-RU" sz="2000" b="1" dirty="0" err="1">
                <a:solidFill>
                  <a:schemeClr val="bg1"/>
                </a:solidFill>
              </a:rPr>
              <a:t>ті</a:t>
            </a:r>
            <a:r>
              <a:rPr lang="ru-RU" sz="2000" b="1" dirty="0">
                <a:solidFill>
                  <a:schemeClr val="bg1"/>
                </a:solidFill>
              </a:rPr>
              <a:t> </a:t>
            </a:r>
            <a:r>
              <a:rPr lang="ru-RU" sz="2000" b="1" dirty="0" smtClean="0">
                <a:solidFill>
                  <a:schemeClr val="bg1"/>
                </a:solidFill>
              </a:rPr>
              <a:t>гори</a:t>
            </a:r>
          </a:p>
          <a:p>
            <a:pPr algn="ctr"/>
            <a:r>
              <a:rPr lang="ru-RU" sz="2000" b="1" dirty="0" smtClean="0">
                <a:solidFill>
                  <a:schemeClr val="bg1"/>
                </a:solidFill>
              </a:rPr>
              <a:t> </a:t>
            </a:r>
            <a:r>
              <a:rPr lang="ru-RU" sz="2000" b="1" dirty="0">
                <a:solidFill>
                  <a:schemeClr val="bg1"/>
                </a:solidFill>
              </a:rPr>
              <a:t>Де ворог </a:t>
            </a:r>
            <a:r>
              <a:rPr lang="ru-RU" sz="2000" b="1" dirty="0" err="1">
                <a:solidFill>
                  <a:schemeClr val="bg1"/>
                </a:solidFill>
              </a:rPr>
              <a:t>засів</a:t>
            </a:r>
            <a:r>
              <a:rPr lang="ru-RU" sz="2000" b="1" dirty="0">
                <a:solidFill>
                  <a:schemeClr val="bg1"/>
                </a:solidFill>
              </a:rPr>
              <a:t>, </a:t>
            </a:r>
            <a:r>
              <a:rPr lang="ru-RU" sz="2000" b="1" dirty="0" err="1">
                <a:solidFill>
                  <a:schemeClr val="bg1"/>
                </a:solidFill>
              </a:rPr>
              <a:t>що</a:t>
            </a:r>
            <a:r>
              <a:rPr lang="ru-RU" sz="2000" b="1" dirty="0">
                <a:solidFill>
                  <a:schemeClr val="bg1"/>
                </a:solidFill>
              </a:rPr>
              <a:t> бив по колонах</a:t>
            </a:r>
            <a:r>
              <a:rPr lang="ru-RU" sz="2000" b="1" dirty="0" smtClean="0">
                <a:solidFill>
                  <a:schemeClr val="bg1"/>
                </a:solidFill>
              </a:rPr>
              <a:t>.</a:t>
            </a:r>
          </a:p>
          <a:p>
            <a:pPr algn="ctr"/>
            <a:r>
              <a:rPr lang="ru-RU" sz="2000" b="1" dirty="0" smtClean="0">
                <a:solidFill>
                  <a:schemeClr val="bg1"/>
                </a:solidFill>
              </a:rPr>
              <a:t> </a:t>
            </a:r>
            <a:r>
              <a:rPr lang="ru-RU" sz="2000" b="1" dirty="0" err="1">
                <a:solidFill>
                  <a:schemeClr val="bg1"/>
                </a:solidFill>
              </a:rPr>
              <a:t>Афганістан</a:t>
            </a:r>
            <a:r>
              <a:rPr lang="ru-RU" sz="2000" b="1" dirty="0">
                <a:solidFill>
                  <a:schemeClr val="bg1"/>
                </a:solidFill>
              </a:rPr>
              <a:t>... </a:t>
            </a:r>
            <a:endParaRPr lang="ru-RU" sz="2000" b="1" dirty="0" smtClean="0">
              <a:solidFill>
                <a:schemeClr val="bg1"/>
              </a:solidFill>
            </a:endParaRPr>
          </a:p>
          <a:p>
            <a:pPr algn="ctr"/>
            <a:r>
              <a:rPr lang="ru-RU" sz="2000" b="1" dirty="0" err="1" smtClean="0">
                <a:solidFill>
                  <a:schemeClr val="bg1"/>
                </a:solidFill>
              </a:rPr>
              <a:t>Згадаймо</a:t>
            </a:r>
            <a:r>
              <a:rPr lang="ru-RU" sz="2000" b="1" dirty="0" smtClean="0">
                <a:solidFill>
                  <a:schemeClr val="bg1"/>
                </a:solidFill>
              </a:rPr>
              <a:t> </a:t>
            </a:r>
            <a:r>
              <a:rPr lang="ru-RU" sz="2000" b="1" dirty="0" err="1">
                <a:solidFill>
                  <a:schemeClr val="bg1"/>
                </a:solidFill>
              </a:rPr>
              <a:t>бої</a:t>
            </a:r>
            <a:r>
              <a:rPr lang="ru-RU" sz="2000" b="1" dirty="0">
                <a:solidFill>
                  <a:schemeClr val="bg1"/>
                </a:solidFill>
              </a:rPr>
              <a:t>. </a:t>
            </a:r>
            <a:r>
              <a:rPr lang="ru-RU" sz="2000" b="1" dirty="0" err="1">
                <a:solidFill>
                  <a:schemeClr val="bg1"/>
                </a:solidFill>
              </a:rPr>
              <a:t>Згадаймо</a:t>
            </a:r>
            <a:r>
              <a:rPr lang="ru-RU" sz="2000" b="1" dirty="0">
                <a:solidFill>
                  <a:schemeClr val="bg1"/>
                </a:solidFill>
              </a:rPr>
              <a:t> </a:t>
            </a:r>
            <a:r>
              <a:rPr lang="ru-RU" sz="2000" b="1" dirty="0" err="1">
                <a:solidFill>
                  <a:schemeClr val="bg1"/>
                </a:solidFill>
              </a:rPr>
              <a:t>загиблих</a:t>
            </a:r>
            <a:r>
              <a:rPr lang="ru-RU" sz="2000" b="1" dirty="0">
                <a:solidFill>
                  <a:schemeClr val="bg1"/>
                </a:solidFill>
              </a:rPr>
              <a:t>. </a:t>
            </a:r>
            <a:endParaRPr lang="ru-RU" sz="2000" b="1" dirty="0" smtClean="0">
              <a:solidFill>
                <a:schemeClr val="bg1"/>
              </a:solidFill>
            </a:endParaRPr>
          </a:p>
          <a:p>
            <a:pPr algn="ctr"/>
            <a:r>
              <a:rPr lang="ru-RU" sz="2000" b="1" dirty="0" err="1" smtClean="0">
                <a:solidFill>
                  <a:schemeClr val="bg1"/>
                </a:solidFill>
              </a:rPr>
              <a:t>Шануймо</a:t>
            </a:r>
            <a:r>
              <a:rPr lang="ru-RU" sz="2000" b="1" dirty="0" smtClean="0">
                <a:solidFill>
                  <a:schemeClr val="bg1"/>
                </a:solidFill>
              </a:rPr>
              <a:t> </a:t>
            </a:r>
            <a:r>
              <a:rPr lang="ru-RU" sz="2000" b="1" dirty="0" err="1">
                <a:solidFill>
                  <a:schemeClr val="bg1"/>
                </a:solidFill>
              </a:rPr>
              <a:t>батьків</a:t>
            </a:r>
            <a:r>
              <a:rPr lang="ru-RU" sz="2000" b="1" dirty="0">
                <a:solidFill>
                  <a:schemeClr val="bg1"/>
                </a:solidFill>
              </a:rPr>
              <a:t> наших </a:t>
            </a:r>
            <a:r>
              <a:rPr lang="ru-RU" sz="2000" b="1" dirty="0" err="1">
                <a:solidFill>
                  <a:schemeClr val="bg1"/>
                </a:solidFill>
              </a:rPr>
              <a:t>рідних</a:t>
            </a:r>
            <a:r>
              <a:rPr lang="ru-RU" sz="2000" b="1" dirty="0">
                <a:solidFill>
                  <a:schemeClr val="bg1"/>
                </a:solidFill>
              </a:rPr>
              <a:t>. </a:t>
            </a:r>
            <a:r>
              <a:rPr lang="ru-RU" sz="2000" b="1" dirty="0" err="1">
                <a:solidFill>
                  <a:schemeClr val="bg1"/>
                </a:solidFill>
              </a:rPr>
              <a:t>Пониклих</a:t>
            </a:r>
            <a:r>
              <a:rPr lang="ru-RU" sz="2000" b="1" dirty="0">
                <a:solidFill>
                  <a:schemeClr val="bg1"/>
                </a:solidFill>
              </a:rPr>
              <a:t> </a:t>
            </a:r>
            <a:endParaRPr lang="ru-RU" sz="2000" b="1" dirty="0" smtClean="0">
              <a:solidFill>
                <a:schemeClr val="bg1"/>
              </a:solidFill>
            </a:endParaRPr>
          </a:p>
          <a:p>
            <a:pPr algn="ctr"/>
            <a:r>
              <a:rPr lang="ru-RU" sz="2000" b="1" dirty="0" smtClean="0">
                <a:solidFill>
                  <a:schemeClr val="bg1"/>
                </a:solidFill>
              </a:rPr>
              <a:t>В </a:t>
            </a:r>
            <a:r>
              <a:rPr lang="ru-RU" sz="2000" b="1" dirty="0" err="1">
                <a:solidFill>
                  <a:schemeClr val="bg1"/>
                </a:solidFill>
              </a:rPr>
              <a:t>журбі</a:t>
            </a:r>
            <a:r>
              <a:rPr lang="ru-RU" sz="2000" b="1" dirty="0">
                <a:solidFill>
                  <a:schemeClr val="bg1"/>
                </a:solidFill>
              </a:rPr>
              <a:t> за </a:t>
            </a:r>
            <a:r>
              <a:rPr lang="ru-RU" sz="2000" b="1" dirty="0" err="1">
                <a:solidFill>
                  <a:schemeClr val="bg1"/>
                </a:solidFill>
              </a:rPr>
              <a:t>синочком</a:t>
            </a:r>
            <a:r>
              <a:rPr lang="ru-RU" sz="2000" b="1" dirty="0">
                <a:solidFill>
                  <a:schemeClr val="bg1"/>
                </a:solidFill>
              </a:rPr>
              <a:t>, </a:t>
            </a:r>
            <a:r>
              <a:rPr lang="ru-RU" sz="2000" b="1" dirty="0" err="1">
                <a:solidFill>
                  <a:schemeClr val="bg1"/>
                </a:solidFill>
              </a:rPr>
              <a:t>що</a:t>
            </a:r>
            <a:r>
              <a:rPr lang="ru-RU" sz="2000" b="1" dirty="0">
                <a:solidFill>
                  <a:schemeClr val="bg1"/>
                </a:solidFill>
              </a:rPr>
              <a:t> смерть там </a:t>
            </a:r>
            <a:r>
              <a:rPr lang="ru-RU" sz="2000" b="1" dirty="0" err="1">
                <a:solidFill>
                  <a:schemeClr val="bg1"/>
                </a:solidFill>
              </a:rPr>
              <a:t>знайшов</a:t>
            </a:r>
            <a:r>
              <a:rPr lang="ru-RU" sz="2000" b="1" dirty="0">
                <a:solidFill>
                  <a:schemeClr val="bg1"/>
                </a:solidFill>
              </a:rPr>
              <a:t>... </a:t>
            </a:r>
            <a:endParaRPr lang="ru-RU" sz="2000" b="1" dirty="0" smtClean="0">
              <a:solidFill>
                <a:schemeClr val="bg1"/>
              </a:solidFill>
            </a:endParaRPr>
          </a:p>
          <a:p>
            <a:pPr algn="ctr"/>
            <a:r>
              <a:rPr lang="ru-RU" sz="2000" b="1" dirty="0" err="1" smtClean="0">
                <a:solidFill>
                  <a:schemeClr val="bg1"/>
                </a:solidFill>
              </a:rPr>
              <a:t>Геройськи</a:t>
            </a:r>
            <a:r>
              <a:rPr lang="ru-RU" sz="2000" b="1" dirty="0" smtClean="0">
                <a:solidFill>
                  <a:schemeClr val="bg1"/>
                </a:solidFill>
              </a:rPr>
              <a:t> </a:t>
            </a:r>
            <a:r>
              <a:rPr lang="ru-RU" sz="2000" b="1" dirty="0" err="1">
                <a:solidFill>
                  <a:schemeClr val="bg1"/>
                </a:solidFill>
              </a:rPr>
              <a:t>загинув</a:t>
            </a:r>
            <a:r>
              <a:rPr lang="ru-RU" sz="2000" b="1" dirty="0">
                <a:solidFill>
                  <a:schemeClr val="bg1"/>
                </a:solidFill>
              </a:rPr>
              <a:t>! У </a:t>
            </a:r>
            <a:r>
              <a:rPr lang="ru-RU" sz="2000" b="1" dirty="0" err="1">
                <a:solidFill>
                  <a:schemeClr val="bg1"/>
                </a:solidFill>
              </a:rPr>
              <a:t>вічність</a:t>
            </a:r>
            <a:r>
              <a:rPr lang="ru-RU" sz="2000" b="1" dirty="0">
                <a:solidFill>
                  <a:schemeClr val="bg1"/>
                </a:solidFill>
              </a:rPr>
              <a:t> </a:t>
            </a:r>
            <a:r>
              <a:rPr lang="ru-RU" sz="2000" b="1" dirty="0" err="1">
                <a:solidFill>
                  <a:schemeClr val="bg1"/>
                </a:solidFill>
              </a:rPr>
              <a:t>пішов</a:t>
            </a:r>
            <a:r>
              <a:rPr lang="ru-RU" sz="2000" b="1" dirty="0" smtClean="0">
                <a:solidFill>
                  <a:schemeClr val="bg1"/>
                </a:solidFill>
              </a:rPr>
              <a:t>!...</a:t>
            </a:r>
          </a:p>
          <a:p>
            <a:pPr algn="ctr"/>
            <a:r>
              <a:rPr lang="uk-UA" b="1" dirty="0" smtClean="0">
                <a:solidFill>
                  <a:schemeClr val="bg1"/>
                </a:solidFill>
              </a:rPr>
              <a:t>                                                         </a:t>
            </a:r>
          </a:p>
          <a:p>
            <a:pPr algn="ctr"/>
            <a:r>
              <a:rPr lang="uk-UA" sz="2000" b="1" dirty="0"/>
              <a:t> </a:t>
            </a:r>
            <a:r>
              <a:rPr lang="uk-UA" sz="2000" b="1" dirty="0" smtClean="0"/>
              <a:t>                                                       </a:t>
            </a:r>
            <a:r>
              <a:rPr lang="uk-UA" sz="2000" b="1" dirty="0" err="1" smtClean="0"/>
              <a:t>Кресан</a:t>
            </a:r>
            <a:r>
              <a:rPr lang="uk-UA" sz="2000" b="1" dirty="0" smtClean="0"/>
              <a:t> Ж.В</a:t>
            </a:r>
            <a:r>
              <a:rPr lang="uk-UA" sz="2000" b="1" dirty="0" smtClean="0"/>
              <a:t>.</a:t>
            </a:r>
            <a:endParaRPr lang="uk-UA" sz="2000" b="1"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97634"/>
          </a:xfrm>
        </p:spPr>
        <p:txBody>
          <a:bodyPr>
            <a:normAutofit/>
          </a:bodyPr>
          <a:lstStyle/>
          <a:p>
            <a:r>
              <a:rPr lang="uk-UA" sz="6600" dirty="0" smtClean="0">
                <a:solidFill>
                  <a:schemeClr val="bg1"/>
                </a:solidFill>
                <a:latin typeface="+mn-lt"/>
              </a:rPr>
              <a:t>ДЯКУЮ ЗА УВАГУ!</a:t>
            </a:r>
            <a:endParaRPr lang="ru-RU" sz="6600" dirty="0">
              <a:solidFill>
                <a:schemeClr val="bg1"/>
              </a:solidFill>
              <a:latin typeface="+mn-l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386</TotalTime>
  <Words>457</Words>
  <Application>Microsoft Office PowerPoint</Application>
  <PresentationFormat>Экран (4:3)</PresentationFormat>
  <Paragraphs>64</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Апекс</vt:lpstr>
      <vt:lpstr>   "Історик-Юніор" - "Мій внесок у музейну справу". Тема роботи: «Воїни-інтернаціоналісти в історії селища Новодонецьке»   </vt:lpstr>
      <vt:lpstr>План: 1. Актуальність теми. 2. Об’єкт та предмет дослідження. 3. Мета дослідження. 4. Завдання дослідження. 5. Теоретична частина роботи. 6. Методи та результати дослідження. 7. Експерементальна частина. 8. Наукова значущість дослідження. 9. Висновки. </vt:lpstr>
      <vt:lpstr>Слайд 3</vt:lpstr>
      <vt:lpstr>Слайд 4</vt:lpstr>
      <vt:lpstr>Слайд 5</vt:lpstr>
      <vt:lpstr>Слайд 6</vt:lpstr>
      <vt:lpstr>Слайд 7</vt:lpstr>
      <vt:lpstr>Слайд 8</vt:lpstr>
      <vt:lpstr>Слайд 9</vt:lpstr>
      <vt:lpstr>Молоді, енергійні, дужі, сповнені надії……  Йдучи у пекло, вони вірили, що несуть визволення приниженим та поневоленим, що йдуть не вбивати, а захищати нове життя. </vt:lpstr>
      <vt:lpstr>Сучасні події на Донбасі – місцевості в якій я народилася і живу, дають чітке розуміння ідеалів честі, гідності, гордості…. патріотизму, розуміння поняття «ВІЙНА» та її наслідків. А серця героїв-афганців сповнені гордістю за власних синів, які обрали професії пов’язані з захистом  життя і здоров’я людей. </vt:lpstr>
      <vt:lpstr>Слайд 12</vt:lpstr>
      <vt:lpstr>Слайд 13</vt:lpstr>
      <vt:lpstr>ДЯКУЮ ЗА УВАГУ!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«МАН Історик – Юніор Дослідник. Роль особистості в історії.» Тема роботи: «Доля жінки в роки війни. Життєпис Котової Марії Григорівни»</dc:title>
  <dc:creator>User</dc:creator>
  <cp:lastModifiedBy>User</cp:lastModifiedBy>
  <cp:revision>35</cp:revision>
  <dcterms:created xsi:type="dcterms:W3CDTF">2017-04-16T12:25:40Z</dcterms:created>
  <dcterms:modified xsi:type="dcterms:W3CDTF">2019-04-14T13:21:29Z</dcterms:modified>
</cp:coreProperties>
</file>