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2" r:id="rId1"/>
  </p:sldMasterIdLst>
  <p:sldIdLst>
    <p:sldId id="256" r:id="rId2"/>
    <p:sldId id="267" r:id="rId3"/>
    <p:sldId id="268" r:id="rId4"/>
    <p:sldId id="257" r:id="rId5"/>
    <p:sldId id="258" r:id="rId6"/>
    <p:sldId id="260" r:id="rId7"/>
    <p:sldId id="261" r:id="rId8"/>
    <p:sldId id="279" r:id="rId9"/>
    <p:sldId id="278" r:id="rId10"/>
    <p:sldId id="280" r:id="rId11"/>
  </p:sldIdLst>
  <p:sldSz cx="9144000" cy="6858000" type="screen4x3"/>
  <p:notesSz cx="6858000" cy="9144000"/>
  <p:embeddedFontLst>
    <p:embeddedFont>
      <p:font typeface="Wingdings 2" pitchFamily="18" charset="2"/>
      <p:regular r:id="rId12"/>
    </p:embeddedFont>
    <p:embeddedFont>
      <p:font typeface="Wingdings 3" pitchFamily="18" charset="2"/>
      <p:regular r:id="rId13"/>
    </p:embeddedFont>
    <p:embeddedFont>
      <p:font typeface="Calibri" pitchFamily="34" charset="0"/>
      <p:regular r:id="rId14"/>
      <p:bold r:id="rId15"/>
      <p:italic r:id="rId16"/>
      <p:boldItalic r:id="rId17"/>
    </p:embeddedFont>
    <p:embeddedFont>
      <p:font typeface="Palatino Linotype" pitchFamily="18" charset="0"/>
      <p:regular r:id="rId18"/>
      <p:bold r:id="rId19"/>
      <p:italic r:id="rId20"/>
      <p:boldItalic r:id="rId21"/>
    </p:embeddedFont>
    <p:embeddedFont>
      <p:font typeface="Rod" pitchFamily="49" charset="-79"/>
      <p:regular r:id="rId22"/>
    </p:embeddedFont>
    <p:embeddedFont>
      <p:font typeface="JasmineUPC" pitchFamily="18" charset="-34"/>
      <p:regular r:id="rId23"/>
      <p:bold r:id="rId24"/>
      <p:italic r:id="rId25"/>
      <p:boldItalic r:id="rId26"/>
    </p:embeddedFont>
    <p:embeddedFont>
      <p:font typeface="Arial Black" pitchFamily="34" charset="0"/>
      <p:bold r:id="rId27"/>
    </p:embeddedFont>
    <p:embeddedFont>
      <p:font typeface="Century Schoolbook" pitchFamily="18" charset="0"/>
      <p:regular r:id="rId28"/>
      <p:bold r:id="rId29"/>
      <p:italic r:id="rId30"/>
      <p:boldItalic r:id="rId31"/>
    </p:embeddedFont>
  </p:embeddedFont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70506"/>
    <a:srgbClr val="1AEEBC"/>
    <a:srgbClr val="FFCC99"/>
    <a:srgbClr val="DF9B21"/>
    <a:srgbClr val="FF66FF"/>
    <a:srgbClr val="8F6315"/>
    <a:srgbClr val="BB82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972"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FFD8514B-4394-4324-A83D-7D09A3676FAB}" type="datetimeFigureOut">
              <a:rPr lang="ru-RU"/>
              <a:pPr>
                <a:defRPr/>
              </a:pPr>
              <a:t>20.04.2019</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2E315A4-02FD-4B8E-BB46-6CBF266C6370}" type="slidenum">
              <a:rPr lang="ru-RU"/>
              <a:pPr>
                <a:defRPr/>
              </a:pPr>
              <a:t>‹#›</a:t>
            </a:fld>
            <a:endParaRPr lang="ru-RU" dirty="0"/>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AED5532-E1DB-4041-8E1C-3D9B21533513}" type="datetimeFigureOut">
              <a:rPr lang="ru-RU"/>
              <a:pPr>
                <a:defRPr/>
              </a:pPr>
              <a:t>20.04.2019</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B17E9C1-16D8-453A-A93B-C819D42C262E}" type="slidenum">
              <a:rPr lang="ru-RU"/>
              <a:pPr>
                <a:defRPr/>
              </a:pPr>
              <a:t>‹#›</a:t>
            </a:fld>
            <a:endParaRPr lang="ru-RU" dirty="0"/>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3DA9D11-E42F-4A42-8D68-EE7E2E5416BF}" type="datetimeFigureOut">
              <a:rPr lang="ru-RU"/>
              <a:pPr>
                <a:defRPr/>
              </a:pPr>
              <a:t>20.04.2019</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63357614-4FD9-437E-9680-013E5FD9AB99}" type="slidenum">
              <a:rPr lang="ru-RU"/>
              <a:pPr>
                <a:defRPr/>
              </a:pPr>
              <a:t>‹#›</a:t>
            </a:fld>
            <a:endParaRPr lang="ru-RU" dirty="0"/>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9774CA04-8483-4C61-A690-B9FB4F249FB7}" type="datetimeFigureOut">
              <a:rPr lang="ru-RU"/>
              <a:pPr>
                <a:defRPr/>
              </a:pPr>
              <a:t>20.04.2019</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7C4066B-A6DE-4423-9E4A-518E0000CACD}" type="slidenum">
              <a:rPr lang="ru-RU"/>
              <a:pPr>
                <a:defRPr/>
              </a:pPr>
              <a:t>‹#›</a:t>
            </a:fld>
            <a:endParaRPr lang="ru-RU" dirty="0"/>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412027B-402D-4BAF-810D-9E95D588AFAE}" type="datetimeFigureOut">
              <a:rPr lang="ru-RU"/>
              <a:pPr>
                <a:defRPr/>
              </a:pPr>
              <a:t>20.04.2019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83757F-8DA9-4794-AEC3-0E900A57FE11}"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transition>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18D93BA5-B730-4821-A534-88B736075D20}" type="datetimeFigureOut">
              <a:rPr lang="ru-RU"/>
              <a:pPr>
                <a:defRPr/>
              </a:pPr>
              <a:t>20.04.2019</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AF402AA-1976-4E96-91CD-9141FFCC3D5F}" type="slidenum">
              <a:rPr lang="ru-RU"/>
              <a:pPr>
                <a:defRPr/>
              </a:pPr>
              <a:t>‹#›</a:t>
            </a:fld>
            <a:endParaRPr lang="ru-RU" dirty="0"/>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14653FA6-8C44-45B3-B3EE-7333E9A1ADC5}" type="datetimeFigureOut">
              <a:rPr lang="ru-RU"/>
              <a:pPr>
                <a:defRPr/>
              </a:pPr>
              <a:t>20.04.2019</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5F2BD585-5BF0-47E5-A3E7-42BCC55781CC}" type="slidenum">
              <a:rPr lang="ru-RU"/>
              <a:pPr>
                <a:defRPr/>
              </a:pPr>
              <a:t>‹#›</a:t>
            </a:fld>
            <a:endParaRPr lang="ru-RU" dirty="0"/>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9C1DDA85-9332-4595-96AE-381852A13508}" type="datetimeFigureOut">
              <a:rPr lang="ru-RU"/>
              <a:pPr>
                <a:defRPr/>
              </a:pPr>
              <a:t>20.04.2019</a:t>
            </a:fld>
            <a:endParaRPr lang="ru-RU" dirty="0"/>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C5956508-DB92-45D8-A448-DFE10E789A34}" type="slidenum">
              <a:rPr lang="ru-RU"/>
              <a:pPr>
                <a:defRPr/>
              </a:pPr>
              <a:t>‹#›</a:t>
            </a:fld>
            <a:endParaRPr lang="ru-RU" dirty="0"/>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8912FBC4-CA71-4C75-A301-E9BBAC7D45D6}" type="datetimeFigureOut">
              <a:rPr lang="ru-RU"/>
              <a:pPr>
                <a:defRPr/>
              </a:pPr>
              <a:t>20.04.2019</a:t>
            </a:fld>
            <a:endParaRPr lang="ru-RU" dirty="0"/>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971D1615-BF76-417B-B2DA-06A804A5DA00}" type="slidenum">
              <a:rPr lang="ru-RU"/>
              <a:pPr>
                <a:defRPr/>
              </a:pPr>
              <a:t>‹#›</a:t>
            </a:fld>
            <a:endParaRPr lang="ru-RU" dirty="0"/>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1C1858C-1CDD-4989-A4CB-BBD587BB2B28}" type="datetimeFigureOut">
              <a:rPr lang="ru-RU"/>
              <a:pPr>
                <a:defRPr/>
              </a:pPr>
              <a:t>20.04.2019</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C08D75-04FC-4D5D-9C53-FAE8A728432E}" type="slidenum">
              <a:rPr lang="ru-RU"/>
              <a:pPr>
                <a:defRPr/>
              </a:pPr>
              <a:t>‹#›</a:t>
            </a:fld>
            <a:endParaRPr lang="ru-RU" dirty="0"/>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94514729-C593-43B1-9C7C-3E3C9E181D02}" type="datetimeFigureOut">
              <a:rPr lang="ru-RU"/>
              <a:pPr>
                <a:defRPr/>
              </a:pPr>
              <a:t>20.04.2019</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8B8E033-6FB5-4ED5-AB5B-8C6C5FE581EC}" type="slidenum">
              <a:rPr lang="ru-RU"/>
              <a:pPr>
                <a:defRPr/>
              </a:pPr>
              <a:t>‹#›</a:t>
            </a:fld>
            <a:endParaRPr lang="ru-RU" dirty="0"/>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23491A76-51AA-4090-B777-9BF479D81975}" type="datetimeFigureOut">
              <a:rPr lang="ru-RU"/>
              <a:pPr>
                <a:defRPr/>
              </a:pPr>
              <a:t>20.04.2019</a:t>
            </a:fld>
            <a:endParaRPr lang="ru-RU" dirty="0"/>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BCE15947-A385-42BA-A711-3A5EEBED5F89}" type="slidenum">
              <a:rPr lang="ru-RU"/>
              <a:pPr>
                <a:defRPr/>
              </a:pPr>
              <a:t>‹#›</a:t>
            </a:fld>
            <a:endParaRPr lang="ru-RU" dirty="0"/>
          </a:p>
        </p:txBody>
      </p:sp>
    </p:spTree>
  </p:cSld>
  <p:clrMap bg1="dk1" tx1="lt1" bg2="dk2" tx2="lt2" accent1="accent1" accent2="accent2" accent3="accent3" accent4="accent4" accent5="accent5" accent6="accent6" hlink="hlink" folHlink="folHlink"/>
  <p:sldLayoutIdLst>
    <p:sldLayoutId id="2147483833" r:id="rId1"/>
    <p:sldLayoutId id="2147483832" r:id="rId2"/>
    <p:sldLayoutId id="2147483834" r:id="rId3"/>
    <p:sldLayoutId id="2147483831" r:id="rId4"/>
    <p:sldLayoutId id="2147483830" r:id="rId5"/>
    <p:sldLayoutId id="2147483829" r:id="rId6"/>
    <p:sldLayoutId id="2147483828" r:id="rId7"/>
    <p:sldLayoutId id="2147483827" r:id="rId8"/>
    <p:sldLayoutId id="2147483826" r:id="rId9"/>
    <p:sldLayoutId id="2147483825" r:id="rId10"/>
    <p:sldLayoutId id="2147483824" r:id="rId11"/>
  </p:sldLayoutIdLst>
  <p:transition>
    <p:randomBar dir="vert"/>
  </p:transition>
  <p:timing>
    <p:tnLst>
      <p:par>
        <p:cTn id="1" dur="indefinite" restart="never" nodeType="tmRoot"/>
      </p:par>
    </p:tnLst>
  </p:timing>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EF96F8"/>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www.chieracostui.com/costui/images/foto/gekasman.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5399088" y="4992688"/>
            <a:ext cx="3744912" cy="1465262"/>
          </a:xfrm>
          <a:prstGeom prst="rect">
            <a:avLst/>
          </a:prstGeom>
          <a:noFill/>
          <a:ln w="9525">
            <a:noFill/>
            <a:miter lim="800000"/>
            <a:headEnd/>
            <a:tailEnd/>
          </a:ln>
        </p:spPr>
        <p:txBody>
          <a:bodyPr>
            <a:spAutoFit/>
          </a:bodyPr>
          <a:lstStyle/>
          <a:p>
            <a:r>
              <a:rPr lang="uk-UA" altLang="uk-UA" b="1">
                <a:solidFill>
                  <a:srgbClr val="1AEEBC"/>
                </a:solidFill>
                <a:latin typeface="Palatino Linotype" pitchFamily="18" charset="0"/>
                <a:cs typeface="Times New Roman" pitchFamily="18" charset="0"/>
              </a:rPr>
              <a:t>Фроімчук Вікторія,</a:t>
            </a:r>
          </a:p>
          <a:p>
            <a:r>
              <a:rPr lang="uk-UA" altLang="uk-UA" b="1">
                <a:solidFill>
                  <a:srgbClr val="1AEEBC"/>
                </a:solidFill>
                <a:latin typeface="Palatino Linotype" pitchFamily="18" charset="0"/>
                <a:cs typeface="Times New Roman" pitchFamily="18" charset="0"/>
              </a:rPr>
              <a:t>учениця 9 класу;</a:t>
            </a:r>
          </a:p>
          <a:p>
            <a:r>
              <a:rPr lang="uk-UA" altLang="uk-UA" b="1">
                <a:solidFill>
                  <a:srgbClr val="1AEEBC"/>
                </a:solidFill>
                <a:latin typeface="Palatino Linotype" pitchFamily="18" charset="0"/>
                <a:cs typeface="Times New Roman" pitchFamily="18" charset="0"/>
              </a:rPr>
              <a:t>Клімчук Юрій Аркадійович,</a:t>
            </a:r>
          </a:p>
          <a:p>
            <a:r>
              <a:rPr lang="uk-UA" altLang="uk-UA" b="1">
                <a:solidFill>
                  <a:srgbClr val="1AEEBC"/>
                </a:solidFill>
                <a:latin typeface="Palatino Linotype" pitchFamily="18" charset="0"/>
                <a:cs typeface="Times New Roman" pitchFamily="18" charset="0"/>
              </a:rPr>
              <a:t>вчитель історії</a:t>
            </a:r>
          </a:p>
          <a:p>
            <a:r>
              <a:rPr lang="uk-UA" altLang="uk-UA" b="1">
                <a:solidFill>
                  <a:srgbClr val="1AEEBC"/>
                </a:solidFill>
                <a:latin typeface="Palatino Linotype" pitchFamily="18" charset="0"/>
                <a:cs typeface="Times New Roman" pitchFamily="18" charset="0"/>
              </a:rPr>
              <a:t>Кульчиєвецької ЗОШ І–ІІІ ст.</a:t>
            </a:r>
            <a:endParaRPr lang="en-US" b="1">
              <a:solidFill>
                <a:srgbClr val="1AEEBC"/>
              </a:solidFill>
              <a:latin typeface="Palatino Linotype" pitchFamily="18" charset="0"/>
              <a:cs typeface="Times New Roman" pitchFamily="18" charset="0"/>
            </a:endParaRPr>
          </a:p>
        </p:txBody>
      </p:sp>
      <p:sp>
        <p:nvSpPr>
          <p:cNvPr id="13314" name="TextBox 4"/>
          <p:cNvSpPr txBox="1">
            <a:spLocks noChangeArrowheads="1"/>
          </p:cNvSpPr>
          <p:nvPr/>
        </p:nvSpPr>
        <p:spPr bwMode="auto">
          <a:xfrm>
            <a:off x="0" y="6489700"/>
            <a:ext cx="9144000" cy="368300"/>
          </a:xfrm>
          <a:prstGeom prst="rect">
            <a:avLst/>
          </a:prstGeom>
          <a:noFill/>
          <a:ln w="9525">
            <a:noFill/>
            <a:miter lim="800000"/>
            <a:headEnd/>
            <a:tailEnd/>
          </a:ln>
        </p:spPr>
        <p:txBody>
          <a:bodyPr>
            <a:spAutoFit/>
          </a:bodyPr>
          <a:lstStyle/>
          <a:p>
            <a:pPr algn="ctr">
              <a:defRPr/>
            </a:pPr>
            <a:r>
              <a:rPr lang="ru-RU" b="1" dirty="0">
                <a:solidFill>
                  <a:schemeClr val="accent6">
                    <a:lumMod val="40000"/>
                    <a:lumOff val="60000"/>
                  </a:schemeClr>
                </a:solidFill>
                <a:latin typeface="Palatino Linotype" pitchFamily="18" charset="0"/>
                <a:cs typeface="Arial" pitchFamily="34" charset="0"/>
              </a:rPr>
              <a:t>2018</a:t>
            </a:r>
          </a:p>
        </p:txBody>
      </p:sp>
      <p:sp>
        <p:nvSpPr>
          <p:cNvPr id="13315" name="Rectangle 6"/>
          <p:cNvSpPr>
            <a:spLocks noChangeArrowheads="1"/>
          </p:cNvSpPr>
          <p:nvPr/>
        </p:nvSpPr>
        <p:spPr bwMode="auto">
          <a:xfrm>
            <a:off x="2257425" y="0"/>
            <a:ext cx="4629150" cy="581025"/>
          </a:xfrm>
          <a:prstGeom prst="rect">
            <a:avLst/>
          </a:prstGeom>
          <a:noFill/>
          <a:ln w="9525">
            <a:noFill/>
            <a:miter lim="800000"/>
            <a:headEnd/>
            <a:tailEnd/>
          </a:ln>
        </p:spPr>
        <p:txBody>
          <a:bodyPr>
            <a:spAutoFit/>
          </a:bodyPr>
          <a:lstStyle/>
          <a:p>
            <a:pPr algn="ctr"/>
            <a:r>
              <a:rPr lang="uk-UA" altLang="uk-UA" sz="1600" b="1">
                <a:solidFill>
                  <a:srgbClr val="D2C2C7"/>
                </a:solidFill>
                <a:latin typeface="Palatino Linotype" pitchFamily="18" charset="0"/>
                <a:cs typeface="Rod" pitchFamily="49" charset="-79"/>
              </a:rPr>
              <a:t>Всеукраїнський інтерактивний конкурс   </a:t>
            </a:r>
            <a:br>
              <a:rPr lang="uk-UA" altLang="uk-UA" sz="1600" b="1">
                <a:solidFill>
                  <a:srgbClr val="D2C2C7"/>
                </a:solidFill>
                <a:latin typeface="Palatino Linotype" pitchFamily="18" charset="0"/>
                <a:cs typeface="Rod" pitchFamily="49" charset="-79"/>
              </a:rPr>
            </a:br>
            <a:r>
              <a:rPr lang="uk-UA" altLang="uk-UA" sz="1600" b="1">
                <a:solidFill>
                  <a:srgbClr val="D2C2C7"/>
                </a:solidFill>
                <a:latin typeface="Palatino Linotype" pitchFamily="18" charset="0"/>
                <a:cs typeface="Rod" pitchFamily="49" charset="-79"/>
              </a:rPr>
              <a:t>  “ МАН – Юніор Дослідник 2019. Історик ”</a:t>
            </a:r>
            <a:endParaRPr lang="ru-RU" sz="1600" b="1">
              <a:solidFill>
                <a:srgbClr val="D2C2C7"/>
              </a:solidFill>
              <a:latin typeface="Palatino Linotype" pitchFamily="18" charset="0"/>
              <a:cs typeface="Rod" pitchFamily="49" charset="-79"/>
            </a:endParaRPr>
          </a:p>
        </p:txBody>
      </p:sp>
      <p:sp>
        <p:nvSpPr>
          <p:cNvPr id="13316" name="Rectangle 6"/>
          <p:cNvSpPr>
            <a:spLocks noChangeArrowheads="1"/>
          </p:cNvSpPr>
          <p:nvPr/>
        </p:nvSpPr>
        <p:spPr bwMode="auto">
          <a:xfrm>
            <a:off x="0" y="765175"/>
            <a:ext cx="9144000" cy="396875"/>
          </a:xfrm>
          <a:prstGeom prst="rect">
            <a:avLst/>
          </a:prstGeom>
          <a:noFill/>
          <a:ln w="9525">
            <a:noFill/>
            <a:miter lim="800000"/>
            <a:headEnd/>
            <a:tailEnd/>
          </a:ln>
        </p:spPr>
        <p:txBody>
          <a:bodyPr>
            <a:spAutoFit/>
          </a:bodyPr>
          <a:lstStyle/>
          <a:p>
            <a:pPr algn="ctr"/>
            <a:r>
              <a:rPr lang="uk-UA" altLang="uk-UA" sz="2000" b="1" i="1">
                <a:solidFill>
                  <a:srgbClr val="1AEEBC"/>
                </a:solidFill>
                <a:latin typeface="Palatino Linotype" pitchFamily="18" charset="0"/>
                <a:cs typeface="JasmineUPC" pitchFamily="18" charset="-34"/>
              </a:rPr>
              <a:t>ІВАН КАСМАН – НЕВІДОМИЙ УКРАЇНСЬКИЙ КОМПОЗИТОР</a:t>
            </a:r>
          </a:p>
        </p:txBody>
      </p:sp>
      <p:pic>
        <p:nvPicPr>
          <p:cNvPr id="13322" name="Picture 10" descr="DSC_1861"/>
          <p:cNvPicPr>
            <a:picLocks noChangeAspect="1" noChangeArrowheads="1"/>
          </p:cNvPicPr>
          <p:nvPr/>
        </p:nvPicPr>
        <p:blipFill>
          <a:blip r:embed="rId2"/>
          <a:srcRect/>
          <a:stretch>
            <a:fillRect/>
          </a:stretch>
        </p:blipFill>
        <p:spPr bwMode="auto">
          <a:xfrm>
            <a:off x="5435600" y="1412875"/>
            <a:ext cx="3048000" cy="3340100"/>
          </a:xfrm>
          <a:prstGeom prst="rect">
            <a:avLst/>
          </a:prstGeom>
          <a:noFill/>
        </p:spPr>
      </p:pic>
      <p:pic>
        <p:nvPicPr>
          <p:cNvPr id="13324" name="Picture 12" descr="ÐÐ¾ÑÐ¾Ð¶ÐµÐµ Ð¸Ð·Ð¾Ð±ÑÐ°Ð¶ÐµÐ½Ð¸Ðµ"/>
          <p:cNvPicPr>
            <a:picLocks noChangeAspect="1" noChangeArrowheads="1"/>
          </p:cNvPicPr>
          <p:nvPr/>
        </p:nvPicPr>
        <p:blipFill>
          <a:blip r:embed="rId3"/>
          <a:srcRect/>
          <a:stretch>
            <a:fillRect/>
          </a:stretch>
        </p:blipFill>
        <p:spPr bwMode="auto">
          <a:xfrm>
            <a:off x="539750" y="1412875"/>
            <a:ext cx="3671888" cy="48768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250825" y="2708275"/>
            <a:ext cx="8229600" cy="1143000"/>
          </a:xfrm>
          <a:noFill/>
        </p:spPr>
        <p:txBody>
          <a:bodyPr wrap="square" lIns="91440" tIns="45720" rIns="91440" bIns="45720" numCol="1" anchorCtr="0" compatLnSpc="1">
            <a:prstTxWarp prst="textNoShape">
              <a:avLst/>
            </a:prstTxWarp>
          </a:bodyPr>
          <a:lstStyle/>
          <a:p>
            <a:r>
              <a:rPr lang="uk-UA" smtClean="0">
                <a:ln>
                  <a:noFill/>
                </a:ln>
                <a:solidFill>
                  <a:schemeClr val="tx1"/>
                </a:solidFill>
                <a:effectLst/>
              </a:rPr>
              <a:t>Дякую за увагу!</a:t>
            </a:r>
            <a:endParaRPr lang="ru-RU" smtClean="0">
              <a:ln>
                <a:noFill/>
              </a:ln>
              <a:solidFill>
                <a:schemeClr val="tx1"/>
              </a:solidFill>
              <a:effectLst/>
            </a:endParaRPr>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0" y="4365625"/>
            <a:ext cx="9144000" cy="1100138"/>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uk-UA">
                <a:solidFill>
                  <a:srgbClr val="E8E1E3"/>
                </a:solidFill>
                <a:latin typeface="Arial Black" pitchFamily="34" charset="0"/>
                <a:cs typeface="Arial" charset="0"/>
              </a:rPr>
              <a:t>  </a:t>
            </a:r>
            <a:r>
              <a:rPr lang="uk-UA" sz="1600">
                <a:solidFill>
                  <a:srgbClr val="FFFFFF"/>
                </a:solidFill>
                <a:cs typeface="Arial" charset="0"/>
              </a:rPr>
              <a:t>Об’єктом дослідження виступає українська музична культура за кордоном.</a:t>
            </a:r>
          </a:p>
          <a:p>
            <a:endParaRPr lang="ru-RU" sz="1600">
              <a:solidFill>
                <a:srgbClr val="FFFFFF"/>
              </a:solidFill>
              <a:cs typeface="Arial" charset="0"/>
            </a:endParaRPr>
          </a:p>
          <a:p>
            <a:r>
              <a:rPr lang="uk-UA" sz="1600">
                <a:solidFill>
                  <a:srgbClr val="FFFFFF"/>
                </a:solidFill>
                <a:cs typeface="Arial" charset="0"/>
              </a:rPr>
              <a:t>  Предметом дослідження є вивчення творчих здобутків українського композитора Івана Касмана, який </a:t>
            </a:r>
            <a:r>
              <a:rPr lang="ru-RU" sz="1600">
                <a:solidFill>
                  <a:srgbClr val="FFFFFF"/>
                </a:solidFill>
                <a:cs typeface="Arial" charset="0"/>
              </a:rPr>
              <a:t>за збігом життєвих обставин працював у Італії та США.</a:t>
            </a:r>
          </a:p>
        </p:txBody>
      </p:sp>
      <p:sp>
        <p:nvSpPr>
          <p:cNvPr id="2" name="Прямоугольник 1"/>
          <p:cNvSpPr>
            <a:spLocks noChangeArrowheads="1"/>
          </p:cNvSpPr>
          <p:nvPr/>
        </p:nvSpPr>
        <p:spPr bwMode="auto">
          <a:xfrm>
            <a:off x="0" y="1773238"/>
            <a:ext cx="9144000" cy="2289175"/>
          </a:xfrm>
          <a:prstGeom prst="rect">
            <a:avLst/>
          </a:prstGeom>
          <a:noFill/>
          <a:ln w="9525">
            <a:noFill/>
            <a:miter lim="800000"/>
            <a:headEnd/>
            <a:tailEnd/>
          </a:ln>
        </p:spPr>
        <p:txBody>
          <a:bodyPr>
            <a:spAutoFit/>
          </a:bodyPr>
          <a:lstStyle/>
          <a:p>
            <a:r>
              <a:rPr lang="ru-RU"/>
              <a:t/>
            </a:r>
            <a:br>
              <a:rPr lang="ru-RU"/>
            </a:br>
            <a:r>
              <a:rPr lang="ru-RU">
                <a:solidFill>
                  <a:srgbClr val="070506"/>
                </a:solidFill>
              </a:rPr>
              <a:t>Для досягнення мети </a:t>
            </a:r>
            <a:r>
              <a:rPr lang="uk-UA">
                <a:solidFill>
                  <a:srgbClr val="070506"/>
                </a:solidFill>
              </a:rPr>
              <a:t>нами</a:t>
            </a:r>
            <a:r>
              <a:rPr lang="ru-RU">
                <a:solidFill>
                  <a:srgbClr val="070506"/>
                </a:solidFill>
              </a:rPr>
              <a:t> були поставлені такі </a:t>
            </a:r>
            <a:r>
              <a:rPr lang="ru-RU" b="1">
                <a:solidFill>
                  <a:srgbClr val="070506"/>
                </a:solidFill>
              </a:rPr>
              <a:t>завдання</a:t>
            </a:r>
            <a:r>
              <a:rPr lang="ru-RU">
                <a:solidFill>
                  <a:srgbClr val="070506"/>
                </a:solidFill>
              </a:rPr>
              <a:t>:</a:t>
            </a:r>
            <a:endParaRPr lang="uk-UA">
              <a:solidFill>
                <a:srgbClr val="070506"/>
              </a:solidFill>
            </a:endParaRPr>
          </a:p>
          <a:p>
            <a:r>
              <a:rPr lang="uk-UA">
                <a:solidFill>
                  <a:srgbClr val="070506"/>
                </a:solidFill>
              </a:rPr>
              <a:t>1) провести аналіз </a:t>
            </a:r>
            <a:r>
              <a:rPr lang="ru-RU">
                <a:solidFill>
                  <a:srgbClr val="070506"/>
                </a:solidFill>
              </a:rPr>
              <a:t>літератур</a:t>
            </a:r>
            <a:r>
              <a:rPr lang="uk-UA">
                <a:solidFill>
                  <a:srgbClr val="070506"/>
                </a:solidFill>
              </a:rPr>
              <a:t>и та</a:t>
            </a:r>
            <a:r>
              <a:rPr lang="ru-RU">
                <a:solidFill>
                  <a:srgbClr val="070506"/>
                </a:solidFill>
              </a:rPr>
              <a:t> документальн</a:t>
            </a:r>
            <a:r>
              <a:rPr lang="uk-UA">
                <a:solidFill>
                  <a:srgbClr val="070506"/>
                </a:solidFill>
              </a:rPr>
              <a:t>их </a:t>
            </a:r>
            <a:r>
              <a:rPr lang="ru-RU">
                <a:solidFill>
                  <a:srgbClr val="070506"/>
                </a:solidFill>
              </a:rPr>
              <a:t>джерел</a:t>
            </a:r>
            <a:r>
              <a:rPr lang="uk-UA">
                <a:solidFill>
                  <a:srgbClr val="070506"/>
                </a:solidFill>
              </a:rPr>
              <a:t> з даної </a:t>
            </a:r>
            <a:r>
              <a:rPr lang="ru-RU">
                <a:solidFill>
                  <a:srgbClr val="070506"/>
                </a:solidFill>
              </a:rPr>
              <a:t>тем</a:t>
            </a:r>
            <a:r>
              <a:rPr lang="uk-UA">
                <a:solidFill>
                  <a:srgbClr val="070506"/>
                </a:solidFill>
              </a:rPr>
              <a:t>и</a:t>
            </a:r>
            <a:r>
              <a:rPr lang="ru-RU">
                <a:solidFill>
                  <a:srgbClr val="070506"/>
                </a:solidFill>
              </a:rPr>
              <a:t>;</a:t>
            </a:r>
            <a:endParaRPr lang="uk-UA">
              <a:solidFill>
                <a:srgbClr val="070506"/>
              </a:solidFill>
            </a:endParaRPr>
          </a:p>
          <a:p>
            <a:r>
              <a:rPr lang="uk-UA">
                <a:solidFill>
                  <a:srgbClr val="070506"/>
                </a:solidFill>
              </a:rPr>
              <a:t>2) </a:t>
            </a:r>
            <a:r>
              <a:rPr lang="ru-RU">
                <a:solidFill>
                  <a:srgbClr val="070506"/>
                </a:solidFill>
              </a:rPr>
              <a:t>простежити житєвий та творчий шлях </a:t>
            </a:r>
            <a:r>
              <a:rPr lang="uk-UA">
                <a:solidFill>
                  <a:srgbClr val="070506"/>
                </a:solidFill>
              </a:rPr>
              <a:t>композитора І. Касмана; </a:t>
            </a:r>
          </a:p>
          <a:p>
            <a:r>
              <a:rPr lang="uk-UA">
                <a:solidFill>
                  <a:srgbClr val="070506"/>
                </a:solidFill>
              </a:rPr>
              <a:t>3) встановити зв</a:t>
            </a:r>
            <a:r>
              <a:rPr lang="en-US">
                <a:solidFill>
                  <a:srgbClr val="070506"/>
                </a:solidFill>
              </a:rPr>
              <a:t>’</a:t>
            </a:r>
            <a:r>
              <a:rPr lang="uk-UA">
                <a:solidFill>
                  <a:srgbClr val="070506"/>
                </a:solidFill>
              </a:rPr>
              <a:t>язок з родиною І. Касмана та поповнити колекцію Хмельницького обласного краєзнавчого музею документами та фотокартками з життя </a:t>
            </a:r>
            <a:r>
              <a:rPr lang="en-US">
                <a:solidFill>
                  <a:srgbClr val="070506"/>
                </a:solidFill>
              </a:rPr>
              <a:t>І</a:t>
            </a:r>
            <a:r>
              <a:rPr lang="uk-UA">
                <a:solidFill>
                  <a:srgbClr val="070506"/>
                </a:solidFill>
              </a:rPr>
              <a:t>вана Касмана та його сім</a:t>
            </a:r>
            <a:r>
              <a:rPr lang="en-US">
                <a:solidFill>
                  <a:srgbClr val="070506"/>
                </a:solidFill>
              </a:rPr>
              <a:t>’</a:t>
            </a:r>
            <a:r>
              <a:rPr lang="uk-UA">
                <a:solidFill>
                  <a:srgbClr val="070506"/>
                </a:solidFill>
              </a:rPr>
              <a:t>ї.</a:t>
            </a:r>
            <a:r>
              <a:rPr lang="ru-RU">
                <a:solidFill>
                  <a:srgbClr val="070506"/>
                </a:solidFill>
              </a:rPr>
              <a:t>  </a:t>
            </a:r>
            <a:br>
              <a:rPr lang="ru-RU">
                <a:solidFill>
                  <a:srgbClr val="070506"/>
                </a:solidFill>
              </a:rPr>
            </a:br>
            <a:endParaRPr lang="uk-UA">
              <a:solidFill>
                <a:srgbClr val="070506"/>
              </a:solidFill>
            </a:endParaRPr>
          </a:p>
        </p:txBody>
      </p:sp>
      <p:sp>
        <p:nvSpPr>
          <p:cNvPr id="14340" name="Rectangle 4"/>
          <p:cNvSpPr>
            <a:spLocks noChangeArrowheads="1"/>
          </p:cNvSpPr>
          <p:nvPr/>
        </p:nvSpPr>
        <p:spPr bwMode="auto">
          <a:xfrm>
            <a:off x="0" y="606425"/>
            <a:ext cx="9144000" cy="641350"/>
          </a:xfrm>
          <a:prstGeom prst="rect">
            <a:avLst/>
          </a:prstGeom>
          <a:noFill/>
          <a:ln w="9525">
            <a:noFill/>
            <a:miter lim="800000"/>
            <a:headEnd/>
            <a:tailEnd/>
          </a:ln>
          <a:effectLst/>
        </p:spPr>
        <p:txBody>
          <a:bodyPr anchor="ctr">
            <a:spAutoFit/>
          </a:bodyPr>
          <a:lstStyle/>
          <a:p>
            <a:r>
              <a:rPr lang="uk-UA" b="1">
                <a:solidFill>
                  <a:srgbClr val="070506"/>
                </a:solidFill>
              </a:rPr>
              <a:t>Мета</a:t>
            </a:r>
            <a:r>
              <a:rPr lang="uk-UA">
                <a:solidFill>
                  <a:srgbClr val="070506"/>
                </a:solidFill>
              </a:rPr>
              <a:t> роботи </a:t>
            </a:r>
            <a:r>
              <a:rPr lang="ru-RU">
                <a:solidFill>
                  <a:srgbClr val="070506"/>
                </a:solidFill>
              </a:rPr>
              <a:t>полягає у тому, щоб дослідити і зберегти для нащадків пам</a:t>
            </a:r>
            <a:r>
              <a:rPr lang="en-US">
                <a:solidFill>
                  <a:srgbClr val="070506"/>
                </a:solidFill>
              </a:rPr>
              <a:t>’</a:t>
            </a:r>
            <a:r>
              <a:rPr lang="ru-RU">
                <a:solidFill>
                  <a:srgbClr val="070506"/>
                </a:solidFill>
              </a:rPr>
              <a:t>ять про життєвий та творчий шлях талановито</a:t>
            </a:r>
            <a:r>
              <a:rPr lang="uk-UA">
                <a:solidFill>
                  <a:srgbClr val="070506"/>
                </a:solidFill>
              </a:rPr>
              <a:t>го вітчизняного композитора І. Касмана.</a:t>
            </a:r>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ctrTitle"/>
          </p:nvPr>
        </p:nvSpPr>
        <p:spPr bwMode="auto">
          <a:xfrm>
            <a:off x="1979712" y="7389440"/>
            <a:ext cx="9324528" cy="1541462"/>
          </a:xfrm>
        </p:spPr>
        <p:txBody>
          <a:bodyPr wrap="square" lIns="91440" tIns="45720" rIns="91440" bIns="45720" numCol="1" anchorCtr="0" compatLnSpc="1">
            <a:prstTxWarp prst="textNoShape">
              <a:avLst/>
            </a:prstTxWarp>
          </a:bodyPr>
          <a:lstStyle/>
          <a:p>
            <a:pPr algn="just" eaLnBrk="1" fontAlgn="auto" hangingPunct="1">
              <a:spcAft>
                <a:spcPts val="0"/>
              </a:spcAft>
              <a:defRPr/>
            </a:pPr>
            <a:r>
              <a:rPr lang="ru-RU" sz="1800" dirty="0" smtClean="0">
                <a:ln>
                  <a:noFill/>
                </a:ln>
                <a:effectLst/>
                <a:latin typeface="Times New Roman" pitchFamily="18" charset="0"/>
              </a:rPr>
              <a:t>		</a:t>
            </a:r>
            <a:endParaRPr lang="ru-RU" i="1" dirty="0" smtClean="0">
              <a:ln>
                <a:noFill/>
              </a:ln>
              <a:effectLst/>
            </a:endParaRPr>
          </a:p>
        </p:txBody>
      </p:sp>
      <p:sp>
        <p:nvSpPr>
          <p:cNvPr id="2" name="Прямоугольник 1"/>
          <p:cNvSpPr/>
          <p:nvPr/>
        </p:nvSpPr>
        <p:spPr>
          <a:xfrm>
            <a:off x="358775" y="549275"/>
            <a:ext cx="8785225" cy="2563813"/>
          </a:xfrm>
          <a:prstGeom prst="rect">
            <a:avLst/>
          </a:prstGeom>
        </p:spPr>
        <p:txBody>
          <a:bodyPr>
            <a:spAutoFit/>
          </a:bodyPr>
          <a:lstStyle/>
          <a:p>
            <a:pPr algn="just"/>
            <a:r>
              <a:rPr lang="uk-UA"/>
              <a:t>   </a:t>
            </a:r>
            <a:r>
              <a:rPr lang="ru-RU" b="1">
                <a:solidFill>
                  <a:srgbClr val="FFFFFF"/>
                </a:solidFill>
              </a:rPr>
              <a:t>Українська культура має широку географію, вона пройшла крізь кілька державностей, і частково залишилась в історії інших країн. Зараз особливий період, коли в нашої нації знову з’явились об’єднувальні вектори. Перший – горизонтальний, де людей споріднюють певні сучасні події, а другий – вертикальний. Тут діє взаємозв’язок поколінь, погляд в історію. Тому, це навіть некоректно – зволікати із визнанням творчих досягнень наших митців, що за збігом життєвих обставин працювали не на Батьківщині.</a:t>
            </a:r>
            <a:r>
              <a:rPr lang="uk-UA" b="1">
                <a:solidFill>
                  <a:srgbClr val="FFFFFF"/>
                </a:solidFill>
              </a:rPr>
              <a:t> </a:t>
            </a:r>
            <a:r>
              <a:rPr lang="ru-RU" b="1">
                <a:solidFill>
                  <a:srgbClr val="FFFFFF"/>
                </a:solidFill>
              </a:rPr>
              <a:t>В українській музичній культурі багато незаслужено забутих імен.</a:t>
            </a:r>
            <a:r>
              <a:rPr lang="uk-UA">
                <a:solidFill>
                  <a:srgbClr val="FFFFFF"/>
                </a:solidFill>
              </a:rPr>
              <a:t> </a:t>
            </a:r>
          </a:p>
        </p:txBody>
      </p:sp>
      <p:pic>
        <p:nvPicPr>
          <p:cNvPr id="15365" name="Picture 5" descr="ÐÐ¾ÑÐ¾Ð¶ÐµÐµ Ð¸Ð·Ð¾Ð±ÑÐ°Ð¶ÐµÐ½Ð¸Ðµ"/>
          <p:cNvPicPr>
            <a:picLocks noChangeAspect="1" noChangeArrowheads="1"/>
          </p:cNvPicPr>
          <p:nvPr/>
        </p:nvPicPr>
        <p:blipFill>
          <a:blip r:embed="rId2"/>
          <a:srcRect/>
          <a:stretch>
            <a:fillRect/>
          </a:stretch>
        </p:blipFill>
        <p:spPr bwMode="auto">
          <a:xfrm>
            <a:off x="1331913" y="3500438"/>
            <a:ext cx="6076950" cy="2276475"/>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3375"/>
            <a:ext cx="8964613" cy="2838450"/>
          </a:xfrm>
          <a:prstGeom prst="rect">
            <a:avLst/>
          </a:prstGeom>
        </p:spPr>
        <p:txBody>
          <a:bodyPr>
            <a:spAutoFit/>
          </a:bodyPr>
          <a:lstStyle/>
          <a:p>
            <a:pPr algn="just"/>
            <a:r>
              <a:rPr lang="uk-UA"/>
              <a:t>   </a:t>
            </a:r>
            <a:r>
              <a:rPr lang="uk-UA">
                <a:solidFill>
                  <a:srgbClr val="FFFFFF"/>
                </a:solidFill>
              </a:rPr>
              <a:t>Іван Осипович Касман народився в подільському селищі Нігин Подільської губернії (сучасна Гуменецька ОТГ) у 1886 р. в єврейській сім’ї, що прийняла християнство. Він все життя захоплювався мистецтвом, особливо мріяв стати великим композитором. Життєві обставини не сприяли цьому, але Івана до самої смерті не полишала ця думка.</a:t>
            </a:r>
          </a:p>
          <a:p>
            <a:pPr algn="just"/>
            <a:r>
              <a:rPr lang="uk-UA"/>
              <a:t>   </a:t>
            </a:r>
            <a:r>
              <a:rPr lang="uk-UA">
                <a:solidFill>
                  <a:srgbClr val="FFFFFF"/>
                </a:solidFill>
              </a:rPr>
              <a:t>Громадянська війна змусила його тікати в Європу. В 1919 р. 32-річний І. Касман опинився в Турині. Там він познайомився з юною італійкою – Марією Скала. Молодий чоловік – йому було тоді біля 30 років – вживається в італійське суспільство, прийнявши католицизм і відкривши крамничку кравця. Повінчавшись, молоді люди переїхали в Геную, де в Івана з’явились хороші клієнти. </a:t>
            </a:r>
          </a:p>
        </p:txBody>
      </p:sp>
      <p:pic>
        <p:nvPicPr>
          <p:cNvPr id="16388" name="Picture 4" descr="gp"/>
          <p:cNvPicPr>
            <a:picLocks noChangeAspect="1" noChangeArrowheads="1"/>
          </p:cNvPicPr>
          <p:nvPr/>
        </p:nvPicPr>
        <p:blipFill>
          <a:blip r:embed="rId2"/>
          <a:srcRect/>
          <a:stretch>
            <a:fillRect/>
          </a:stretch>
        </p:blipFill>
        <p:spPr bwMode="auto">
          <a:xfrm>
            <a:off x="2124075" y="3284538"/>
            <a:ext cx="4321175" cy="324326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Содержимое 2"/>
          <p:cNvSpPr>
            <a:spLocks noGrp="1"/>
          </p:cNvSpPr>
          <p:nvPr>
            <p:ph idx="1"/>
          </p:nvPr>
        </p:nvSpPr>
        <p:spPr>
          <a:xfrm>
            <a:off x="-5365750" y="-1108075"/>
            <a:ext cx="3168650" cy="1108075"/>
          </a:xfrm>
        </p:spPr>
        <p:txBody>
          <a:bodyPr anchor="ctr">
            <a:normAutofit/>
          </a:bodyPr>
          <a:lstStyle/>
          <a:p>
            <a:pPr marL="548640" indent="-411480" eaLnBrk="1" fontAlgn="auto" hangingPunct="1">
              <a:lnSpc>
                <a:spcPct val="80000"/>
              </a:lnSpc>
              <a:spcAft>
                <a:spcPts val="0"/>
              </a:spcAft>
              <a:buClr>
                <a:schemeClr val="tx1">
                  <a:shade val="95000"/>
                </a:schemeClr>
              </a:buClr>
              <a:buFont typeface="Wingdings 2" pitchFamily="18" charset="2"/>
              <a:buNone/>
              <a:defRPr/>
            </a:pPr>
            <a:r>
              <a:rPr lang="ru-RU" sz="2000" b="1" dirty="0" smtClean="0"/>
              <a:t>      </a:t>
            </a:r>
            <a:endParaRPr lang="ru-RU" dirty="0" smtClean="0">
              <a:effectLst>
                <a:outerShdw blurRad="38100" dist="38100" dir="2700000" algn="tl">
                  <a:srgbClr val="000000">
                    <a:alpha val="43137"/>
                  </a:srgbClr>
                </a:outerShdw>
              </a:effectLst>
              <a:cs typeface="Rod" pitchFamily="49" charset="-79"/>
            </a:endParaRPr>
          </a:p>
        </p:txBody>
      </p:sp>
      <p:sp>
        <p:nvSpPr>
          <p:cNvPr id="3" name="Прямоугольник 2"/>
          <p:cNvSpPr/>
          <p:nvPr/>
        </p:nvSpPr>
        <p:spPr>
          <a:xfrm>
            <a:off x="179388" y="1268413"/>
            <a:ext cx="8964612" cy="3670300"/>
          </a:xfrm>
          <a:prstGeom prst="rect">
            <a:avLst/>
          </a:prstGeom>
        </p:spPr>
        <p:txBody>
          <a:bodyPr>
            <a:spAutoFit/>
          </a:bodyPr>
          <a:lstStyle/>
          <a:p>
            <a:pPr algn="just">
              <a:lnSpc>
                <a:spcPct val="80000"/>
              </a:lnSpc>
              <a:buFont typeface="Wingdings 2" pitchFamily="18" charset="2"/>
              <a:buNone/>
            </a:pPr>
            <a:r>
              <a:rPr lang="ru-RU" sz="2400">
                <a:solidFill>
                  <a:srgbClr val="1AEEBC"/>
                </a:solidFill>
                <a:effectLst>
                  <a:outerShdw blurRad="38100" dist="38100" dir="2700000" algn="tl">
                    <a:srgbClr val="000000"/>
                  </a:outerShdw>
                </a:effectLst>
                <a:latin typeface="Palatino Linotype" pitchFamily="18" charset="0"/>
                <a:cs typeface="Rod" pitchFamily="49" charset="-79"/>
              </a:rPr>
              <a:t>  </a:t>
            </a:r>
            <a:r>
              <a:rPr lang="uk-UA">
                <a:effectLst>
                  <a:outerShdw blurRad="38100" dist="38100" dir="2700000" algn="tl">
                    <a:srgbClr val="000000"/>
                  </a:outerShdw>
                </a:effectLst>
              </a:rPr>
              <a:t>В середині 1920-х рр. він завершує написання опери «Син статуї» («Il Figlio della Statua»). Історія має в своїй основі повсякденне життя Російській імперії XIX ст. з її сільськими пейзажами і княжими дворами. Він же автор лібрето – вже італійською мовою, де головний герой, позашлюбний син російського пана, не маючи змоги спілкуватися зі своїм батьком, живе в «тіні» його статуї… Частково представити її йому вдалося 7 червня 1928 р. в театрі Паганіні в Генуї: оркестр Бруто Мартеллі, сопрано Ельза Маттеіні і тенор Кав. Джованні Кампіоні. Робота досягла значних успіхів, була відзначена критиками, які з</a:t>
            </a:r>
            <a:r>
              <a:rPr lang="en-US">
                <a:effectLst>
                  <a:outerShdw blurRad="38100" dist="38100" dir="2700000" algn="tl">
                    <a:srgbClr val="000000"/>
                  </a:outerShdw>
                </a:effectLst>
              </a:rPr>
              <a:t>’</a:t>
            </a:r>
            <a:r>
              <a:rPr lang="uk-UA">
                <a:effectLst>
                  <a:outerShdw blurRad="38100" dist="38100" dir="2700000" algn="tl">
                    <a:srgbClr val="000000"/>
                  </a:outerShdw>
                </a:effectLst>
              </a:rPr>
              <a:t>явилися в газеті Il Secolo XIX від 8 червня 1928 р.</a:t>
            </a:r>
            <a:r>
              <a:rPr lang="ru-RU"/>
              <a:t> </a:t>
            </a:r>
          </a:p>
          <a:p>
            <a:pPr algn="just">
              <a:lnSpc>
                <a:spcPct val="80000"/>
              </a:lnSpc>
              <a:buFont typeface="Wingdings 2" pitchFamily="18" charset="2"/>
              <a:buNone/>
            </a:pPr>
            <a:r>
              <a:rPr lang="ru-RU"/>
              <a:t>  </a:t>
            </a:r>
            <a:r>
              <a:rPr lang="uk-UA">
                <a:solidFill>
                  <a:srgbClr val="FFFFFF"/>
                </a:solidFill>
              </a:rPr>
              <a:t>У 1938 р. в Італії вводяться расові закони і Іван Касман, незважаючи на італійський паспорт і католицьку віру, відчуває себе пригнобленим і вирішує залишити сім’ю в Італії та тікати якомога далі – в Америку. В</a:t>
            </a:r>
            <a:r>
              <a:rPr lang="en-US">
                <a:solidFill>
                  <a:srgbClr val="FFFFFF"/>
                </a:solidFill>
              </a:rPr>
              <a:t> Сполучених Штатах </a:t>
            </a:r>
            <a:r>
              <a:rPr lang="uk-UA">
                <a:solidFill>
                  <a:srgbClr val="FFFFFF"/>
                </a:solidFill>
              </a:rPr>
              <a:t>28 грудня 1944 р. І. Касман поставив свою роботу в театрі Уолдорф Асторія в Нью-Йорку з відомим диригентом Маестро Габріелем Сімеоні і знаменитим сопрано Марі Філіпс. Після раптових і серйозних ускладнень зі здоров</a:t>
            </a:r>
            <a:r>
              <a:rPr lang="en-US">
                <a:solidFill>
                  <a:srgbClr val="FFFFFF"/>
                </a:solidFill>
              </a:rPr>
              <a:t>’</a:t>
            </a:r>
            <a:r>
              <a:rPr lang="uk-UA">
                <a:solidFill>
                  <a:srgbClr val="FFFFFF"/>
                </a:solidFill>
              </a:rPr>
              <a:t>ям І. Касман помер 8 травня 1945 р. у віці 59 років.</a:t>
            </a:r>
            <a:endParaRPr lang="ru-RU">
              <a:solidFill>
                <a:srgbClr val="FFFFFF"/>
              </a:solidFill>
            </a:endParaRP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bwMode="auto">
          <a:xfrm>
            <a:off x="12852920" y="1556792"/>
            <a:ext cx="504056" cy="475934"/>
          </a:xfrm>
        </p:spPr>
        <p:txBody>
          <a:bodyPr wrap="square" lIns="91440" tIns="45720" rIns="91440" bIns="45720" numCol="1" anchorCtr="0" compatLnSpc="1">
            <a:prstTxWarp prst="textNoShape">
              <a:avLst/>
            </a:prstTxWarp>
            <a:normAutofit fontScale="90000"/>
          </a:bodyPr>
          <a:lstStyle/>
          <a:p>
            <a:pPr marL="4763" eaLnBrk="1" fontAlgn="auto" hangingPunct="1">
              <a:spcAft>
                <a:spcPts val="0"/>
              </a:spcAft>
              <a:defRPr/>
            </a:pPr>
            <a:r>
              <a:rPr lang="uk-UA" sz="1800" dirty="0" smtClean="0">
                <a:ln>
                  <a:noFill/>
                </a:ln>
                <a:effectLst/>
              </a:rPr>
              <a:t/>
            </a:r>
            <a:br>
              <a:rPr lang="uk-UA" sz="1800" dirty="0" smtClean="0">
                <a:ln>
                  <a:noFill/>
                </a:ln>
                <a:effectLst/>
              </a:rPr>
            </a:br>
            <a:endParaRPr lang="ru-RU" sz="1800" dirty="0" smtClean="0">
              <a:ln>
                <a:noFill/>
              </a:ln>
              <a:effectLst/>
            </a:endParaRPr>
          </a:p>
        </p:txBody>
      </p:sp>
      <p:sp>
        <p:nvSpPr>
          <p:cNvPr id="18436" name="Прямоугольник 3"/>
          <p:cNvSpPr>
            <a:spLocks noChangeArrowheads="1"/>
          </p:cNvSpPr>
          <p:nvPr/>
        </p:nvSpPr>
        <p:spPr bwMode="auto">
          <a:xfrm>
            <a:off x="0" y="188913"/>
            <a:ext cx="9144000" cy="2014537"/>
          </a:xfrm>
          <a:prstGeom prst="rect">
            <a:avLst/>
          </a:prstGeom>
          <a:noFill/>
          <a:ln w="9525">
            <a:noFill/>
            <a:miter lim="800000"/>
            <a:headEnd/>
            <a:tailEnd/>
          </a:ln>
        </p:spPr>
        <p:txBody>
          <a:bodyPr>
            <a:spAutoFit/>
          </a:bodyPr>
          <a:lstStyle/>
          <a:p>
            <a:r>
              <a:rPr lang="uk-UA">
                <a:solidFill>
                  <a:srgbClr val="FFFFFF"/>
                </a:solidFill>
              </a:rPr>
              <a:t>	Його музичні напрацювання були зібрані родичами автора та передані його сину Роберто, єдиному, що вижив після Другої світової війни. Р. Касман зберігав їх до 2013 р., після чого передав матеріали театру Карло Феліче з Генуї за ініціативи Circolo Culturale «Il Bandolo» </a:t>
            </a:r>
            <a:r>
              <a:rPr lang="en-US">
                <a:solidFill>
                  <a:srgbClr val="FFFFFF"/>
                </a:solidFill>
              </a:rPr>
              <a:t>м. </a:t>
            </a:r>
            <a:r>
              <a:rPr lang="uk-UA">
                <a:solidFill>
                  <a:srgbClr val="FFFFFF"/>
                </a:solidFill>
              </a:rPr>
              <a:t>К</a:t>
            </a:r>
            <a:r>
              <a:rPr lang="en-US">
                <a:solidFill>
                  <a:srgbClr val="FFFFFF"/>
                </a:solidFill>
              </a:rPr>
              <a:t>’</a:t>
            </a:r>
            <a:r>
              <a:rPr lang="uk-UA">
                <a:solidFill>
                  <a:srgbClr val="FFFFFF"/>
                </a:solidFill>
              </a:rPr>
              <a:t>яварі, де живе Роберто Касман. Його пісні були представлені 25 квітня 2014 - 2018 рр. за допомогою музичного секстету і двох оперних співаків в місцевому театрі і мали значний успіх. Робота Івана Касмана «Син статуї» сьогодні приваблює музичні заклади і оперних музикантів.</a:t>
            </a:r>
          </a:p>
        </p:txBody>
      </p:sp>
      <p:pic>
        <p:nvPicPr>
          <p:cNvPr id="18438" name="Picture 6" descr="Manifesto-Concerto-festa-della-liberazione-768x1074"/>
          <p:cNvPicPr>
            <a:picLocks noChangeAspect="1" noChangeArrowheads="1"/>
          </p:cNvPicPr>
          <p:nvPr/>
        </p:nvPicPr>
        <p:blipFill>
          <a:blip r:embed="rId2"/>
          <a:srcRect/>
          <a:stretch>
            <a:fillRect/>
          </a:stretch>
        </p:blipFill>
        <p:spPr bwMode="auto">
          <a:xfrm>
            <a:off x="3348038" y="2636838"/>
            <a:ext cx="2863850" cy="400526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11917363" y="908050"/>
            <a:ext cx="503237" cy="693738"/>
          </a:xfrm>
        </p:spPr>
        <p:txBody>
          <a:bodyPr/>
          <a:lstStyle/>
          <a:p>
            <a:pPr algn="just" eaLnBrk="1" hangingPunct="1">
              <a:buFont typeface="Wingdings 2" pitchFamily="18" charset="2"/>
              <a:buNone/>
            </a:pPr>
            <a:r>
              <a:rPr lang="uk-UA" sz="2000" smtClean="0"/>
              <a:t>	</a:t>
            </a:r>
            <a:endParaRPr lang="ru-RU" sz="2000" smtClean="0">
              <a:cs typeface="Times New Roman" pitchFamily="18" charset="0"/>
            </a:endParaRPr>
          </a:p>
        </p:txBody>
      </p:sp>
      <p:sp>
        <p:nvSpPr>
          <p:cNvPr id="2" name="Прямоугольник 1"/>
          <p:cNvSpPr/>
          <p:nvPr/>
        </p:nvSpPr>
        <p:spPr>
          <a:xfrm>
            <a:off x="323850" y="260350"/>
            <a:ext cx="8569325" cy="2289175"/>
          </a:xfrm>
          <a:prstGeom prst="rect">
            <a:avLst/>
          </a:prstGeom>
        </p:spPr>
        <p:txBody>
          <a:bodyPr>
            <a:spAutoFit/>
          </a:bodyPr>
          <a:lstStyle/>
          <a:p>
            <a:pPr algn="just"/>
            <a:r>
              <a:rPr lang="uk-UA">
                <a:solidFill>
                  <a:srgbClr val="070506"/>
                </a:solidFill>
              </a:rPr>
              <a:t>  Варто відзначити, що не лише І. Касман здобув пошану італійського народу. Старший син І. Касмана, Серджіо, став героєм італійського Руху Опору (посмертно нагороджений золотою медаллю «За військову доблесть»). В рідному місті, К’яварі, його іменем названо бульвар – Viale Ser</a:t>
            </a:r>
            <a:r>
              <a:rPr lang="en-US">
                <a:solidFill>
                  <a:srgbClr val="070506"/>
                </a:solidFill>
              </a:rPr>
              <a:t>gio Kasman</a:t>
            </a:r>
            <a:r>
              <a:rPr lang="uk-UA">
                <a:solidFill>
                  <a:srgbClr val="070506"/>
                </a:solidFill>
              </a:rPr>
              <a:t>. Марчелло Касман, беручи участь у французькому Русі Опору, також віддав своє життя за визволення Європи від коричневої чуми. Роберто Касман сьогодні очолює місцеве відділення ANPI – організацію учасників італійського Руху Опору в період Другої світової війни.</a:t>
            </a:r>
            <a:r>
              <a:rPr lang="ru-RU">
                <a:solidFill>
                  <a:srgbClr val="070506"/>
                </a:solidFill>
              </a:rPr>
              <a:t> </a:t>
            </a:r>
            <a:endParaRPr lang="uk-UA">
              <a:solidFill>
                <a:srgbClr val="070506"/>
              </a:solidFill>
            </a:endParaRPr>
          </a:p>
        </p:txBody>
      </p:sp>
      <p:sp>
        <p:nvSpPr>
          <p:cNvPr id="19461" name="Rectangle 5"/>
          <p:cNvSpPr>
            <a:spLocks noChangeArrowheads="1"/>
          </p:cNvSpPr>
          <p:nvPr/>
        </p:nvSpPr>
        <p:spPr bwMode="auto">
          <a:xfrm>
            <a:off x="-4237038" y="1047750"/>
            <a:ext cx="9144001" cy="0"/>
          </a:xfrm>
          <a:prstGeom prst="rect">
            <a:avLst/>
          </a:prstGeom>
          <a:noFill/>
          <a:ln w="9525">
            <a:noFill/>
            <a:miter lim="800000"/>
            <a:headEnd/>
            <a:tailEnd/>
          </a:ln>
          <a:effectLst/>
        </p:spPr>
        <p:txBody>
          <a:bodyPr wrap="none" anchor="ctr">
            <a:spAutoFit/>
          </a:bodyPr>
          <a:lstStyle/>
          <a:p>
            <a:endParaRPr lang="ru-RU"/>
          </a:p>
        </p:txBody>
      </p:sp>
      <p:pic>
        <p:nvPicPr>
          <p:cNvPr id="19460" name="Picture 4" descr="http://www.chieracostui.com/costui/images/foto/gekasman.jpg"/>
          <p:cNvPicPr>
            <a:picLocks noChangeAspect="1" noChangeArrowheads="1"/>
          </p:cNvPicPr>
          <p:nvPr/>
        </p:nvPicPr>
        <p:blipFill>
          <a:blip r:embed="rId2" r:link="rId3"/>
          <a:srcRect/>
          <a:stretch>
            <a:fillRect/>
          </a:stretch>
        </p:blipFill>
        <p:spPr bwMode="auto">
          <a:xfrm>
            <a:off x="-4237038" y="1047750"/>
            <a:ext cx="1914525" cy="4305300"/>
          </a:xfrm>
          <a:prstGeom prst="rect">
            <a:avLst/>
          </a:prstGeom>
          <a:noFill/>
        </p:spPr>
      </p:pic>
      <p:pic>
        <p:nvPicPr>
          <p:cNvPr id="19464" name="Picture 8" descr="gekasman"/>
          <p:cNvPicPr>
            <a:picLocks noChangeAspect="1" noChangeArrowheads="1"/>
          </p:cNvPicPr>
          <p:nvPr/>
        </p:nvPicPr>
        <p:blipFill>
          <a:blip r:embed="rId2"/>
          <a:srcRect/>
          <a:stretch>
            <a:fillRect/>
          </a:stretch>
        </p:blipFill>
        <p:spPr bwMode="auto">
          <a:xfrm>
            <a:off x="6659563" y="2420938"/>
            <a:ext cx="1914525" cy="4305300"/>
          </a:xfrm>
          <a:prstGeom prst="rect">
            <a:avLst/>
          </a:prstGeom>
          <a:noFill/>
          <a:ln w="9525">
            <a:noFill/>
            <a:miter lim="800000"/>
            <a:headEnd/>
            <a:tailEnd/>
          </a:ln>
        </p:spPr>
      </p:pic>
      <p:pic>
        <p:nvPicPr>
          <p:cNvPr id="19465" name="Picture 9" descr="data=59hf18kMjzICYgGT8IkZZkD62p6r0_MHmwdKxcw07QiXJ7OOE-_aA614U9s3qVZ4p6roLTuoWqNrth60h2YWMdykJoFUsWdVEq6HAY5n7r4gRkLWdzwr8S-KEEeDUAqJMsHjBrXOldIRGzdNuVbfqerxpWx45IrGWEmYeqPDCOr7IOYTbIWcs_0nUTUlzXgB2EX082_lPW1Mi7LOD2mjZxQ"/>
          <p:cNvPicPr>
            <a:picLocks noChangeAspect="1" noChangeArrowheads="1"/>
          </p:cNvPicPr>
          <p:nvPr/>
        </p:nvPicPr>
        <p:blipFill>
          <a:blip r:embed="rId4"/>
          <a:srcRect/>
          <a:stretch>
            <a:fillRect/>
          </a:stretch>
        </p:blipFill>
        <p:spPr bwMode="auto">
          <a:xfrm>
            <a:off x="395288" y="2636838"/>
            <a:ext cx="6019800" cy="40322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p:cNvSpPr>
          <p:nvPr>
            <p:ph idx="1"/>
          </p:nvPr>
        </p:nvSpPr>
        <p:spPr>
          <a:xfrm>
            <a:off x="10674350" y="836613"/>
            <a:ext cx="1439863" cy="1152525"/>
          </a:xfrm>
        </p:spPr>
        <p:txBody>
          <a:bodyPr/>
          <a:lstStyle/>
          <a:p>
            <a:pPr eaLnBrk="1" hangingPunct="1">
              <a:lnSpc>
                <a:spcPct val="80000"/>
              </a:lnSpc>
              <a:buFont typeface="Wingdings 2" pitchFamily="18" charset="2"/>
              <a:buNone/>
            </a:pPr>
            <a:r>
              <a:rPr lang="uk-UA" sz="1700" smtClean="0"/>
              <a:t>	</a:t>
            </a:r>
            <a:endParaRPr lang="ru-RU" sz="1800" smtClean="0">
              <a:cs typeface="Times New Roman" pitchFamily="18" charset="0"/>
            </a:endParaRPr>
          </a:p>
        </p:txBody>
      </p:sp>
      <p:sp>
        <p:nvSpPr>
          <p:cNvPr id="20483" name="Прямоугольник 1"/>
          <p:cNvSpPr>
            <a:spLocks noChangeArrowheads="1"/>
          </p:cNvSpPr>
          <p:nvPr/>
        </p:nvSpPr>
        <p:spPr bwMode="auto">
          <a:xfrm>
            <a:off x="-5076825" y="-387350"/>
            <a:ext cx="5545138" cy="338137"/>
          </a:xfrm>
          <a:prstGeom prst="rect">
            <a:avLst/>
          </a:prstGeom>
          <a:noFill/>
          <a:ln w="9525">
            <a:noFill/>
            <a:miter lim="800000"/>
            <a:headEnd/>
            <a:tailEnd/>
          </a:ln>
        </p:spPr>
        <p:txBody>
          <a:bodyPr>
            <a:spAutoFit/>
          </a:bodyPr>
          <a:lstStyle/>
          <a:p>
            <a:pPr marL="446088" indent="-381000">
              <a:lnSpc>
                <a:spcPct val="80000"/>
              </a:lnSpc>
              <a:spcBef>
                <a:spcPts val="475"/>
              </a:spcBef>
            </a:pPr>
            <a:r>
              <a:rPr lang="ru-RU" sz="2000">
                <a:latin typeface="Times New Roman" pitchFamily="18" charset="0"/>
                <a:cs typeface="Times New Roman" pitchFamily="18" charset="0"/>
              </a:rPr>
              <a:t>      </a:t>
            </a:r>
          </a:p>
        </p:txBody>
      </p:sp>
      <p:sp>
        <p:nvSpPr>
          <p:cNvPr id="20484" name="Прямоугольник 3"/>
          <p:cNvSpPr>
            <a:spLocks noChangeArrowheads="1"/>
          </p:cNvSpPr>
          <p:nvPr/>
        </p:nvSpPr>
        <p:spPr bwMode="auto">
          <a:xfrm>
            <a:off x="323850" y="320675"/>
            <a:ext cx="8640763" cy="1465263"/>
          </a:xfrm>
          <a:prstGeom prst="rect">
            <a:avLst/>
          </a:prstGeom>
          <a:noFill/>
          <a:ln w="9525">
            <a:noFill/>
            <a:miter lim="800000"/>
            <a:headEnd/>
            <a:tailEnd/>
          </a:ln>
        </p:spPr>
        <p:txBody>
          <a:bodyPr>
            <a:spAutoFit/>
          </a:bodyPr>
          <a:lstStyle/>
          <a:p>
            <a:pPr algn="just"/>
            <a:r>
              <a:rPr lang="uk-UA" sz="1600">
                <a:solidFill>
                  <a:srgbClr val="FFFFFF"/>
                </a:solidFill>
                <a:latin typeface="Times New Roman" pitchFamily="18" charset="0"/>
              </a:rPr>
              <a:t>      </a:t>
            </a:r>
            <a:r>
              <a:rPr lang="uk-UA">
                <a:solidFill>
                  <a:srgbClr val="FFFFFF"/>
                </a:solidFill>
              </a:rPr>
              <a:t>Нам вдалося зв’язатись з Роберто Касманом, який надіслав та пообіцяв відправити нам ще більше інформації про свого батька – Івана Осиповича Касмана. Також на сьогодні є домовленість з дирекцією Хмельницького обласного краєзнавчого музею про передачу даних матеріалів на зберігання у фондах музею.</a:t>
            </a:r>
            <a:r>
              <a:rPr lang="uk-UA"/>
              <a:t> </a:t>
            </a:r>
          </a:p>
        </p:txBody>
      </p:sp>
      <p:pic>
        <p:nvPicPr>
          <p:cNvPr id="20488" name="Picture 8" descr="Roberto Kasman: &quot;CosÃ¬ mio fratello, il comandante Marco, mi salvÃ² dai nazisti&quot;"/>
          <p:cNvPicPr>
            <a:picLocks noChangeAspect="1" noChangeArrowheads="1"/>
          </p:cNvPicPr>
          <p:nvPr/>
        </p:nvPicPr>
        <p:blipFill>
          <a:blip r:embed="rId2"/>
          <a:srcRect/>
          <a:stretch>
            <a:fillRect/>
          </a:stretch>
        </p:blipFill>
        <p:spPr bwMode="auto">
          <a:xfrm>
            <a:off x="1331913" y="2492375"/>
            <a:ext cx="6630987" cy="3730625"/>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a:xfrm>
            <a:off x="247873" y="-99392"/>
            <a:ext cx="8540750" cy="709613"/>
          </a:xfrm>
        </p:spPr>
        <p:txBody>
          <a:bodyPr wrap="square" lIns="91440" tIns="45720" rIns="91440" bIns="45720" numCol="1" anchorCtr="0" compatLnSpc="1">
            <a:prstTxWarp prst="textNoShape">
              <a:avLst/>
            </a:prstTxWarp>
          </a:bodyPr>
          <a:lstStyle/>
          <a:p>
            <a:pPr eaLnBrk="1" fontAlgn="auto" hangingPunct="1">
              <a:spcAft>
                <a:spcPts val="0"/>
              </a:spcAft>
              <a:defRPr/>
            </a:pPr>
            <a:r>
              <a:rPr lang="uk-UA" altLang="uk-UA" sz="2000" dirty="0" smtClean="0">
                <a:ln>
                  <a:noFill/>
                </a:ln>
                <a:solidFill>
                  <a:srgbClr val="1AEEBC"/>
                </a:solidFill>
                <a:effectLst>
                  <a:outerShdw blurRad="38100" dist="38100" dir="2700000" algn="tl">
                    <a:srgbClr val="000000"/>
                  </a:outerShdw>
                </a:effectLst>
                <a:latin typeface="Arial Black" pitchFamily="34" charset="0"/>
              </a:rPr>
              <a:t>Висновки</a:t>
            </a:r>
            <a:endParaRPr lang="uk-UA" altLang="uk-UA" sz="2800" dirty="0" smtClean="0">
              <a:ln>
                <a:noFill/>
              </a:ln>
              <a:solidFill>
                <a:srgbClr val="1AEEBC"/>
              </a:solidFill>
              <a:effectLst>
                <a:outerShdw blurRad="38100" dist="38100" dir="2700000" algn="tl">
                  <a:srgbClr val="000000"/>
                </a:outerShdw>
              </a:effectLst>
              <a:latin typeface="Arial Black" pitchFamily="34" charset="0"/>
            </a:endParaRPr>
          </a:p>
        </p:txBody>
      </p:sp>
      <p:sp>
        <p:nvSpPr>
          <p:cNvPr id="2" name="TextBox 1"/>
          <p:cNvSpPr txBox="1"/>
          <p:nvPr/>
        </p:nvSpPr>
        <p:spPr>
          <a:xfrm>
            <a:off x="2195513" y="7605713"/>
            <a:ext cx="8785225" cy="338137"/>
          </a:xfrm>
          <a:prstGeom prst="rect">
            <a:avLst/>
          </a:prstGeom>
          <a:noFill/>
        </p:spPr>
        <p:txBody>
          <a:bodyPr>
            <a:spAutoFit/>
          </a:bodyPr>
          <a:lstStyle/>
          <a:p>
            <a:pPr marL="358775" indent="-360363" algn="just">
              <a:buClr>
                <a:srgbClr val="F07F09"/>
              </a:buClr>
              <a:buSzPct val="80000"/>
              <a:buFont typeface="Wingdings 2" pitchFamily="18" charset="2"/>
              <a:buChar char=""/>
              <a:defRPr/>
            </a:pPr>
            <a:r>
              <a:rPr lang="uk-UA" altLang="uk-UA" sz="1600" dirty="0">
                <a:effectLst>
                  <a:outerShdw blurRad="38100" dist="38100" dir="2700000" algn="tl">
                    <a:srgbClr val="000000"/>
                  </a:outerShdw>
                </a:effectLst>
              </a:rPr>
              <a:t>  </a:t>
            </a:r>
            <a:endParaRPr lang="uk-UA" altLang="uk-UA" sz="1600" dirty="0">
              <a:latin typeface="Century Schoolbook" pitchFamily="18" charset="0"/>
            </a:endParaRPr>
          </a:p>
        </p:txBody>
      </p:sp>
      <p:sp>
        <p:nvSpPr>
          <p:cNvPr id="3" name="Прямоугольник 2"/>
          <p:cNvSpPr/>
          <p:nvPr/>
        </p:nvSpPr>
        <p:spPr>
          <a:xfrm>
            <a:off x="0" y="620713"/>
            <a:ext cx="9036050" cy="3387725"/>
          </a:xfrm>
          <a:prstGeom prst="rect">
            <a:avLst/>
          </a:prstGeom>
        </p:spPr>
        <p:txBody>
          <a:bodyPr>
            <a:spAutoFit/>
          </a:bodyPr>
          <a:lstStyle/>
          <a:p>
            <a:pPr marL="285750" indent="-285750" algn="just">
              <a:buClr>
                <a:srgbClr val="E8E1E3"/>
              </a:buClr>
              <a:buSzPct val="80000"/>
              <a:buFont typeface="Wingdings" pitchFamily="2" charset="2"/>
              <a:buChar char="ü"/>
            </a:pPr>
            <a:r>
              <a:rPr lang="ru-RU" altLang="uk-UA">
                <a:effectLst>
                  <a:outerShdw blurRad="38100" dist="38100" dir="2700000" algn="tl">
                    <a:srgbClr val="000000"/>
                  </a:outerShdw>
                </a:effectLst>
              </a:rPr>
              <a:t> Проведений нами аналіз історіографії та джерел засвідчує наявність нечисленних публікацій </a:t>
            </a:r>
            <a:r>
              <a:rPr lang="uk-UA" altLang="uk-UA">
                <a:effectLst>
                  <a:outerShdw blurRad="38100" dist="38100" dir="2700000" algn="tl">
                    <a:srgbClr val="000000"/>
                  </a:outerShdw>
                </a:effectLst>
              </a:rPr>
              <a:t>останніх років в Італії та США про Івана Касмана і </a:t>
            </a:r>
            <a:r>
              <a:rPr lang="ru-RU" altLang="uk-UA">
                <a:effectLst>
                  <a:outerShdw blurRad="38100" dist="38100" dir="2700000" algn="tl">
                    <a:srgbClr val="000000"/>
                  </a:outerShdw>
                </a:effectLst>
              </a:rPr>
              <a:t>відсутність ґрунтовного комплексного дослідження життя та діяльності </a:t>
            </a:r>
            <a:r>
              <a:rPr lang="uk-UA" altLang="uk-UA">
                <a:effectLst>
                  <a:outerShdw blurRad="38100" dist="38100" dir="2700000" algn="tl">
                    <a:srgbClr val="000000"/>
                  </a:outerShdw>
                </a:effectLst>
              </a:rPr>
              <a:t>українського композитора на Батьківщині.</a:t>
            </a:r>
          </a:p>
          <a:p>
            <a:pPr marL="285750" indent="-285750" algn="just">
              <a:buClr>
                <a:srgbClr val="E8E1E3"/>
              </a:buClr>
              <a:buSzPct val="80000"/>
              <a:buFont typeface="Wingdings" pitchFamily="2" charset="2"/>
              <a:buChar char="ü"/>
            </a:pPr>
            <a:endParaRPr lang="uk-UA" altLang="uk-UA">
              <a:solidFill>
                <a:srgbClr val="E8E1E3"/>
              </a:solidFill>
              <a:effectLst>
                <a:outerShdw blurRad="38100" dist="38100" dir="2700000" algn="tl">
                  <a:srgbClr val="000000"/>
                </a:outerShdw>
              </a:effectLst>
              <a:latin typeface="Palatino Linotype" pitchFamily="18" charset="0"/>
            </a:endParaRPr>
          </a:p>
          <a:p>
            <a:pPr marL="285750" indent="-285750" algn="just">
              <a:buClr>
                <a:srgbClr val="1AEEBC"/>
              </a:buClr>
              <a:buSzPct val="80000"/>
              <a:buFont typeface="Wingdings" pitchFamily="2" charset="2"/>
              <a:buChar char="ü"/>
            </a:pPr>
            <a:r>
              <a:rPr lang="uk-UA" altLang="uk-UA">
                <a:solidFill>
                  <a:srgbClr val="1AEEBC"/>
                </a:solidFill>
                <a:effectLst>
                  <a:outerShdw blurRad="38100" dist="38100" dir="2700000" algn="tl">
                    <a:srgbClr val="000000"/>
                  </a:outerShdw>
                </a:effectLst>
                <a:latin typeface="Palatino Linotype" pitchFamily="18" charset="0"/>
              </a:rPr>
              <a:t>  </a:t>
            </a:r>
            <a:r>
              <a:rPr lang="uk-UA" altLang="uk-UA">
                <a:effectLst>
                  <a:outerShdw blurRad="38100" dist="38100" dir="2700000" algn="tl">
                    <a:srgbClr val="000000"/>
                  </a:outerShdw>
                </a:effectLst>
              </a:rPr>
              <a:t>Дослідження спадщини І. Касмана дає змогу не лише розширити знання про його діяльність та напрацювання, а й доповнити характеристику українського мистецтва цієї епохи.</a:t>
            </a:r>
            <a:r>
              <a:rPr lang="uk-UA" altLang="uk-UA"/>
              <a:t> </a:t>
            </a:r>
          </a:p>
          <a:p>
            <a:pPr marL="285750" indent="-285750" algn="just">
              <a:buClr>
                <a:srgbClr val="1AEEBC"/>
              </a:buClr>
              <a:buSzPct val="80000"/>
              <a:buFont typeface="Wingdings" pitchFamily="2" charset="2"/>
              <a:buChar char="ü"/>
            </a:pPr>
            <a:endParaRPr lang="uk-UA" altLang="uk-UA">
              <a:solidFill>
                <a:srgbClr val="E8E1E3"/>
              </a:solidFill>
              <a:effectLst>
                <a:outerShdw blurRad="38100" dist="38100" dir="2700000" algn="tl">
                  <a:srgbClr val="000000"/>
                </a:outerShdw>
              </a:effectLst>
              <a:latin typeface="Palatino Linotype" pitchFamily="18" charset="0"/>
            </a:endParaRPr>
          </a:p>
          <a:p>
            <a:pPr marL="285750" indent="-285750" algn="just">
              <a:buClr>
                <a:srgbClr val="E8E1E3"/>
              </a:buClr>
              <a:buSzPct val="80000"/>
              <a:buFont typeface="Wingdings" pitchFamily="2" charset="2"/>
              <a:buChar char="ü"/>
            </a:pPr>
            <a:r>
              <a:rPr lang="uk-UA" altLang="uk-UA">
                <a:solidFill>
                  <a:srgbClr val="E8E1E3"/>
                </a:solidFill>
                <a:effectLst>
                  <a:outerShdw blurRad="38100" dist="38100" dir="2700000" algn="tl">
                    <a:srgbClr val="000000"/>
                  </a:outerShdw>
                </a:effectLst>
                <a:latin typeface="Palatino Linotype" pitchFamily="18" charset="0"/>
              </a:rPr>
              <a:t>  </a:t>
            </a:r>
            <a:r>
              <a:rPr lang="uk-UA" altLang="uk-UA">
                <a:effectLst>
                  <a:outerShdw blurRad="38100" dist="38100" dir="2700000" algn="tl">
                    <a:srgbClr val="000000"/>
                  </a:outerShdw>
                </a:effectLst>
              </a:rPr>
              <a:t>Встановивши зв</a:t>
            </a:r>
            <a:r>
              <a:rPr lang="en-US" altLang="uk-UA">
                <a:effectLst>
                  <a:outerShdw blurRad="38100" dist="38100" dir="2700000" algn="tl">
                    <a:srgbClr val="000000"/>
                  </a:outerShdw>
                </a:effectLst>
              </a:rPr>
              <a:t>’</a:t>
            </a:r>
            <a:r>
              <a:rPr lang="uk-UA" altLang="uk-UA">
                <a:effectLst>
                  <a:outerShdw blurRad="38100" dist="38100" dir="2700000" algn="tl">
                    <a:srgbClr val="000000"/>
                  </a:outerShdw>
                </a:effectLst>
              </a:rPr>
              <a:t>язок з родиною І. Касмана, ми надіємося, що нам вдасться поповнити колекцію Хмельницького обласного краєзнавчого музею документами та фотокартками з життя українського митця та його сім</a:t>
            </a:r>
            <a:r>
              <a:rPr lang="en-US" altLang="uk-UA">
                <a:effectLst>
                  <a:outerShdw blurRad="38100" dist="38100" dir="2700000" algn="tl">
                    <a:srgbClr val="000000"/>
                  </a:outerShdw>
                </a:effectLst>
              </a:rPr>
              <a:t>’</a:t>
            </a:r>
            <a:r>
              <a:rPr lang="uk-UA" altLang="uk-UA">
                <a:effectLst>
                  <a:outerShdw blurRad="38100" dist="38100" dir="2700000" algn="tl">
                    <a:srgbClr val="000000"/>
                  </a:outerShdw>
                </a:effectLst>
              </a:rPr>
              <a:t>ї.</a:t>
            </a: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DREAMER'S STYLE">
      <a:dk1>
        <a:srgbClr val="BA06BA"/>
      </a:dk1>
      <a:lt1>
        <a:srgbClr val="F49AFE"/>
      </a:lt1>
      <a:dk2>
        <a:srgbClr val="7030A0"/>
      </a:dk2>
      <a:lt2>
        <a:srgbClr val="9999FF"/>
      </a:lt2>
      <a:accent1>
        <a:srgbClr val="6F6F74"/>
      </a:accent1>
      <a:accent2>
        <a:srgbClr val="8EE7FC"/>
      </a:accent2>
      <a:accent3>
        <a:srgbClr val="ABD0EF"/>
      </a:accent3>
      <a:accent4>
        <a:srgbClr val="92A9B9"/>
      </a:accent4>
      <a:accent5>
        <a:srgbClr val="9C8265"/>
      </a:accent5>
      <a:accent6>
        <a:srgbClr val="8D6974"/>
      </a:accent6>
      <a:hlink>
        <a:srgbClr val="67AABF"/>
      </a:hlink>
      <a:folHlink>
        <a:srgbClr val="B1B5AB"/>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1390</TotalTime>
  <Words>789</Words>
  <Application>Microsoft Office PowerPoint</Application>
  <PresentationFormat>Экран (4:3)</PresentationFormat>
  <Paragraphs>35</Paragraphs>
  <Slides>10</Slides>
  <Notes>0</Notes>
  <HiddenSlides>0</HiddenSlides>
  <MMClips>0</MMClips>
  <ScaleCrop>false</ScaleCrop>
  <HeadingPairs>
    <vt:vector size="6" baseType="variant">
      <vt:variant>
        <vt:lpstr>Использованные шрифты</vt:lpstr>
      </vt:variant>
      <vt:variant>
        <vt:i4>11</vt:i4>
      </vt:variant>
      <vt:variant>
        <vt:lpstr>Шаблон оформления</vt:lpstr>
      </vt:variant>
      <vt:variant>
        <vt:i4>2</vt:i4>
      </vt:variant>
      <vt:variant>
        <vt:lpstr>Заголовки слайдов</vt:lpstr>
      </vt:variant>
      <vt:variant>
        <vt:i4>10</vt:i4>
      </vt:variant>
    </vt:vector>
  </HeadingPairs>
  <TitlesOfParts>
    <vt:vector size="23" baseType="lpstr">
      <vt:lpstr>Arial</vt:lpstr>
      <vt:lpstr>Times New Roman</vt:lpstr>
      <vt:lpstr>Wingdings 2</vt:lpstr>
      <vt:lpstr>Wingdings</vt:lpstr>
      <vt:lpstr>Wingdings 3</vt:lpstr>
      <vt:lpstr>Calibri</vt:lpstr>
      <vt:lpstr>Palatino Linotype</vt:lpstr>
      <vt:lpstr>Rod</vt:lpstr>
      <vt:lpstr>JasmineUPC</vt:lpstr>
      <vt:lpstr>Arial Black</vt:lpstr>
      <vt:lpstr>Century Schoolbook</vt:lpstr>
      <vt:lpstr>Апекс</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Дякую за увагу!</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User</cp:lastModifiedBy>
  <cp:revision>42</cp:revision>
  <dcterms:created xsi:type="dcterms:W3CDTF">2012-11-26T16:33:43Z</dcterms:created>
  <dcterms:modified xsi:type="dcterms:W3CDTF">2019-04-20T11:42:31Z</dcterms:modified>
</cp:coreProperties>
</file>