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Oswald" panose="020B0604020202020204" charset="-52"/>
      <p:regular r:id="rId16"/>
      <p:bold r:id="rId17"/>
    </p:embeddedFont>
    <p:embeddedFont>
      <p:font typeface="Century Schoolbook" panose="02040604050505020304" pitchFamily="18" charset="0"/>
      <p:regular r:id="rId18"/>
      <p:bold r:id="rId19"/>
      <p:italic r:id="rId20"/>
      <p:boldItalic r:id="rId21"/>
    </p:embeddedFont>
    <p:embeddedFont>
      <p:font typeface="Average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81a76c41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81a76c41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81a76c41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81a76c41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10a6b7e74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10a6b7e74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668fc78bf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668fc78bf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10a6b7e74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10a6b7e74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10a6b7e74_0_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10a6b7e74_0_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10a6b7e74_0_1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10a6b7e74_0_1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668fc78bf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668fc78bf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81a76c41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81a76c41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6769be30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6769be30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209856264aaa4c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d209856264aaa4c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811e6c6b4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811e6c6b4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0" y="452975"/>
            <a:ext cx="9144000" cy="8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Трипільські таємниці села Сидорів та околиць</a:t>
            </a:r>
            <a:endParaRPr sz="32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5956025" y="2571750"/>
            <a:ext cx="3055500" cy="23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Троян Катерина,</a:t>
            </a:r>
            <a:endParaRPr sz="1800">
              <a:solidFill>
                <a:srgbClr val="FFFFF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учениця 10-В класу;</a:t>
            </a:r>
            <a:endParaRPr sz="1800">
              <a:solidFill>
                <a:srgbClr val="FFFFF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Морозюк Галина Степанівна,вчитель історії ТСШ I-III ст.№3 та </a:t>
            </a:r>
            <a:endParaRPr sz="1800">
              <a:solidFill>
                <a:srgbClr val="FFFFF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Сохацький Михайло Петрович,український археолог</a:t>
            </a:r>
            <a:endParaRPr sz="1800">
              <a:solidFill>
                <a:srgbClr val="FFFFF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3886425" y="4647525"/>
            <a:ext cx="10449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2019</a:t>
            </a:r>
            <a:endParaRPr sz="1800" b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58651" y="152399"/>
            <a:ext cx="8852874" cy="61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dirty="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Всеукраїнський інтерактивний конкурс “МАН-Юніор Дослідник 2019.Історик”</a:t>
            </a:r>
            <a:endParaRPr sz="1900" dirty="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45375"/>
            <a:ext cx="2357090" cy="15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2300" y="1915150"/>
            <a:ext cx="3055500" cy="26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651" y="1698239"/>
            <a:ext cx="2134325" cy="1596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784224" cy="257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71750"/>
            <a:ext cx="4848949" cy="257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4237" y="0"/>
            <a:ext cx="1928810" cy="257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3050" y="0"/>
            <a:ext cx="3525903" cy="257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8949" y="2571750"/>
            <a:ext cx="4295053" cy="2571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180350" y="100275"/>
            <a:ext cx="4521300" cy="49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latin typeface="Times New Roman"/>
                <a:ea typeface="Times New Roman"/>
                <a:cs typeface="Times New Roman"/>
                <a:sym typeface="Times New Roman"/>
              </a:rPr>
              <a:t>Переглядаючи численні археологічні дані, ми дійшли висновку,що трипільська культура в Гусятинському районі була досить поширеною у таких селах, як :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Times New Roman"/>
                <a:ea typeface="Times New Roman"/>
                <a:cs typeface="Times New Roman"/>
                <a:sym typeface="Times New Roman"/>
              </a:rPr>
              <a:t> Білинівка, Буцики, Васильківці, Вікно, Вільхівчик, Гадинківці, Глібів, Городниця,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Times New Roman"/>
                <a:ea typeface="Times New Roman"/>
                <a:cs typeface="Times New Roman"/>
                <a:sym typeface="Times New Roman"/>
              </a:rPr>
              <a:t>Гримайлів, Гусятин, Жабинці, Зелене, Калагарівка, Клювинці, Козина, Копичинці, Котівка, Коцюбинці, Красне, Крогулець, Крутилів, Личківці, Трибухівці, Мала Лука, Малі Бірки, Постолівка, Монастириха,Новосілка, Пізнанка, Раштівці, Рудки, Самолусківці, Сорока, Ставки, Старий Нижбірок, Суходіл, Сухостав, Товсте, Увисла,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Times New Roman"/>
                <a:ea typeface="Times New Roman"/>
                <a:cs typeface="Times New Roman"/>
                <a:sym typeface="Times New Roman"/>
              </a:rPr>
              <a:t>Тудорів, Федорівка, Хлопівка, Хоростків, Целіїв, Чабарівка, Чагарі, Шидлівці, Юрківці, Яблунів.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1650" y="0"/>
            <a:ext cx="44423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115950" y="266875"/>
            <a:ext cx="871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Times New Roman"/>
                <a:ea typeface="Times New Roman"/>
                <a:cs typeface="Times New Roman"/>
                <a:sym typeface="Times New Roman"/>
              </a:rPr>
              <a:t>Використані джерела інформації: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1"/>
          </p:nvPr>
        </p:nvSpPr>
        <p:spPr>
          <a:xfrm>
            <a:off x="475550" y="1316275"/>
            <a:ext cx="7649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❏"/>
            </a:pPr>
            <a:r>
              <a:rPr lang="ru" sz="2400">
                <a:solidFill>
                  <a:srgbClr val="FFFFFF"/>
                </a:solidFill>
              </a:rPr>
              <a:t>Тернопільський обласний краєзнавчий музей;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❏"/>
            </a:pPr>
            <a:r>
              <a:rPr lang="ru" sz="2400">
                <a:solidFill>
                  <a:srgbClr val="FFFFFF"/>
                </a:solidFill>
              </a:rPr>
              <a:t>звіт археологів,керівник яких Михайло Сохацький;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❏"/>
            </a:pPr>
            <a:r>
              <a:rPr lang="ru" sz="2400">
                <a:solidFill>
                  <a:srgbClr val="FFFFFF"/>
                </a:solidFill>
              </a:rPr>
              <a:t>Борщівський краєзнавчий музей;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❏"/>
            </a:pPr>
            <a:r>
              <a:rPr lang="ru" sz="2400">
                <a:solidFill>
                  <a:srgbClr val="FFFFFF"/>
                </a:solidFill>
              </a:rPr>
              <a:t>Гусятинський краєзнавчий музей;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❏"/>
            </a:pPr>
            <a:r>
              <a:rPr lang="ru" sz="2400">
                <a:solidFill>
                  <a:srgbClr val="FFFFFF"/>
                </a:solidFill>
              </a:rPr>
              <a:t>Інтернет-джерела</a:t>
            </a:r>
            <a:endParaRPr sz="240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9" name="Google Shape;159;p24"/>
          <p:cNvSpPr txBox="1"/>
          <p:nvPr/>
        </p:nvSpPr>
        <p:spPr>
          <a:xfrm>
            <a:off x="6305400" y="548475"/>
            <a:ext cx="2590800" cy="15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3165550" y="2063925"/>
            <a:ext cx="6273300" cy="7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latin typeface="Times New Roman"/>
                <a:ea typeface="Times New Roman"/>
                <a:cs typeface="Times New Roman"/>
                <a:sym typeface="Times New Roman"/>
              </a:rPr>
              <a:t>Дякую за увагу!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0047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0" y="85800"/>
            <a:ext cx="9046200" cy="49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Мета дослідження </a:t>
            </a:r>
            <a:r>
              <a:rPr lang="ru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дослідження “білих плям” трипільського поселення та артефактів, які були знайдені в с.Сидорів,що на Тернопільщині.</a:t>
            </a:r>
            <a:endParaRPr sz="19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Нами були поставлені такі головні завдання:</a:t>
            </a:r>
            <a:endParaRPr sz="24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imes New Roman"/>
              <a:buAutoNum type="arabicParenR"/>
            </a:pPr>
            <a:r>
              <a:rPr lang="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</a:t>
            </a:r>
            <a:r>
              <a:rPr lang="ru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роаналізувати історичні джерела та наукову літературу;</a:t>
            </a:r>
            <a:endParaRPr sz="19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Times New Roman"/>
              <a:buAutoNum type="arabicParenR"/>
            </a:pPr>
            <a:r>
              <a:rPr lang="ru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ознайомитись з археологічними колекціями трипільських знахідок у фондах Гусятинського, Тернопільського та Борщівського краєзнавчих музеїв.</a:t>
            </a:r>
            <a:endParaRPr sz="19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Times New Roman"/>
              <a:buAutoNum type="arabicParenR"/>
            </a:pPr>
            <a:r>
              <a:rPr lang="ru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зібрати особливі світлини, які були б пов’язані з процесом археологічних досліджень трипільської культури на території Гусятинського району; </a:t>
            </a:r>
            <a:endParaRPr sz="19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Times New Roman"/>
              <a:buAutoNum type="arabicParenR"/>
            </a:pPr>
            <a:r>
              <a:rPr lang="ru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позначити поселення давньої цивілізації на картосхемі;</a:t>
            </a:r>
            <a:endParaRPr sz="19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Times New Roman"/>
              <a:buAutoNum type="arabicParenR"/>
            </a:pPr>
            <a:r>
              <a:rPr lang="ru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дослідити побут, релігію та культуру населення часів енеоліту.</a:t>
            </a:r>
            <a:endParaRPr sz="19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ru" sz="2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Актуальність теми </a:t>
            </a:r>
            <a:r>
              <a:rPr lang="ru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полягає в необхідності важливих відкриттів в історії дослідження трипільської культури на Тернопіллі</a:t>
            </a:r>
            <a:endParaRPr sz="19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158150" y="80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Times New Roman"/>
                <a:ea typeface="Times New Roman"/>
                <a:cs typeface="Times New Roman"/>
                <a:sym typeface="Times New Roman"/>
              </a:rPr>
              <a:t>Історичні пам’ятки с.Сидорів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023" y="841725"/>
            <a:ext cx="2832300" cy="1803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8100" y="841725"/>
            <a:ext cx="2675400" cy="1803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4725" y="3110625"/>
            <a:ext cx="2596200" cy="155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67488" y="3110613"/>
            <a:ext cx="2514000" cy="1557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86561" y="841725"/>
            <a:ext cx="2514000" cy="1803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8075" y="3075825"/>
            <a:ext cx="2596200" cy="1627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3172325" y="2571750"/>
            <a:ext cx="38616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Замок-корабель Калиновських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3808788" y="4687825"/>
            <a:ext cx="19740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Палац Пайгертів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641125" y="4703325"/>
            <a:ext cx="22677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Костел Діви Марії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6310475" y="4687825"/>
            <a:ext cx="25962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Склеп родини Пайгерітв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6199423" y="4113825"/>
            <a:ext cx="3002100" cy="12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Times New Roman"/>
                <a:ea typeface="Times New Roman"/>
                <a:cs typeface="Times New Roman"/>
                <a:sym typeface="Times New Roman"/>
              </a:rPr>
              <a:t>Археологічна експедиція 2019,очолювана Михайлом Сохацьким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2050" y="2571750"/>
            <a:ext cx="2744877" cy="263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6925" y="0"/>
            <a:ext cx="2887076" cy="411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2050" y="0"/>
            <a:ext cx="2744872" cy="263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6">
            <a:alphaModFix/>
          </a:blip>
          <a:srcRect l="10207" r="2767" b="5042"/>
          <a:stretch/>
        </p:blipFill>
        <p:spPr>
          <a:xfrm>
            <a:off x="0" y="20775"/>
            <a:ext cx="35120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11700" y="159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Times New Roman"/>
                <a:ea typeface="Times New Roman"/>
                <a:cs typeface="Times New Roman"/>
                <a:sym typeface="Times New Roman"/>
              </a:rPr>
              <a:t>Трипільське мистецтво-світовий феномен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311700" y="882650"/>
            <a:ext cx="8520600" cy="40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ru">
                <a:solidFill>
                  <a:srgbClr val="FFFFFF"/>
                </a:solidFill>
              </a:rPr>
              <a:t>Керамічні вироби-блюдечка,миски,глечики,кубики,амфор,фруктівниці;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ru">
                <a:solidFill>
                  <a:srgbClr val="FFFFFF"/>
                </a:solidFill>
              </a:rPr>
              <a:t>Орнамент,який насичений знаками,символами;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ru">
                <a:solidFill>
                  <a:srgbClr val="FFFFFF"/>
                </a:solidFill>
              </a:rPr>
              <a:t>Одяг-сорочки,спідниці,сукні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ru">
                <a:solidFill>
                  <a:srgbClr val="FFFFFF"/>
                </a:solidFill>
              </a:rPr>
              <a:t>Прикраси із золота і срібла,намиста з кераміки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125" y="3207026"/>
            <a:ext cx="2332200" cy="1669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840925" y="1113750"/>
            <a:ext cx="1650600" cy="2332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 rotWithShape="1">
          <a:blip r:embed="rId5">
            <a:alphaModFix/>
          </a:blip>
          <a:srcRect r="8975" b="19717"/>
          <a:stretch/>
        </p:blipFill>
        <p:spPr>
          <a:xfrm>
            <a:off x="3493450" y="2838450"/>
            <a:ext cx="2808300" cy="194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 rotWithShape="1">
          <a:blip r:embed="rId6">
            <a:alphaModFix/>
          </a:blip>
          <a:srcRect b="25339"/>
          <a:stretch/>
        </p:blipFill>
        <p:spPr>
          <a:xfrm>
            <a:off x="294863" y="2838450"/>
            <a:ext cx="3000300" cy="185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311700" y="166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Times New Roman"/>
                <a:ea typeface="Times New Roman"/>
                <a:cs typeface="Times New Roman"/>
                <a:sym typeface="Times New Roman"/>
              </a:rPr>
              <a:t>Трипільське житло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158725" y="1105025"/>
            <a:ext cx="4774800" cy="41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ru">
                <a:solidFill>
                  <a:srgbClr val="FFFFFF"/>
                </a:solidFill>
              </a:rPr>
              <a:t>Землянки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ru">
                <a:solidFill>
                  <a:srgbClr val="FFFFFF"/>
                </a:solidFill>
              </a:rPr>
              <a:t>Наземні глинобитні житла.20-ти метрові будинки із 3-4 кімнатами,у яких були печі.Крім того,були ще дві кімнати-комора для зерна,”сіни”(коридор).Будівлі розташовувалися колом,що свідчить про релігійні вірування трипільців.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ru">
                <a:solidFill>
                  <a:srgbClr val="FFFFFF"/>
                </a:solidFill>
              </a:rPr>
              <a:t>Якщо трипільці змінювали своє місце проживання,то спершу спалювали свої домівки,користувалися методом “чистки”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r="-4591"/>
          <a:stretch/>
        </p:blipFill>
        <p:spPr>
          <a:xfrm>
            <a:off x="5704200" y="1105029"/>
            <a:ext cx="3128100" cy="34533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8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-1031475" y="-3"/>
            <a:ext cx="8520600" cy="5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Times New Roman"/>
                <a:ea typeface="Times New Roman"/>
                <a:cs typeface="Times New Roman"/>
                <a:sym typeface="Times New Roman"/>
              </a:rPr>
              <a:t>Релігія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1"/>
          </p:nvPr>
        </p:nvSpPr>
        <p:spPr>
          <a:xfrm>
            <a:off x="70875" y="651800"/>
            <a:ext cx="5482500" cy="43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</a:rPr>
              <a:t> Релігія трипільської культури полягає у тому,щоб:</a:t>
            </a:r>
            <a:endParaRPr sz="2000" b="1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❏"/>
            </a:pPr>
            <a:r>
              <a:rPr lang="ru">
                <a:solidFill>
                  <a:srgbClr val="FFFFFF"/>
                </a:solidFill>
              </a:rPr>
              <a:t> </a:t>
            </a:r>
            <a:r>
              <a:rPr lang="ru" sz="1900">
                <a:solidFill>
                  <a:srgbClr val="FFFFFF"/>
                </a:solidFill>
              </a:rPr>
              <a:t>відновити духовне і земне в свідомості людини;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❏"/>
            </a:pPr>
            <a:r>
              <a:rPr lang="ru" sz="1900">
                <a:solidFill>
                  <a:srgbClr val="FFFFFF"/>
                </a:solidFill>
              </a:rPr>
              <a:t>відновити мету і шлях;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❏"/>
            </a:pPr>
            <a:r>
              <a:rPr lang="ru" sz="1900">
                <a:solidFill>
                  <a:srgbClr val="FFFFFF"/>
                </a:solidFill>
              </a:rPr>
              <a:t>повернути уявлення про буття;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❏"/>
            </a:pPr>
            <a:r>
              <a:rPr lang="ru" sz="1900">
                <a:solidFill>
                  <a:srgbClr val="FFFFFF"/>
                </a:solidFill>
              </a:rPr>
              <a:t>вірити в те,що бачиш(роботи те,що розумієш);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❏"/>
            </a:pPr>
            <a:r>
              <a:rPr lang="ru" sz="1900">
                <a:solidFill>
                  <a:srgbClr val="FFFFFF"/>
                </a:solidFill>
              </a:rPr>
              <a:t>любити природу;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❏"/>
            </a:pPr>
            <a:r>
              <a:rPr lang="ru" sz="1900">
                <a:solidFill>
                  <a:srgbClr val="FFFFFF"/>
                </a:solidFill>
              </a:rPr>
              <a:t>вшановувати предків;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❏"/>
            </a:pPr>
            <a:r>
              <a:rPr lang="ru" sz="1900">
                <a:solidFill>
                  <a:srgbClr val="FFFFFF"/>
                </a:solidFill>
              </a:rPr>
              <a:t>гармонізувати тіло й душу;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❏"/>
            </a:pPr>
            <a:r>
              <a:rPr lang="ru" sz="1900">
                <a:solidFill>
                  <a:srgbClr val="FFFFFF"/>
                </a:solidFill>
              </a:rPr>
              <a:t>супроводжувати свята піснями,танцями,іграми,священодійствами</a:t>
            </a:r>
            <a:endParaRPr sz="1900">
              <a:solidFill>
                <a:srgbClr val="FFFFFF"/>
              </a:solidFill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7325" y="370650"/>
            <a:ext cx="2935200" cy="2201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3525" y="2670025"/>
            <a:ext cx="3022800" cy="2267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459600" y="83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Times New Roman"/>
                <a:ea typeface="Times New Roman"/>
                <a:cs typeface="Times New Roman"/>
                <a:sym typeface="Times New Roman"/>
              </a:rPr>
              <a:t>Трипільські боги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0" y="754800"/>
            <a:ext cx="6947700" cy="24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verage"/>
              <a:buChar char="❏"/>
            </a:pPr>
            <a:r>
              <a:rPr lang="ru" sz="19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Велика Богиня-Матір-символ родючості;</a:t>
            </a:r>
            <a:endParaRPr sz="19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verage"/>
              <a:buChar char="❏"/>
            </a:pPr>
            <a:r>
              <a:rPr lang="ru" sz="19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“Священні роги”-утроба,регенерація;</a:t>
            </a:r>
            <a:endParaRPr sz="19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verage"/>
              <a:buChar char="❏"/>
            </a:pPr>
            <a:r>
              <a:rPr lang="ru" sz="19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Бог-Батько(Тур)-символ Тільця;</a:t>
            </a:r>
            <a:endParaRPr sz="19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verage"/>
              <a:buChar char="❏"/>
            </a:pPr>
            <a:r>
              <a:rPr lang="ru" sz="19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Богиня Подяга-вигляд корови;</a:t>
            </a:r>
            <a:endParaRPr sz="19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verage"/>
              <a:buChar char="❏"/>
            </a:pPr>
            <a:r>
              <a:rPr lang="ru" sz="19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Змії(шлюб Богині-Матері із двома чоловіками;</a:t>
            </a:r>
            <a:endParaRPr sz="19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verage"/>
              <a:buChar char="❏"/>
            </a:pPr>
            <a:r>
              <a:rPr lang="ru" sz="19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Тотемізм</a:t>
            </a:r>
            <a:endParaRPr sz="19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 rotWithShape="1">
          <a:blip r:embed="rId3">
            <a:alphaModFix/>
          </a:blip>
          <a:srcRect l="48115" r="14605"/>
          <a:stretch/>
        </p:blipFill>
        <p:spPr>
          <a:xfrm>
            <a:off x="6679200" y="232350"/>
            <a:ext cx="2132100" cy="278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 rotWithShape="1">
          <a:blip r:embed="rId4">
            <a:alphaModFix/>
          </a:blip>
          <a:srcRect r="4571" b="14346"/>
          <a:stretch/>
        </p:blipFill>
        <p:spPr>
          <a:xfrm>
            <a:off x="459600" y="2653725"/>
            <a:ext cx="2510100" cy="2303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199" y="3251400"/>
            <a:ext cx="2132100" cy="1705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8250" y="2653725"/>
            <a:ext cx="3098400" cy="2303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311700" y="80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Times New Roman"/>
                <a:ea typeface="Times New Roman"/>
                <a:cs typeface="Times New Roman"/>
                <a:sym typeface="Times New Roman"/>
              </a:rPr>
              <a:t>Трипільські культи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137100" y="653075"/>
            <a:ext cx="6431700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verage"/>
              <a:buChar char="●"/>
            </a:pPr>
            <a:r>
              <a:rPr lang="ru" sz="1700" b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Культ Предків.</a:t>
            </a:r>
            <a:endParaRPr sz="1700" b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   Трипільці ховали своїх предків під порогом своїх жител або підлогою.</a:t>
            </a:r>
            <a:endParaRPr sz="17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verage"/>
              <a:buChar char="●"/>
            </a:pPr>
            <a:r>
              <a:rPr lang="ru" sz="1700" b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Культ Місяця.</a:t>
            </a:r>
            <a:endParaRPr sz="1700" b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   Символ Місяця-безкінечна спіраль.Вона поєднує у собі вічне оновлення,водну стихію,силу та вічну життєдайність жіночого та чоловічого начала.</a:t>
            </a:r>
            <a:endParaRPr sz="17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verage"/>
              <a:buChar char="●"/>
            </a:pPr>
            <a:r>
              <a:rPr lang="ru" sz="1700" b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Культ родючості.</a:t>
            </a:r>
            <a:endParaRPr sz="1700" b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     Доказ цього культу є біноклеподібні посудини.Їх використовували для обрядів викликання    дощу,освячення перших плодів.</a:t>
            </a:r>
            <a:endParaRPr sz="17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verage"/>
              <a:buChar char="●"/>
            </a:pPr>
            <a:r>
              <a:rPr lang="ru" sz="1700" b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Культ Пуруші.</a:t>
            </a:r>
            <a:endParaRPr sz="1700" b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        Всесвіт,безкінечність,першолюдина.Цей культ полягає у своєрідному жертвоприношенні,у який приносили в жертви тварини-бик,кінь.</a:t>
            </a:r>
            <a:endParaRPr sz="17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0250" y="1198600"/>
            <a:ext cx="2566200" cy="2762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6568800" y="4076375"/>
            <a:ext cx="20313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Тернопільський обласний краєзнавчий музей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Microsoft Office PowerPoint</Application>
  <PresentationFormat>Екран (16:9)</PresentationFormat>
  <Paragraphs>70</Paragraphs>
  <Slides>13</Slides>
  <Notes>13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9" baseType="lpstr">
      <vt:lpstr>Times New Roman</vt:lpstr>
      <vt:lpstr>Oswald</vt:lpstr>
      <vt:lpstr>Century Schoolbook</vt:lpstr>
      <vt:lpstr>Average</vt:lpstr>
      <vt:lpstr>Arial</vt:lpstr>
      <vt:lpstr>Slate</vt:lpstr>
      <vt:lpstr>Трипільські таємниці села Сидорів та околиць</vt:lpstr>
      <vt:lpstr>   Мета дослідження - дослідження “білих плям” трипільського поселення та артефактів, які були знайдені в с.Сидорів,що на Тернопільщині.     Нами були поставлені такі головні завдання: проаналізувати історичні джерела та наукову літературу; ознайомитись з археологічними колекціями трипільських знахідок у фондах Гусятинського, Тернопільського та Борщівського краєзнавчих музеїв. зібрати особливі світлини, які були б пов’язані з процесом археологічних досліджень трипільської культури на території Гусятинського району;   позначити поселення давньої цивілізації на картосхемі; дослідити побут, релігію та культуру населення часів енеоліту.    Актуальність теми полягає в необхідності важливих відкриттів в історії дослідження трипільської культури на Тернопіллі  </vt:lpstr>
      <vt:lpstr>Історичні пам’ятки с.Сидорів</vt:lpstr>
      <vt:lpstr>Археологічна експедиція 2019,очолювана Михайлом Сохацьким</vt:lpstr>
      <vt:lpstr>Трипільське мистецтво-світовий феномен</vt:lpstr>
      <vt:lpstr>Трипільське житло</vt:lpstr>
      <vt:lpstr>Релігія</vt:lpstr>
      <vt:lpstr>Трипільські боги</vt:lpstr>
      <vt:lpstr>Трипільські культи</vt:lpstr>
      <vt:lpstr>Презентація PowerPoint</vt:lpstr>
      <vt:lpstr>Переглядаючи численні археологічні дані, ми дійшли висновку,що трипільська культура в Гусятинському районі була досить поширеною у таких селах, як :   Білинівка, Буцики, Васильківці, Вікно, Вільхівчик, Гадинківці, Глібів, Городниця, Гримайлів, Гусятин, Жабинці, Зелене, Калагарівка, Клювинці, Козина, Копичинці, Котівка, Коцюбинці, Красне, Крогулець, Крутилів, Личківці, Трибухівці, Мала Лука, Малі Бірки, Постолівка, Монастириха,Новосілка, Пізнанка, Раштівці, Рудки, Самолусківці, Сорока, Ставки, Старий Нижбірок, Суходіл, Сухостав, Товсте, Увисла, Тудорів, Федорівка, Хлопівка, Хоростків, Целіїв, Чабарівка, Чагарі, Шидлівці, Юрківці, Яблунів.  </vt:lpstr>
      <vt:lpstr>Використані джерела інформації: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Трипільські таємниці села Сидорів та околиць</dc:title>
  <dc:creator>Катя</dc:creator>
  <cp:lastModifiedBy>ХХХ</cp:lastModifiedBy>
  <cp:revision>2</cp:revision>
  <dcterms:modified xsi:type="dcterms:W3CDTF">2019-04-19T19:19:35Z</dcterms:modified>
</cp:coreProperties>
</file>