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7" y="4293096"/>
            <a:ext cx="9143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«Шляхами Я. І. Перельмана  — </a:t>
            </a:r>
            <a:r>
              <a:rPr lang="uk-UA" sz="2800" b="1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власна </a:t>
            </a:r>
            <a:r>
              <a:rPr lang="ru-RU" sz="2800" b="1" i="1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інтерпретація</a:t>
            </a:r>
            <a:r>
              <a:rPr lang="ru-RU" sz="2800" b="1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продовження</a:t>
            </a:r>
            <a:r>
              <a:rPr lang="ru-RU" sz="2800" b="1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</a:t>
            </a:r>
            <a:r>
              <a:rPr lang="ru-RU" sz="2800" b="1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і </a:t>
            </a:r>
            <a:r>
              <a:rPr lang="ru-RU" sz="2800" b="1" i="1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sz="2800" b="1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2800" b="1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sz="2800" b="1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7" y="1366897"/>
            <a:ext cx="91432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Всеукраїнський відкритий інтерактивний конкурс</a:t>
            </a:r>
            <a:endParaRPr lang="en-US" sz="2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«МАН – Юніор – Дослідник»</a:t>
            </a:r>
          </a:p>
          <a:p>
            <a:pPr algn="ctr"/>
            <a:endParaRPr lang="uk-UA" sz="2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err="1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Номінація</a:t>
            </a:r>
            <a:r>
              <a:rPr lang="ru-RU" sz="4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uk-UA" sz="4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Технік-Юніор</a:t>
            </a:r>
            <a:r>
              <a:rPr lang="ru-RU" sz="4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en-US" sz="44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6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5569" y="548680"/>
            <a:ext cx="7560840" cy="156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Знімаємо з шальки терезів яблуко (просо залишаємо!). Кладемо </a:t>
            </a:r>
            <a:r>
              <a:rPr lang="uk-UA" sz="2400" dirty="0">
                <a:cs typeface="Times New Roman" panose="02020603050405020304" pitchFamily="18" charset="0"/>
              </a:rPr>
              <a:t>на </a:t>
            </a:r>
            <a:r>
              <a:rPr lang="uk-UA" sz="2400" dirty="0" smtClean="0">
                <a:cs typeface="Times New Roman" panose="02020603050405020304" pitchFamily="18" charset="0"/>
              </a:rPr>
              <a:t>порожню шальку терезів (ту, де лежало яблуко) </a:t>
            </a:r>
            <a:r>
              <a:rPr lang="uk-UA" sz="2400" dirty="0">
                <a:cs typeface="Times New Roman" panose="02020603050405020304" pitchFamily="18" charset="0"/>
              </a:rPr>
              <a:t>гирі до тих пір, </a:t>
            </a:r>
            <a:r>
              <a:rPr lang="uk-UA" sz="2400" dirty="0" smtClean="0">
                <a:cs typeface="Times New Roman" panose="02020603050405020304" pitchFamily="18" charset="0"/>
              </a:rPr>
              <a:t>поки терези </a:t>
            </a:r>
            <a:r>
              <a:rPr lang="uk-UA" sz="2400" dirty="0">
                <a:cs typeface="Times New Roman" panose="02020603050405020304" pitchFamily="18" charset="0"/>
              </a:rPr>
              <a:t>знову не </a:t>
            </a:r>
            <a:r>
              <a:rPr lang="uk-UA" sz="2400" dirty="0" smtClean="0">
                <a:cs typeface="Times New Roman" panose="02020603050405020304" pitchFamily="18" charset="0"/>
              </a:rPr>
              <a:t>зрівноважаться. </a:t>
            </a:r>
          </a:p>
        </p:txBody>
      </p:sp>
      <p:pic>
        <p:nvPicPr>
          <p:cNvPr id="7170" name="Picture 2" descr="C:\Users\Администратор\Desktop\Школа\ман юніор 2019\P15102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16860"/>
          <a:stretch/>
        </p:blipFill>
        <p:spPr bwMode="auto">
          <a:xfrm>
            <a:off x="2173088" y="2348880"/>
            <a:ext cx="4798608" cy="396337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7632848" cy="12003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Зрозуміло, що тепер гирі за своєю масою дорівнюють масі яблука, яке вони замінили </a:t>
            </a:r>
            <a:r>
              <a:rPr lang="ru-RU" sz="2400" dirty="0" smtClean="0">
                <a:cs typeface="Times New Roman" panose="02020603050405020304" pitchFamily="18" charset="0"/>
              </a:rPr>
              <a:t>на </a:t>
            </a:r>
            <a:r>
              <a:rPr lang="uk-UA" sz="2400" dirty="0" smtClean="0">
                <a:cs typeface="Times New Roman" panose="02020603050405020304" pitchFamily="18" charset="0"/>
              </a:rPr>
              <a:t>терезах. Звідси й назва способу – </a:t>
            </a:r>
            <a:r>
              <a:rPr lang="uk-UA" sz="2400" dirty="0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«зважування заміною»</a:t>
            </a:r>
            <a:r>
              <a:rPr lang="uk-UA" sz="2400" dirty="0" smtClean="0">
                <a:cs typeface="Times New Roman" panose="02020603050405020304" pitchFamily="18" charset="0"/>
              </a:rPr>
              <a:t>.</a:t>
            </a:r>
            <a:endParaRPr lang="uk-UA" sz="2400" dirty="0">
              <a:ln>
                <a:solidFill>
                  <a:srgbClr val="C00000"/>
                </a:solidFill>
              </a:ln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Администратор\Desktop\Школа\ман юніор 2019\P15102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5984" r="4140" b="235"/>
          <a:stretch/>
        </p:blipFill>
        <p:spPr bwMode="auto">
          <a:xfrm>
            <a:off x="2012543" y="2583047"/>
            <a:ext cx="5406946" cy="356033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477196" y="1946708"/>
                <a:ext cx="1884586" cy="461665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2400" i="1" dirty="0" smtClean="0">
                    <a:cs typeface="Times New Roman" panose="02020603050405020304" pitchFamily="18" charset="0"/>
                  </a:rPr>
                  <a:t>m</a:t>
                </a:r>
                <a:r>
                  <a:rPr lang="uk-UA" sz="2400" i="1" baseline="-25000" dirty="0" err="1" smtClean="0">
                    <a:cs typeface="Times New Roman" panose="02020603050405020304" pitchFamily="18" charset="0"/>
                  </a:rPr>
                  <a:t>ябл</a:t>
                </a:r>
                <a:r>
                  <a:rPr lang="uk-UA" sz="2400" i="1" baseline="-25000" dirty="0" smtClean="0">
                    <a:cs typeface="Times New Roman" panose="02020603050405020304" pitchFamily="18" charset="0"/>
                  </a:rPr>
                  <a:t>.</a:t>
                </a:r>
                <a:r>
                  <a:rPr lang="en-US" sz="2400" i="1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uk-UA" sz="2400" b="0" i="1" smtClean="0">
                        <a:latin typeface="Cambria Math"/>
                        <a:cs typeface="Times New Roman" panose="02020603050405020304" pitchFamily="18" charset="0"/>
                      </a:rPr>
                      <m:t>167 </m:t>
                    </m:r>
                    <m:r>
                      <m:rPr>
                        <m:nor/>
                      </m:rPr>
                      <a:rPr lang="uk-UA" sz="2400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г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196" y="1946708"/>
                <a:ext cx="188458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4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дминистратор\Desktop\Школа\ман юніор 2019\P15102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2" t="2489" r="9153"/>
          <a:stretch/>
        </p:blipFill>
        <p:spPr bwMode="auto">
          <a:xfrm>
            <a:off x="2381176" y="1484784"/>
            <a:ext cx="4521498" cy="334250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6027" y="260648"/>
            <a:ext cx="6552729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Визначення маси яблука за допомогою цифрової лабораторії </a:t>
            </a: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Е</a:t>
            </a:r>
            <a:r>
              <a:rPr lang="en-US" sz="28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instein</a:t>
            </a:r>
            <a:r>
              <a:rPr lang="en-US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™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194" y="5021411"/>
            <a:ext cx="8070395" cy="156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У </a:t>
            </a:r>
            <a:r>
              <a:rPr lang="uk-UA" sz="2400" dirty="0">
                <a:cs typeface="Times New Roman" panose="02020603050405020304" pitchFamily="18" charset="0"/>
              </a:rPr>
              <a:t>порівнянні з традиційним обладнанням, </a:t>
            </a:r>
            <a:r>
              <a:rPr lang="uk-UA" sz="2400" dirty="0" smtClean="0">
                <a:cs typeface="Times New Roman" panose="02020603050405020304" pitchFamily="18" charset="0"/>
              </a:rPr>
              <a:t>цифрова лабораторія  надає можливість скоротити </a:t>
            </a:r>
            <a:r>
              <a:rPr lang="uk-UA" sz="2400" dirty="0">
                <a:cs typeface="Times New Roman" panose="02020603050405020304" pitchFamily="18" charset="0"/>
              </a:rPr>
              <a:t>час, який витрачається на підготовку і проведення </a:t>
            </a:r>
            <a:r>
              <a:rPr lang="uk-UA" sz="2400" dirty="0" smtClean="0">
                <a:cs typeface="Times New Roman" panose="02020603050405020304" pitchFamily="18" charset="0"/>
              </a:rPr>
              <a:t>експерименту</a:t>
            </a:r>
            <a:r>
              <a:rPr lang="uk-UA" sz="2400" dirty="0"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cs typeface="Times New Roman" panose="02020603050405020304" pitchFamily="18" charset="0"/>
              </a:rPr>
              <a:t>та з </a:t>
            </a:r>
            <a:r>
              <a:rPr lang="uk-UA" sz="2400" dirty="0">
                <a:cs typeface="Times New Roman" panose="02020603050405020304" pitchFamily="18" charset="0"/>
              </a:rPr>
              <a:t>великою точністю обробити і проаналізувати </a:t>
            </a:r>
            <a:r>
              <a:rPr lang="uk-UA" sz="2400" dirty="0" smtClean="0">
                <a:cs typeface="Times New Roman" panose="02020603050405020304" pitchFamily="18" charset="0"/>
              </a:rPr>
              <a:t>отримані дані.</a:t>
            </a:r>
            <a:endParaRPr lang="uk-UA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Школа\ман юніор 2019\P1510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8" y="3135902"/>
            <a:ext cx="5033934" cy="282922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дминистратор\Desktop\Школа\ман юніор 2019\P15102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r="28601" b="7676"/>
          <a:stretch/>
        </p:blipFill>
        <p:spPr bwMode="auto">
          <a:xfrm>
            <a:off x="6791346" y="1874104"/>
            <a:ext cx="2180904" cy="215221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дминистратор\Desktop\Школа\ман юніор 2019\P15102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14213" r="50000" b="39046"/>
          <a:stretch/>
        </p:blipFill>
        <p:spPr bwMode="auto">
          <a:xfrm>
            <a:off x="5828070" y="4768022"/>
            <a:ext cx="2250462" cy="182880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7067" y="332656"/>
            <a:ext cx="6636234" cy="19389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400" dirty="0" err="1">
                <a:cs typeface="Times New Roman" panose="02020603050405020304" pitchFamily="18" charset="0"/>
              </a:rPr>
              <a:t>Л</a:t>
            </a:r>
            <a:r>
              <a:rPr lang="ru-RU" sz="2400" dirty="0" err="1" smtClean="0">
                <a:cs typeface="Times New Roman" panose="02020603050405020304" pitchFamily="18" charset="0"/>
              </a:rPr>
              <a:t>абораторія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Е</a:t>
            </a:r>
            <a:r>
              <a:rPr lang="en-US" sz="2400" dirty="0" err="1">
                <a:cs typeface="Times New Roman" panose="02020603050405020304" pitchFamily="18" charset="0"/>
              </a:rPr>
              <a:t>instein</a:t>
            </a:r>
            <a:r>
              <a:rPr lang="en-US" sz="2400" dirty="0" smtClean="0">
                <a:cs typeface="Times New Roman" panose="02020603050405020304" pitchFamily="18" charset="0"/>
              </a:rPr>
              <a:t>™</a:t>
            </a:r>
            <a:r>
              <a:rPr lang="uk-UA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cs typeface="Times New Roman" panose="02020603050405020304" pitchFamily="18" charset="0"/>
              </a:rPr>
              <a:t>передбачає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цифрових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датчиків</a:t>
            </a:r>
            <a:r>
              <a:rPr lang="ru-RU" sz="2400" dirty="0"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проводити</a:t>
            </a:r>
            <a:r>
              <a:rPr lang="ru-RU" sz="2400" dirty="0">
                <a:cs typeface="Times New Roman" panose="02020603050405020304" pitchFamily="18" charset="0"/>
              </a:rPr>
              <a:t> широкий </a:t>
            </a:r>
            <a:r>
              <a:rPr lang="ru-RU" sz="2400" dirty="0" smtClean="0">
                <a:cs typeface="Times New Roman" panose="02020603050405020304" pitchFamily="18" charset="0"/>
              </a:rPr>
              <a:t>спектр</a:t>
            </a:r>
            <a:r>
              <a:rPr lang="uk-UA" sz="2400" dirty="0" smtClean="0">
                <a:cs typeface="Times New Roman" panose="02020603050405020304" pitchFamily="18" charset="0"/>
              </a:rPr>
              <a:t> досліджень</a:t>
            </a:r>
            <a:r>
              <a:rPr lang="ru-RU" sz="2400" dirty="0" smtClean="0">
                <a:cs typeface="Times New Roman" panose="02020603050405020304" pitchFamily="18" charset="0"/>
              </a:rPr>
              <a:t>. Ми ж </a:t>
            </a:r>
            <a:r>
              <a:rPr lang="ru-RU" sz="2400" dirty="0" err="1" smtClean="0">
                <a:cs typeface="Times New Roman" panose="02020603050405020304" pitchFamily="18" charset="0"/>
              </a:rPr>
              <a:t>скористались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датчиком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сили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cs typeface="Times New Roman" panose="02020603050405020304" pitchFamily="18" charset="0"/>
              </a:rPr>
              <a:t>ля </a:t>
            </a:r>
            <a:r>
              <a:rPr lang="ru-RU" sz="2400" dirty="0" err="1" smtClean="0">
                <a:cs typeface="Times New Roman" panose="02020603050405020304" pitchFamily="18" charset="0"/>
              </a:rPr>
              <a:t>вимірю-вання</a:t>
            </a:r>
            <a:r>
              <a:rPr lang="ru-RU" sz="2400" dirty="0" smtClean="0">
                <a:cs typeface="Times New Roman" panose="02020603050405020304" pitchFamily="18" charset="0"/>
              </a:rPr>
              <a:t>  ваги  </a:t>
            </a:r>
            <a:r>
              <a:rPr lang="ru-RU" sz="2400" dirty="0" err="1" smtClean="0">
                <a:cs typeface="Times New Roman" panose="02020603050405020304" pitchFamily="18" charset="0"/>
              </a:rPr>
              <a:t>яблука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  <a:endParaRPr lang="uk-UA" sz="2400" dirty="0"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Администратор\Desktop\Школа\ман юніор 2019\P15102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r="10513" b="8528"/>
          <a:stretch/>
        </p:blipFill>
        <p:spPr bwMode="auto">
          <a:xfrm>
            <a:off x="4379962" y="2149653"/>
            <a:ext cx="2225500" cy="175062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184813" y="1094183"/>
            <a:ext cx="1787437" cy="415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Датчик сили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61072" y="2534276"/>
            <a:ext cx="1188132" cy="415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Ноутбук</a:t>
            </a:r>
            <a:endParaRPr lang="ru-RU" sz="1600" dirty="0"/>
          </a:p>
        </p:txBody>
      </p:sp>
      <p:cxnSp>
        <p:nvCxnSpPr>
          <p:cNvPr id="5" name="Прямая со стрелкой 4"/>
          <p:cNvCxnSpPr>
            <a:stCxn id="11" idx="2"/>
          </p:cNvCxnSpPr>
          <p:nvPr/>
        </p:nvCxnSpPr>
        <p:spPr>
          <a:xfrm>
            <a:off x="3655138" y="2950213"/>
            <a:ext cx="594066" cy="1372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644554" y="4155075"/>
            <a:ext cx="2775718" cy="415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Реєстратор </a:t>
            </a:r>
            <a:r>
              <a:rPr lang="uk-UA" sz="1600" dirty="0"/>
              <a:t>даних </a:t>
            </a:r>
            <a:r>
              <a:rPr lang="en-US" sz="1600" dirty="0" err="1"/>
              <a:t>LabMate</a:t>
            </a:r>
            <a:r>
              <a:rPr lang="en-US" sz="1600" dirty="0"/>
              <a:t>+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849170" y="4571012"/>
            <a:ext cx="262628" cy="658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078532" y="1510120"/>
            <a:ext cx="165876" cy="833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620688"/>
                <a:ext cx="8319114" cy="1409938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spcAft>
                    <a:spcPts val="600"/>
                  </a:spcAft>
                </a:pPr>
                <a:r>
                  <a:rPr lang="uk-UA" sz="2400" dirty="0" smtClean="0">
                    <a:cs typeface="Times New Roman" panose="02020603050405020304" pitchFamily="18" charset="0"/>
                  </a:rPr>
                  <a:t>Знаходимо масу яблука </a:t>
                </a:r>
                <a:r>
                  <a:rPr lang="uk-UA" sz="2400" dirty="0" smtClean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методом непрямого вимірювання</a:t>
                </a:r>
                <a:r>
                  <a:rPr lang="uk-UA" sz="2400" dirty="0" smtClean="0">
                    <a:cs typeface="Times New Roman" panose="02020603050405020304" pitchFamily="18" charset="0"/>
                  </a:rPr>
                  <a:t>. Для цього </a:t>
                </a:r>
                <a:r>
                  <a:rPr lang="uk-UA" sz="2400" dirty="0">
                    <a:cs typeface="Times New Roman" panose="02020603050405020304" pitchFamily="18" charset="0"/>
                  </a:rPr>
                  <a:t>шукане значення </a:t>
                </a:r>
                <a:r>
                  <a:rPr lang="uk-UA" sz="2400" dirty="0" smtClean="0">
                    <a:cs typeface="Times New Roman" panose="02020603050405020304" pitchFamily="18" charset="0"/>
                  </a:rPr>
                  <a:t>маси визначаємо за формулою </a:t>
                </a:r>
                <a:r>
                  <a:rPr lang="en-US" sz="2400" b="1" i="1" dirty="0" smtClean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uk-UA" sz="2400" b="1" baseline="-25000" dirty="0" err="1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ябл</a:t>
                </a:r>
                <a:r>
                  <a:rPr lang="uk-UA" sz="2400" b="1" i="1" baseline="-25000" dirty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b="1" i="1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uk-UA" sz="2400" b="1" i="1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ябл.</m:t>
                            </m:r>
                          </m:sub>
                        </m:sSub>
                      </m:num>
                      <m:den>
                        <m:r>
                          <a:rPr lang="en-US" sz="24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uk-UA" sz="2400" dirty="0" smtClean="0">
                    <a:cs typeface="Times New Roman" panose="02020603050405020304" pitchFamily="18" charset="0"/>
                  </a:rPr>
                  <a:t>, </a:t>
                </a:r>
                <a:r>
                  <a:rPr lang="uk-UA" sz="2400" dirty="0">
                    <a:cs typeface="Times New Roman" panose="02020603050405020304" pitchFamily="18" charset="0"/>
                  </a:rPr>
                  <a:t>підставивши в  цю формулу значення </a:t>
                </a:r>
                <a:r>
                  <a:rPr lang="uk-UA" sz="2400" dirty="0" smtClean="0">
                    <a:cs typeface="Times New Roman" panose="02020603050405020304" pitchFamily="18" charset="0"/>
                  </a:rPr>
                  <a:t>ваги.</a:t>
                </a:r>
                <a:endParaRPr lang="uk-UA" sz="2400" b="1" dirty="0">
                  <a:ln w="10541" cmpd="sng">
                    <a:solidFill>
                      <a:srgbClr val="FF0000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0688"/>
                <a:ext cx="8319114" cy="14099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 descr="C:\Users\Администратор\Desktop\Школа\ман юніор 2019\P15102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5937" r="9489"/>
          <a:stretch/>
        </p:blipFill>
        <p:spPr bwMode="auto">
          <a:xfrm>
            <a:off x="4572392" y="3389552"/>
            <a:ext cx="4142258" cy="305472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дминистратор\Desktop\Школа\ман юніор 2019\P15102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4179" r="16321" b="-637"/>
          <a:stretch/>
        </p:blipFill>
        <p:spPr bwMode="auto">
          <a:xfrm>
            <a:off x="395536" y="3468447"/>
            <a:ext cx="3973296" cy="297583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72392" y="2403386"/>
                <a:ext cx="4142258" cy="669479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uk-UA" sz="2400" baseline="-250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ябл</a:t>
                </a:r>
                <a:r>
                  <a:rPr lang="uk-UA" sz="2400" i="1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1,64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8Н/кг</m:t>
                        </m:r>
                      </m:den>
                    </m:f>
                    <m:r>
                      <a:rPr lang="uk-UA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𝟏𝟔𝟕𝟑𝟓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кг</m:t>
                    </m:r>
                  </m:oMath>
                </a14:m>
                <a:endParaRPr lang="ru-RU" sz="2400" b="1" i="1" dirty="0">
                  <a:solidFill>
                    <a:schemeClr val="tx1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392" y="2403386"/>
                <a:ext cx="4142258" cy="6694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259631" y="2355678"/>
            <a:ext cx="2016225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 = 1</a:t>
            </a:r>
            <a:r>
              <a:rPr lang="ru-RU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uk-UA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H</a:t>
            </a:r>
            <a:r>
              <a:rPr lang="uk-UA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endParaRPr lang="en-US" sz="2400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𝑔</a:t>
            </a:r>
            <a:r>
              <a:rPr lang="uk-UA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uk-UA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9,8 </a:t>
            </a:r>
            <a:r>
              <a:rPr lang="ru-RU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Н/кг;</a:t>
            </a:r>
          </a:p>
        </p:txBody>
      </p:sp>
    </p:spTree>
    <p:extLst>
      <p:ext uri="{BB962C8B-B14F-4D97-AF65-F5344CB8AC3E}">
        <p14:creationId xmlns:p14="http://schemas.microsoft.com/office/powerpoint/2010/main" val="23293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5023" cy="32778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uk-UA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Висновок: </a:t>
            </a:r>
            <a:endParaRPr lang="uk-UA" sz="2400" dirty="0"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uk-UA" sz="2400" dirty="0" smtClean="0">
                <a:cs typeface="Times New Roman" panose="02020603050405020304" pitchFamily="18" charset="0"/>
              </a:rPr>
              <a:t>Сконструювали </a:t>
            </a:r>
            <a:r>
              <a:rPr lang="uk-UA" sz="2400" dirty="0">
                <a:cs typeface="Times New Roman" panose="02020603050405020304" pitchFamily="18" charset="0"/>
              </a:rPr>
              <a:t>терези </a:t>
            </a:r>
            <a:r>
              <a:rPr lang="uk-UA" sz="2400" dirty="0" smtClean="0">
                <a:cs typeface="Times New Roman" panose="02020603050405020304" pitchFamily="18" charset="0"/>
              </a:rPr>
              <a:t>і використали їх при відтворенні дослідів, пов’язаних зі </a:t>
            </a:r>
            <a:r>
              <a:rPr lang="uk-UA" sz="2400" dirty="0">
                <a:cs typeface="Times New Roman" panose="02020603050405020304" pitchFamily="18" charset="0"/>
              </a:rPr>
              <a:t>способами правильного зважування на неправильних </a:t>
            </a:r>
            <a:r>
              <a:rPr lang="uk-UA" sz="2400" dirty="0" smtClean="0">
                <a:cs typeface="Times New Roman" panose="02020603050405020304" pitchFamily="18" charset="0"/>
              </a:rPr>
              <a:t>терезах. 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uk-UA" sz="2400" dirty="0" smtClean="0">
                <a:cs typeface="Times New Roman" panose="02020603050405020304" pitchFamily="18" charset="0"/>
              </a:rPr>
              <a:t>Знайшли масу яблука методом непрямого вимірювання із застосуванням цифрового </a:t>
            </a:r>
            <a:r>
              <a:rPr lang="uk-UA" sz="2400" dirty="0">
                <a:cs typeface="Times New Roman" panose="02020603050405020304" pitchFamily="18" charset="0"/>
              </a:rPr>
              <a:t>датчика сили Е</a:t>
            </a:r>
            <a:r>
              <a:rPr lang="en-US" sz="2400" dirty="0" err="1">
                <a:cs typeface="Times New Roman" panose="02020603050405020304" pitchFamily="18" charset="0"/>
              </a:rPr>
              <a:t>instein</a:t>
            </a:r>
            <a:r>
              <a:rPr lang="en-US" sz="2400" dirty="0">
                <a:cs typeface="Times New Roman" panose="02020603050405020304" pitchFamily="18" charset="0"/>
              </a:rPr>
              <a:t>™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uk-UA" sz="2400" dirty="0" smtClean="0">
                <a:cs typeface="Times New Roman" panose="02020603050405020304" pitchFamily="18" charset="0"/>
              </a:rPr>
              <a:t>Здійснили </a:t>
            </a:r>
            <a:r>
              <a:rPr lang="uk-UA" sz="2400" dirty="0">
                <a:cs typeface="Times New Roman" panose="02020603050405020304" pitchFamily="18" charset="0"/>
              </a:rPr>
              <a:t>аналіз проведених </a:t>
            </a:r>
            <a:r>
              <a:rPr lang="uk-UA" sz="2400" dirty="0" smtClean="0">
                <a:cs typeface="Times New Roman" panose="02020603050405020304" pitchFamily="18" charset="0"/>
              </a:rPr>
              <a:t>експериментів та склали порівняльну таблицю мас, отриманих різними </a:t>
            </a:r>
            <a:r>
              <a:rPr lang="ru-RU" sz="2400" dirty="0" smtClean="0">
                <a:cs typeface="Times New Roman" panose="02020603050405020304" pitchFamily="18" charset="0"/>
              </a:rPr>
              <a:t>способами. </a:t>
            </a:r>
          </a:p>
        </p:txBody>
      </p:sp>
      <p:pic>
        <p:nvPicPr>
          <p:cNvPr id="11266" name="Picture 2" descr="C:\Users\Администратор\Desktop\Школа\ман юніор 2019\P15102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2028" r="9411"/>
          <a:stretch/>
        </p:blipFill>
        <p:spPr bwMode="auto">
          <a:xfrm>
            <a:off x="5005751" y="3920896"/>
            <a:ext cx="3744808" cy="2688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57704"/>
              </p:ext>
            </p:extLst>
          </p:nvPr>
        </p:nvGraphicFramePr>
        <p:xfrm>
          <a:off x="381266" y="4391136"/>
          <a:ext cx="4406758" cy="1747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38606"/>
                <a:gridCol w="1368152"/>
              </a:tblGrid>
              <a:tr h="365760"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 вимірювання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Маса, кг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«Постійного навантаження»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0,170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«Зважування заміною» 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0,167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За допомогою цифрової лабораторії </a:t>
                      </a:r>
                      <a:r>
                        <a:rPr lang="uk-UA" noProof="0" dirty="0" err="1" smtClean="0"/>
                        <a:t>Еinstein™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0,16735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599" y="332656"/>
            <a:ext cx="7200801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>
                  <a:solidFill>
                    <a:srgbClr val="C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НВК «</a:t>
            </a:r>
            <a:r>
              <a:rPr lang="uk-UA" sz="28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Свирський</a:t>
            </a:r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ліцей – ЗОШ І-ІІ ступенів»</a:t>
            </a:r>
          </a:p>
          <a:p>
            <a:pPr algn="ctr"/>
            <a:r>
              <a:rPr lang="uk-UA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Сквирської районної ради Київської області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163" y="4005064"/>
            <a:ext cx="8352928" cy="266226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Мета проекту:</a:t>
            </a:r>
            <a:r>
              <a:rPr lang="uk-UA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 smtClean="0">
                <a:cs typeface="Times New Roman" panose="02020603050405020304" pitchFamily="18" charset="0"/>
              </a:rPr>
              <a:t>опрацювати науково-популярні нариси Я.І. </a:t>
            </a:r>
            <a:r>
              <a:rPr lang="uk-UA" dirty="0" err="1" smtClean="0">
                <a:cs typeface="Times New Roman" panose="02020603050405020304" pitchFamily="18" charset="0"/>
              </a:rPr>
              <a:t>Перельмана</a:t>
            </a:r>
            <a:r>
              <a:rPr lang="uk-UA" dirty="0" smtClean="0">
                <a:cs typeface="Times New Roman" panose="02020603050405020304" pitchFamily="18" charset="0"/>
              </a:rPr>
              <a:t>; виготовити важільні терези і, використовуючи їх, продемонструвати оригінальні експерименти правильного зважування </a:t>
            </a:r>
            <a:r>
              <a:rPr lang="ru-RU" dirty="0" smtClean="0">
                <a:cs typeface="Times New Roman" panose="02020603050405020304" pitchFamily="18" charset="0"/>
              </a:rPr>
              <a:t>на </a:t>
            </a:r>
            <a:r>
              <a:rPr lang="ru-RU" dirty="0" err="1">
                <a:cs typeface="Times New Roman" panose="02020603050405020304" pitchFamily="18" charset="0"/>
              </a:rPr>
              <a:t>неправильних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терезах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uk-UA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Завдання </a:t>
            </a:r>
            <a:r>
              <a:rPr lang="uk-UA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проекту:</a:t>
            </a:r>
            <a:r>
              <a:rPr lang="uk-UA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провести пошук та відбір найбільш ефектних дослідів пов’язаних із способами правильного зважування на неправильних терезах; відтворити вибрані досліди, застосовуючи власноруч </a:t>
            </a:r>
            <a:r>
              <a:rPr lang="uk-UA" dirty="0" err="1" smtClean="0">
                <a:cs typeface="Times New Roman" panose="02020603050405020304" pitchFamily="18" charset="0"/>
              </a:rPr>
              <a:t>сконструювані</a:t>
            </a:r>
            <a:r>
              <a:rPr lang="uk-UA" dirty="0" smtClean="0">
                <a:cs typeface="Times New Roman" panose="02020603050405020304" pitchFamily="18" charset="0"/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терези та найпростіше обладнання (матеріали); здійснити аналіз проведених експериментів та порівняти отримані результати з результатом зважування за допомогою  цифрової лабораторії Е</a:t>
            </a:r>
            <a:r>
              <a:rPr lang="en-US" dirty="0" err="1">
                <a:cs typeface="Times New Roman" panose="02020603050405020304" pitchFamily="18" charset="0"/>
              </a:rPr>
              <a:t>instein</a:t>
            </a:r>
            <a:r>
              <a:rPr lang="en-US" dirty="0">
                <a:cs typeface="Times New Roman" panose="02020603050405020304" pitchFamily="18" charset="0"/>
              </a:rPr>
              <a:t>™.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414" y="2302711"/>
            <a:ext cx="91432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400" b="1" cap="all" dirty="0" err="1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Правильне</a:t>
            </a:r>
            <a:r>
              <a:rPr lang="ru-RU" sz="4400" b="1" cap="all" dirty="0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cap="all" dirty="0" err="1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зважування</a:t>
            </a:r>
            <a:r>
              <a:rPr lang="ru-RU" sz="4400" b="1" cap="all" dirty="0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</a:t>
            </a:r>
          </a:p>
          <a:p>
            <a:pPr algn="ctr"/>
            <a:r>
              <a:rPr lang="ru-RU" sz="4400" b="1" cap="all" dirty="0" err="1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неправильних</a:t>
            </a:r>
            <a:r>
              <a:rPr lang="ru-RU" sz="4400" b="1" cap="all" dirty="0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b="1" cap="all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терезах»</a:t>
            </a:r>
            <a:endParaRPr lang="ru-RU" sz="4400" b="1" cap="all" dirty="0">
              <a:ln w="190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" y="1696452"/>
            <a:ext cx="9143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endParaRPr lang="ru-RU" sz="3200" dirty="0">
              <a:ln w="190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1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дминистратор\Desktop\Школа\ман юніор 2019\P15103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7226" r="16303" b="13159"/>
          <a:stretch/>
        </p:blipFill>
        <p:spPr bwMode="auto">
          <a:xfrm>
            <a:off x="1537857" y="404664"/>
            <a:ext cx="6026698" cy="398587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6418" y="4246527"/>
            <a:ext cx="840296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Фундатор</a:t>
            </a: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проекту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Тесельський</a:t>
            </a:r>
            <a:r>
              <a:rPr lang="uk-UA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Іван Олегович,</a:t>
            </a:r>
            <a:r>
              <a:rPr lang="uk-UA" sz="2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учень </a:t>
            </a:r>
            <a:r>
              <a:rPr lang="uk-UA" sz="2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7</a:t>
            </a:r>
            <a:r>
              <a:rPr lang="uk-UA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класу, </a:t>
            </a:r>
          </a:p>
          <a:p>
            <a:pPr algn="ctr"/>
            <a:r>
              <a:rPr lang="uk-UA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вихованець </a:t>
            </a:r>
            <a:r>
              <a:rPr lang="uk-UA" sz="2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гуртка </a:t>
            </a:r>
            <a:r>
              <a:rPr lang="uk-UA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«Експериментальна і теоретична фізика»</a:t>
            </a:r>
            <a:endParaRPr lang="uk-UA" sz="24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Керівник</a:t>
            </a:r>
            <a:r>
              <a:rPr lang="ru-RU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проекту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Гетьман Ірина </a:t>
            </a:r>
            <a:r>
              <a:rPr lang="uk-UA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Володимирівна, учитель фізики, </a:t>
            </a:r>
          </a:p>
          <a:p>
            <a:pPr algn="ctr"/>
            <a:r>
              <a:rPr lang="uk-UA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керівник гуртка «Експериментальна </a:t>
            </a:r>
            <a:r>
              <a:rPr lang="uk-UA" sz="2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і теоретична фізика</a:t>
            </a:r>
            <a:r>
              <a:rPr lang="uk-UA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»</a:t>
            </a:r>
            <a:endParaRPr lang="uk-UA" sz="24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9" y="6091"/>
            <a:ext cx="9151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442967" y="708922"/>
            <a:ext cx="8444752" cy="5852633"/>
            <a:chOff x="442967" y="708922"/>
            <a:chExt cx="8444752" cy="5852633"/>
          </a:xfrm>
        </p:grpSpPr>
        <p:pic>
          <p:nvPicPr>
            <p:cNvPr id="2050" name="Picture 2" descr="H:\DCIM\151_PANA\P151064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8" t="3571" r="17899" b="11742"/>
            <a:stretch/>
          </p:blipFill>
          <p:spPr bwMode="auto">
            <a:xfrm>
              <a:off x="2124617" y="1432235"/>
              <a:ext cx="4967663" cy="399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931228" y="5653614"/>
              <a:ext cx="2506202" cy="907941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Штатив з лапкою</a:t>
              </a:r>
            </a:p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і затискачем</a:t>
              </a:r>
              <a:endParaRPr lang="uk-UA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42967" y="708923"/>
              <a:ext cx="2576750" cy="461665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Дерев</a:t>
              </a:r>
              <a:r>
                <a:rPr lang="en-US" sz="2400" dirty="0" smtClean="0">
                  <a:cs typeface="Times New Roman" panose="02020603050405020304" pitchFamily="18" charset="0"/>
                </a:rPr>
                <a:t>’</a:t>
              </a:r>
              <a:r>
                <a:rPr lang="uk-UA" sz="2400" dirty="0" err="1" smtClean="0">
                  <a:cs typeface="Times New Roman" panose="02020603050405020304" pitchFamily="18" charset="0"/>
                </a:rPr>
                <a:t>яна</a:t>
              </a:r>
              <a:r>
                <a:rPr lang="uk-UA" sz="2400" dirty="0" smtClean="0">
                  <a:cs typeface="Times New Roman" panose="02020603050405020304" pitchFamily="18" charset="0"/>
                </a:rPr>
                <a:t> планка</a:t>
              </a:r>
              <a:endParaRPr lang="uk-UA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4411601" y="1147264"/>
              <a:ext cx="304415" cy="8777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5931228" y="708923"/>
              <a:ext cx="2880320" cy="1354217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Прямовисна нитка</a:t>
              </a:r>
            </a:p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з </a:t>
              </a:r>
              <a:r>
                <a:rPr lang="uk-UA" sz="2400" dirty="0" err="1" smtClean="0">
                  <a:cs typeface="Times New Roman" panose="02020603050405020304" pitchFamily="18" charset="0"/>
                </a:rPr>
                <a:t>прив</a:t>
              </a:r>
              <a:r>
                <a:rPr lang="en-US" sz="2400" dirty="0" smtClean="0">
                  <a:cs typeface="Times New Roman" panose="02020603050405020304" pitchFamily="18" charset="0"/>
                </a:rPr>
                <a:t>’</a:t>
              </a:r>
              <a:r>
                <a:rPr lang="uk-UA" sz="2400" dirty="0" err="1" smtClean="0">
                  <a:cs typeface="Times New Roman" panose="02020603050405020304" pitchFamily="18" charset="0"/>
                </a:rPr>
                <a:t>язаною</a:t>
              </a:r>
              <a:r>
                <a:rPr lang="uk-UA" sz="2400" dirty="0" smtClean="0">
                  <a:cs typeface="Times New Roman" panose="02020603050405020304" pitchFamily="18" charset="0"/>
                </a:rPr>
                <a:t> </a:t>
              </a:r>
            </a:p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металевою кулькою</a:t>
              </a:r>
              <a:endParaRPr lang="uk-UA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82739" y="708922"/>
              <a:ext cx="1161008" cy="461665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Шуруп</a:t>
              </a:r>
              <a:endParaRPr lang="uk-UA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188003" y="3527434"/>
              <a:ext cx="1699716" cy="830997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Нитки для підвісу</a:t>
              </a:r>
              <a:endParaRPr lang="uk-UA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 стрелкой 23"/>
            <p:cNvCxnSpPr>
              <a:stCxn id="7" idx="2"/>
            </p:cNvCxnSpPr>
            <p:nvPr/>
          </p:nvCxnSpPr>
          <p:spPr>
            <a:xfrm>
              <a:off x="1731342" y="1170588"/>
              <a:ext cx="1288375" cy="5664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>
              <a:off x="4716016" y="2063139"/>
              <a:ext cx="2870386" cy="1364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65" idx="0"/>
            </p:cNvCxnSpPr>
            <p:nvPr/>
          </p:nvCxnSpPr>
          <p:spPr>
            <a:xfrm flipV="1">
              <a:off x="2552615" y="4761357"/>
              <a:ext cx="203647" cy="9064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stCxn id="2" idx="1"/>
            </p:cNvCxnSpPr>
            <p:nvPr/>
          </p:nvCxnSpPr>
          <p:spPr>
            <a:xfrm flipH="1" flipV="1">
              <a:off x="4463244" y="4113288"/>
              <a:ext cx="1467984" cy="19942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2552615" y="5171482"/>
              <a:ext cx="3459545" cy="501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11" idx="1"/>
            </p:cNvCxnSpPr>
            <p:nvPr/>
          </p:nvCxnSpPr>
          <p:spPr>
            <a:xfrm flipH="1" flipV="1">
              <a:off x="6300192" y="3275525"/>
              <a:ext cx="887811" cy="6674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5" name="Прямоугольник 64"/>
            <p:cNvSpPr/>
            <p:nvPr/>
          </p:nvSpPr>
          <p:spPr>
            <a:xfrm>
              <a:off x="1052424" y="5667844"/>
              <a:ext cx="3000382" cy="461665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spcAft>
                  <a:spcPts val="600"/>
                </a:spcAft>
              </a:pPr>
              <a:r>
                <a:rPr lang="uk-UA" sz="2400" dirty="0" smtClean="0">
                  <a:cs typeface="Times New Roman" panose="02020603050405020304" pitchFamily="18" charset="0"/>
                </a:rPr>
                <a:t>Підставки під вазони</a:t>
              </a:r>
              <a:endParaRPr lang="uk-UA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2907605" y="99818"/>
            <a:ext cx="3312406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Важільні терези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379" y="2639060"/>
            <a:ext cx="2576750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Стрілка із картону</a:t>
            </a:r>
            <a:endParaRPr lang="uk-UA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11265" name="Прямая со стрелкой 11264"/>
          <p:cNvCxnSpPr>
            <a:stCxn id="9" idx="3"/>
          </p:cNvCxnSpPr>
          <p:nvPr/>
        </p:nvCxnSpPr>
        <p:spPr>
          <a:xfrm>
            <a:off x="2757129" y="2869893"/>
            <a:ext cx="1706115" cy="405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5" y="332656"/>
            <a:ext cx="7560840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важливіше</a:t>
            </a:r>
            <a:r>
              <a:rPr lang="ru-RU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для правильного </a:t>
            </a:r>
            <a:r>
              <a:rPr lang="ru-RU" sz="28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зважування</a:t>
            </a:r>
            <a:r>
              <a:rPr lang="ru-RU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: </a:t>
            </a:r>
            <a:r>
              <a:rPr lang="uk-UA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терези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чи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гирі</a:t>
            </a:r>
            <a:r>
              <a:rPr lang="ru-RU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7771" y="5373216"/>
            <a:ext cx="7776865" cy="12003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Ви </a:t>
            </a:r>
            <a:r>
              <a:rPr lang="uk-UA" sz="2400" dirty="0">
                <a:cs typeface="Times New Roman" panose="02020603050405020304" pitchFamily="18" charset="0"/>
              </a:rPr>
              <a:t>помиляєтеся, якщо думаєте, що однаково важливо і те й інше: </a:t>
            </a:r>
            <a:r>
              <a:rPr lang="uk-UA" sz="2400" dirty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можна </a:t>
            </a:r>
            <a:r>
              <a:rPr lang="uk-UA" sz="2400" dirty="0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зважити правильно</a:t>
            </a:r>
            <a:r>
              <a:rPr lang="uk-UA" sz="2400" dirty="0" smtClean="0">
                <a:cs typeface="Times New Roman" panose="02020603050405020304" pitchFamily="18" charset="0"/>
              </a:rPr>
              <a:t>, навіть, не маючи правильних терезів, </a:t>
            </a:r>
            <a:r>
              <a:rPr lang="uk-UA" sz="2400" dirty="0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якщо є правильні гирі</a:t>
            </a:r>
            <a:r>
              <a:rPr lang="uk-UA" sz="2400" dirty="0" smtClean="0">
                <a:cs typeface="Times New Roman" panose="02020603050405020304" pitchFamily="18" charset="0"/>
              </a:rPr>
              <a:t>. </a:t>
            </a:r>
            <a:endParaRPr lang="uk-UA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истратор\Desktop\Школа\ман юніор 2019\P1510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4849"/>
          <a:stretch/>
        </p:blipFill>
        <p:spPr bwMode="auto">
          <a:xfrm>
            <a:off x="1887392" y="1652003"/>
            <a:ext cx="5369999" cy="340391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Школа\ман юніор 2019\P15102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r="4642" b="2720"/>
          <a:stretch/>
        </p:blipFill>
        <p:spPr bwMode="auto">
          <a:xfrm>
            <a:off x="2434667" y="1268760"/>
            <a:ext cx="4305584" cy="28146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138227"/>
            <a:ext cx="8064896" cy="156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Зважування починаємо </a:t>
            </a:r>
            <a:r>
              <a:rPr lang="uk-UA" sz="2400" dirty="0">
                <a:cs typeface="Times New Roman" panose="02020603050405020304" pitchFamily="18" charset="0"/>
              </a:rPr>
              <a:t>з того, що на одну з </a:t>
            </a:r>
            <a:r>
              <a:rPr lang="uk-UA" sz="2400" dirty="0" smtClean="0">
                <a:cs typeface="Times New Roman" panose="02020603050405020304" pitchFamily="18" charset="0"/>
              </a:rPr>
              <a:t>шальок </a:t>
            </a:r>
            <a:r>
              <a:rPr lang="uk-UA" sz="2400" i="1" dirty="0" smtClean="0">
                <a:cs typeface="Times New Roman" panose="02020603050405020304" pitchFamily="18" charset="0"/>
              </a:rPr>
              <a:t>власноруч виготовлених</a:t>
            </a:r>
            <a:r>
              <a:rPr lang="uk-UA" sz="2400" dirty="0" smtClean="0">
                <a:cs typeface="Times New Roman" panose="02020603050405020304" pitchFamily="18" charset="0"/>
              </a:rPr>
              <a:t> терезів кладемо певний  </a:t>
            </a:r>
            <a:r>
              <a:rPr lang="uk-UA" sz="2400" dirty="0">
                <a:cs typeface="Times New Roman" panose="02020603050405020304" pitchFamily="18" charset="0"/>
              </a:rPr>
              <a:t>вантаж, - </a:t>
            </a:r>
            <a:r>
              <a:rPr lang="uk-UA" sz="2400" dirty="0" smtClean="0">
                <a:cs typeface="Times New Roman" panose="02020603050405020304" pitchFamily="18" charset="0"/>
              </a:rPr>
              <a:t>тільки щоб </a:t>
            </a:r>
            <a:r>
              <a:rPr lang="uk-UA" sz="2400" dirty="0">
                <a:cs typeface="Times New Roman" panose="02020603050405020304" pitchFamily="18" charset="0"/>
              </a:rPr>
              <a:t>він був важчий </a:t>
            </a:r>
            <a:r>
              <a:rPr lang="uk-UA" sz="2400" dirty="0" smtClean="0">
                <a:cs typeface="Times New Roman" panose="02020603050405020304" pitchFamily="18" charset="0"/>
              </a:rPr>
              <a:t>від того тіла</a:t>
            </a:r>
            <a:r>
              <a:rPr lang="uk-UA" sz="2400" dirty="0">
                <a:cs typeface="Times New Roman" panose="02020603050405020304" pitchFamily="18" charset="0"/>
              </a:rPr>
              <a:t>, що </a:t>
            </a:r>
            <a:r>
              <a:rPr lang="uk-UA" sz="2400" dirty="0" smtClean="0">
                <a:cs typeface="Times New Roman" panose="02020603050405020304" pitchFamily="18" charset="0"/>
              </a:rPr>
              <a:t>підлягає зважуванню.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cs typeface="Times New Roman" panose="02020603050405020304" pitchFamily="18" charset="0"/>
              </a:rPr>
              <a:t>Потім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cs typeface="Times New Roman" panose="02020603050405020304" pitchFamily="18" charset="0"/>
              </a:rPr>
              <a:t>зрівноважуємо його </a:t>
            </a:r>
            <a:r>
              <a:rPr lang="ru-RU" sz="2400" dirty="0" smtClean="0">
                <a:cs typeface="Times New Roman" panose="02020603050405020304" pitchFamily="18" charset="0"/>
              </a:rPr>
              <a:t>гирями.</a:t>
            </a:r>
            <a:endParaRPr lang="uk-UA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7" y="188640"/>
            <a:ext cx="6624737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Існує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кілька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способів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правильного </a:t>
            </a:r>
            <a:r>
              <a:rPr lang="ru-RU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зважування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на </a:t>
            </a:r>
            <a:r>
              <a:rPr lang="ru-RU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неправильних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терезах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1786" y="4208675"/>
            <a:ext cx="5146152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Спосіб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постійного</a:t>
            </a:r>
            <a:r>
              <a:rPr lang="ru-RU" sz="2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навантаження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запропонований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Д</a:t>
            </a:r>
            <a:r>
              <a:rPr lang="ru-RU" sz="2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. І. </a:t>
            </a:r>
            <a:r>
              <a:rPr lang="ru-RU" sz="24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Менделєєвим</a:t>
            </a:r>
            <a:r>
              <a:rPr lang="ru-RU" sz="2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. </a:t>
            </a:r>
            <a:endParaRPr lang="ru-RU" sz="24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65275" y="1748582"/>
            <a:ext cx="2808313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Яблуко - тіло для зважування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628936" y="2108622"/>
            <a:ext cx="629819" cy="628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395009" y="2939337"/>
            <a:ext cx="1453553" cy="50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04717" y="2523400"/>
            <a:ext cx="2376264" cy="415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Вантаж, невідомої маси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48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Школа\ман юніор 2019\P15102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6654"/>
          <a:stretch/>
        </p:blipFill>
        <p:spPr bwMode="auto">
          <a:xfrm rot="16200000">
            <a:off x="5048414" y="1665187"/>
            <a:ext cx="4515843" cy="314692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404" y="362211"/>
            <a:ext cx="4015344" cy="44627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На шальку </a:t>
            </a:r>
            <a:r>
              <a:rPr lang="uk-UA" sz="2400" dirty="0">
                <a:cs typeface="Times New Roman" panose="02020603050405020304" pitchFamily="18" charset="0"/>
              </a:rPr>
              <a:t>з </a:t>
            </a:r>
            <a:r>
              <a:rPr lang="uk-UA" sz="2400" dirty="0" smtClean="0">
                <a:cs typeface="Times New Roman" panose="02020603050405020304" pitchFamily="18" charset="0"/>
              </a:rPr>
              <a:t>гирями кладемо </a:t>
            </a:r>
            <a:r>
              <a:rPr lang="uk-UA" sz="2400" dirty="0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яблуко</a:t>
            </a:r>
            <a:r>
              <a:rPr lang="uk-UA" sz="2400" dirty="0" smtClean="0">
                <a:cs typeface="Times New Roman" panose="02020603050405020304" pitchFamily="18" charset="0"/>
              </a:rPr>
              <a:t>, масу якого шукаємо.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Потім знімаємо </a:t>
            </a:r>
            <a:r>
              <a:rPr lang="uk-UA" sz="2400" dirty="0">
                <a:cs typeface="Times New Roman" panose="02020603050405020304" pitchFamily="18" charset="0"/>
              </a:rPr>
              <a:t>з </a:t>
            </a:r>
            <a:r>
              <a:rPr lang="uk-UA" sz="2400" dirty="0" smtClean="0">
                <a:cs typeface="Times New Roman" panose="02020603050405020304" pitchFamily="18" charset="0"/>
              </a:rPr>
              <a:t>неї стільки гирьок, </a:t>
            </a:r>
            <a:r>
              <a:rPr lang="uk-UA" sz="2400" dirty="0">
                <a:cs typeface="Times New Roman" panose="02020603050405020304" pitchFamily="18" charset="0"/>
              </a:rPr>
              <a:t>скільки потрібно, щоб відновити порушену рівновагу. </a:t>
            </a:r>
            <a:endParaRPr lang="uk-UA" sz="2400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cs typeface="Times New Roman" panose="02020603050405020304" pitchFamily="18" charset="0"/>
              </a:rPr>
              <a:t>Маса знятих гир</a:t>
            </a:r>
            <a:r>
              <a:rPr lang="uk-UA" sz="2400" dirty="0">
                <a:cs typeface="Times New Roman" panose="02020603050405020304" pitchFamily="18" charset="0"/>
              </a:rPr>
              <a:t>, очевидно, дорівнює </a:t>
            </a:r>
            <a:r>
              <a:rPr lang="uk-UA" sz="2400" dirty="0" smtClean="0">
                <a:cs typeface="Times New Roman" panose="02020603050405020304" pitchFamily="18" charset="0"/>
              </a:rPr>
              <a:t>масі яблука; тепер воно </a:t>
            </a:r>
            <a:r>
              <a:rPr lang="uk-UA" sz="2400" dirty="0">
                <a:cs typeface="Times New Roman" panose="02020603050405020304" pitchFamily="18" charset="0"/>
              </a:rPr>
              <a:t>замінює їх </a:t>
            </a:r>
            <a:r>
              <a:rPr lang="uk-UA" sz="2400" dirty="0" smtClean="0">
                <a:cs typeface="Times New Roman" panose="02020603050405020304" pitchFamily="18" charset="0"/>
              </a:rPr>
              <a:t>на тій </a:t>
            </a:r>
            <a:r>
              <a:rPr lang="uk-UA" sz="2400" dirty="0">
                <a:cs typeface="Times New Roman" panose="02020603050405020304" pitchFamily="18" charset="0"/>
              </a:rPr>
              <a:t>же </a:t>
            </a:r>
            <a:r>
              <a:rPr lang="uk-UA" sz="2400" dirty="0" smtClean="0">
                <a:cs typeface="Times New Roman" panose="02020603050405020304" pitchFamily="18" charset="0"/>
              </a:rPr>
              <a:t>шальці терезів </a:t>
            </a:r>
            <a:r>
              <a:rPr lang="uk-UA" sz="2400" dirty="0">
                <a:cs typeface="Times New Roman" panose="02020603050405020304" pitchFamily="18" charset="0"/>
              </a:rPr>
              <a:t>і, </a:t>
            </a:r>
            <a:r>
              <a:rPr lang="uk-UA" sz="2400" dirty="0" smtClean="0">
                <a:cs typeface="Times New Roman" panose="02020603050405020304" pitchFamily="18" charset="0"/>
              </a:rPr>
              <a:t>отже, має однакову </a:t>
            </a:r>
            <a:r>
              <a:rPr lang="uk-UA" sz="2400" dirty="0">
                <a:cs typeface="Times New Roman" panose="02020603050405020304" pitchFamily="18" charset="0"/>
              </a:rPr>
              <a:t>з ними </a:t>
            </a:r>
            <a:r>
              <a:rPr lang="uk-UA" sz="2400" dirty="0" smtClean="0">
                <a:cs typeface="Times New Roman" panose="02020603050405020304" pitchFamily="18" charset="0"/>
              </a:rPr>
              <a:t>масу.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esktop\Школа\ман юніор 2019\P15102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2" t="4693" r="26256" b="6967"/>
          <a:stretch/>
        </p:blipFill>
        <p:spPr bwMode="auto">
          <a:xfrm>
            <a:off x="4572392" y="362211"/>
            <a:ext cx="2015832" cy="242798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404" y="5099700"/>
            <a:ext cx="6227820" cy="156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cs typeface="Times New Roman" panose="02020603050405020304" pitchFamily="18" charset="0"/>
              </a:rPr>
              <a:t>Такий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cs typeface="Times New Roman" panose="02020603050405020304" pitchFamily="18" charset="0"/>
              </a:rPr>
              <a:t>спосіб</a:t>
            </a:r>
            <a:r>
              <a:rPr lang="ru-RU" sz="2400" dirty="0" smtClean="0"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cs typeface="Times New Roman" panose="02020603050405020304" pitchFamily="18" charset="0"/>
              </a:rPr>
              <a:t>зручним</a:t>
            </a:r>
            <a:r>
              <a:rPr lang="ru-RU" sz="2400" dirty="0" smtClean="0">
                <a:cs typeface="Times New Roman" panose="02020603050405020304" pitchFamily="18" charset="0"/>
              </a:rPr>
              <a:t>, коли </a:t>
            </a:r>
            <a:r>
              <a:rPr lang="ru-RU" sz="2400" dirty="0">
                <a:cs typeface="Times New Roman" panose="02020603050405020304" pitchFamily="18" charset="0"/>
              </a:rPr>
              <a:t>доводиться </a:t>
            </a:r>
            <a:r>
              <a:rPr lang="ru-RU" sz="2400" dirty="0" err="1" smtClean="0">
                <a:cs typeface="Times New Roman" panose="02020603050405020304" pitchFamily="18" charset="0"/>
              </a:rPr>
              <a:t>зважувати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одне</a:t>
            </a:r>
            <a:r>
              <a:rPr lang="ru-RU" sz="2400" dirty="0">
                <a:cs typeface="Times New Roman" panose="02020603050405020304" pitchFamily="18" charset="0"/>
              </a:rPr>
              <a:t> за </a:t>
            </a:r>
            <a:r>
              <a:rPr lang="ru-RU" sz="2400" dirty="0" smtClean="0">
                <a:cs typeface="Times New Roman" panose="02020603050405020304" pitchFamily="18" charset="0"/>
              </a:rPr>
              <a:t>другим </a:t>
            </a:r>
            <a:r>
              <a:rPr lang="ru-RU" sz="2400" dirty="0" err="1"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тіл</a:t>
            </a:r>
            <a:r>
              <a:rPr lang="ru-RU" sz="2400" dirty="0"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cs typeface="Times New Roman" panose="02020603050405020304" pitchFamily="18" charset="0"/>
              </a:rPr>
              <a:t>початкове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cs typeface="Times New Roman" panose="02020603050405020304" pitchFamily="18" charset="0"/>
              </a:rPr>
              <a:t>навантаження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cs typeface="Times New Roman" panose="02020603050405020304" pitchFamily="18" charset="0"/>
              </a:rPr>
              <a:t>залишається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і </a:t>
            </a:r>
            <a:r>
              <a:rPr lang="ru-RU" sz="2400" dirty="0" smtClean="0">
                <a:cs typeface="Times New Roman" panose="02020603050405020304" pitchFamily="18" charset="0"/>
              </a:rPr>
              <a:t>ним </a:t>
            </a:r>
            <a:r>
              <a:rPr lang="ru-RU" sz="2400" dirty="0" err="1">
                <a:cs typeface="Times New Roman" panose="02020603050405020304" pitchFamily="18" charset="0"/>
              </a:rPr>
              <a:t>користуються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 для  </a:t>
            </a:r>
            <a:r>
              <a:rPr lang="ru-RU" sz="2400" dirty="0" err="1" smtClean="0"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cs typeface="Times New Roman" panose="02020603050405020304" pitchFamily="18" charset="0"/>
              </a:rPr>
              <a:t>наступних</a:t>
            </a:r>
            <a:r>
              <a:rPr lang="ru-RU" sz="2400" dirty="0" smtClean="0"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cs typeface="Times New Roman" panose="02020603050405020304" pitchFamily="18" charset="0"/>
              </a:rPr>
              <a:t>зважувань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38015" y="2967335"/>
                <a:ext cx="1884586" cy="461665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2400" i="1" dirty="0" smtClean="0">
                    <a:cs typeface="Times New Roman" panose="02020603050405020304" pitchFamily="18" charset="0"/>
                  </a:rPr>
                  <a:t>m</a:t>
                </a:r>
                <a:r>
                  <a:rPr lang="uk-UA" sz="2400" i="1" baseline="-25000" dirty="0" err="1" smtClean="0">
                    <a:cs typeface="Times New Roman" panose="02020603050405020304" pitchFamily="18" charset="0"/>
                  </a:rPr>
                  <a:t>ябл</a:t>
                </a:r>
                <a:r>
                  <a:rPr lang="uk-UA" sz="2400" i="1" baseline="-25000" dirty="0" smtClean="0">
                    <a:cs typeface="Times New Roman" panose="02020603050405020304" pitchFamily="18" charset="0"/>
                  </a:rPr>
                  <a:t>.</a:t>
                </a:r>
                <a:r>
                  <a:rPr lang="en-US" sz="2400" i="1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uk-UA" sz="2400" b="0" i="1" smtClean="0">
                        <a:latin typeface="Cambria Math"/>
                        <a:cs typeface="Times New Roman" panose="02020603050405020304" pitchFamily="18" charset="0"/>
                      </a:rPr>
                      <m:t>170 </m:t>
                    </m:r>
                    <m:r>
                      <m:rPr>
                        <m:nor/>
                      </m:rPr>
                      <a:rPr lang="uk-UA" sz="2400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г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15" y="2967335"/>
                <a:ext cx="188458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0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2839926"/>
            <a:ext cx="3672409" cy="156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cs typeface="Times New Roman" panose="02020603050405020304" pitchFamily="18" charset="0"/>
              </a:rPr>
              <a:t>На </a:t>
            </a:r>
            <a:r>
              <a:rPr lang="ru-RU" sz="2400" dirty="0">
                <a:cs typeface="Times New Roman" panose="02020603050405020304" pitchFamily="18" charset="0"/>
              </a:rPr>
              <a:t>одну шальку </a:t>
            </a:r>
            <a:r>
              <a:rPr lang="uk-UA" sz="2400" dirty="0" smtClean="0">
                <a:cs typeface="Times New Roman" panose="02020603050405020304" pitchFamily="18" charset="0"/>
              </a:rPr>
              <a:t>терезів, кладемо яблуко, що підлягає зважуванню, а на іншу </a:t>
            </a:r>
            <a:r>
              <a:rPr lang="uk-UA" sz="2400" dirty="0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насипаємо просо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  <a:endParaRPr lang="uk-UA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дминистратор\Desktop\Школа\ман юніор 2019\P15102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r="6201"/>
          <a:stretch/>
        </p:blipFill>
        <p:spPr bwMode="auto">
          <a:xfrm>
            <a:off x="4355976" y="2060848"/>
            <a:ext cx="4399115" cy="312781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1" y="548680"/>
            <a:ext cx="8203707" cy="12003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«Зважування заміною» або «спосіб </a:t>
            </a:r>
            <a:r>
              <a:rPr lang="uk-UA" sz="2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Борда</a:t>
            </a:r>
            <a:r>
              <a:rPr lang="uk-UA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», названий іменем французького вченого, який його запропонував. Іноді цей метод називають 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«методом </a:t>
            </a:r>
            <a:r>
              <a:rPr lang="ru-RU" sz="2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тарування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680122"/>
            <a:ext cx="7921273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i="1" dirty="0" smtClean="0">
                <a:cs typeface="Times New Roman" panose="02020603050405020304" pitchFamily="18" charset="0"/>
              </a:rPr>
              <a:t>Аби додати досліду українського колориту, ми </a:t>
            </a:r>
            <a:r>
              <a:rPr lang="uk-UA" sz="2400" i="1" dirty="0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замінили</a:t>
            </a:r>
            <a:r>
              <a:rPr lang="ru-RU" sz="2400" i="1" dirty="0" smtClean="0">
                <a:cs typeface="Times New Roman" panose="02020603050405020304" pitchFamily="18" charset="0"/>
              </a:rPr>
              <a:t>, </a:t>
            </a:r>
            <a:r>
              <a:rPr lang="uk-UA" sz="2400" i="1" dirty="0" smtClean="0">
                <a:cs typeface="Times New Roman" panose="02020603050405020304" pitchFamily="18" charset="0"/>
              </a:rPr>
              <a:t>пісок або дріб, рекомендовані у методі </a:t>
            </a:r>
            <a:r>
              <a:rPr lang="uk-UA" sz="2400" i="1" dirty="0" err="1" smtClean="0">
                <a:cs typeface="Times New Roman" panose="02020603050405020304" pitchFamily="18" charset="0"/>
              </a:rPr>
              <a:t>Борда</a:t>
            </a:r>
            <a:r>
              <a:rPr lang="uk-UA" sz="2400" i="1" dirty="0"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cs typeface="Times New Roman" panose="02020603050405020304" pitchFamily="18" charset="0"/>
              </a:rPr>
              <a:t>на</a:t>
            </a:r>
            <a:r>
              <a:rPr lang="ru-RU" sz="2400" i="1" dirty="0" smtClean="0">
                <a:ln>
                  <a:solidFill>
                    <a:srgbClr val="C00000"/>
                  </a:solidFill>
                </a:ln>
                <a:cs typeface="Times New Roman" panose="02020603050405020304" pitchFamily="18" charset="0"/>
              </a:rPr>
              <a:t> просо. </a:t>
            </a:r>
            <a:endParaRPr lang="uk-UA" sz="2400" b="1" i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МАН Юніор\Арбитражный-адво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Школа\ман юніор 2019\P15102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"/>
          <a:stretch/>
        </p:blipFill>
        <p:spPr bwMode="auto">
          <a:xfrm rot="5400000">
            <a:off x="-314886" y="1115086"/>
            <a:ext cx="3645339" cy="222449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Школа\ман юніор 2019\P1510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r="6785"/>
          <a:stretch/>
        </p:blipFill>
        <p:spPr bwMode="auto">
          <a:xfrm>
            <a:off x="4572392" y="3429000"/>
            <a:ext cx="4309834" cy="314152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25144"/>
            <a:ext cx="3656512" cy="12003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400" dirty="0" smtClean="0">
                <a:cs typeface="Times New Roman" panose="02020603050405020304" pitchFamily="18" charset="0"/>
              </a:rPr>
              <a:t>Просо </a:t>
            </a:r>
            <a:r>
              <a:rPr lang="uk-UA" sz="2400" dirty="0" smtClean="0">
                <a:cs typeface="Times New Roman" panose="02020603050405020304" pitchFamily="18" charset="0"/>
              </a:rPr>
              <a:t>потрібно насипати до моменту відновлення рівноваги терезів.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Администратор\Desktop\Школа\ман юніор 2019\P15102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/>
          <a:stretch/>
        </p:blipFill>
        <p:spPr bwMode="auto">
          <a:xfrm rot="16200000">
            <a:off x="2253348" y="1153680"/>
            <a:ext cx="3597402" cy="219524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739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42</cp:revision>
  <dcterms:created xsi:type="dcterms:W3CDTF">2019-04-10T19:14:45Z</dcterms:created>
  <dcterms:modified xsi:type="dcterms:W3CDTF">2019-04-19T14:50:57Z</dcterms:modified>
</cp:coreProperties>
</file>