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66" r:id="rId3"/>
    <p:sldId id="283" r:id="rId4"/>
    <p:sldId id="288" r:id="rId5"/>
    <p:sldId id="289" r:id="rId6"/>
    <p:sldId id="295" r:id="rId7"/>
    <p:sldId id="290" r:id="rId8"/>
    <p:sldId id="293" r:id="rId9"/>
    <p:sldId id="292" r:id="rId10"/>
    <p:sldId id="257" r:id="rId11"/>
    <p:sldId id="264" r:id="rId12"/>
    <p:sldId id="258" r:id="rId13"/>
    <p:sldId id="261" r:id="rId14"/>
    <p:sldId id="270" r:id="rId15"/>
    <p:sldId id="262" r:id="rId16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815" autoAdjust="0"/>
    <p:restoredTop sz="94660"/>
  </p:normalViewPr>
  <p:slideViewPr>
    <p:cSldViewPr snapToGrid="0">
      <p:cViewPr varScale="1">
        <p:scale>
          <a:sx n="63" d="100"/>
          <a:sy n="63" d="100"/>
        </p:scale>
        <p:origin x="-120" y="-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C3D8F-961C-4142-831C-C79F7C82F2FF}" type="datetimeFigureOut">
              <a:rPr lang="ru-RU"/>
              <a:pPr>
                <a:defRPr/>
              </a:pPr>
              <a:t>14.04.2019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DA339E-6097-4FF3-9C85-D273B6AFFFB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CA834-E188-4155-BB92-748C02017187}" type="datetimeFigureOut">
              <a:rPr lang="ru-RU"/>
              <a:pPr>
                <a:defRPr/>
              </a:pPr>
              <a:t>14.04.2019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964DBD-CF67-4959-88B8-461F682A6D7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3F823-C387-48A9-BED8-725F4A72F309}" type="datetimeFigureOut">
              <a:rPr lang="ru-RU"/>
              <a:pPr>
                <a:defRPr/>
              </a:pPr>
              <a:t>14.04.2019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09C6D6-8F0D-4FB4-9571-A801DF50901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6F9FD-C1A0-4395-85E9-724D1F9A9B59}" type="datetimeFigureOut">
              <a:rPr lang="ru-RU"/>
              <a:pPr>
                <a:defRPr/>
              </a:pPr>
              <a:t>14.04.2019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7562D6-D3DA-4979-9FC6-478AEE76A1C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A0C90-16AF-48CA-91ED-0D558141F2C0}" type="datetimeFigureOut">
              <a:rPr lang="ru-RU"/>
              <a:pPr>
                <a:defRPr/>
              </a:pPr>
              <a:t>14.04.2019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9EBBE5-C09B-4251-8D8C-02093965DAC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2CA78-28D1-468B-A42A-BFCB5FD14581}" type="datetimeFigureOut">
              <a:rPr lang="ru-RU"/>
              <a:pPr>
                <a:defRPr/>
              </a:pPr>
              <a:t>14.04.2019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BF91C6-C889-4C98-96AA-901625D8487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46113-FC06-483B-A881-754EB159569C}" type="datetimeFigureOut">
              <a:rPr lang="ru-RU"/>
              <a:pPr>
                <a:defRPr/>
              </a:pPr>
              <a:t>14.04.2019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4AE8AB-51CE-4437-AD1F-DBB37C58E94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48654-A903-4363-834B-46A9878284A8}" type="datetimeFigureOut">
              <a:rPr lang="ru-RU"/>
              <a:pPr>
                <a:defRPr/>
              </a:pPr>
              <a:t>14.04.2019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5F67D-FE72-4504-AC56-0024E2EF033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331E3-45C3-493A-8C78-9FDAA6664CCD}" type="datetimeFigureOut">
              <a:rPr lang="ru-RU"/>
              <a:pPr>
                <a:defRPr/>
              </a:pPr>
              <a:t>14.04.2019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A0216E-FC2D-4D57-8457-95DA6664A34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C1E19-8B7C-4546-9104-1E22E96C7A0B}" type="datetimeFigureOut">
              <a:rPr lang="ru-RU"/>
              <a:pPr>
                <a:defRPr/>
              </a:pPr>
              <a:t>14.04.2019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AFA17E-5D29-45E2-AFCD-9A6E72FDF60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95B5B-C733-4057-AE1A-35F0DF52615F}" type="datetimeFigureOut">
              <a:rPr lang="ru-RU"/>
              <a:pPr>
                <a:defRPr/>
              </a:pPr>
              <a:t>14.04.2019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0288F3-6613-43F7-AD8B-174D153562D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7E7">
            <a:alpha val="5686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4AC39EE-1C50-47C6-B90D-767EAD58A74F}" type="datetimeFigureOut">
              <a:rPr lang="ru-RU"/>
              <a:pPr>
                <a:defRPr/>
              </a:pPr>
              <a:t>14.04.2019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80509B5E-9F17-4A4B-B811-596A60819E86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50.png"/><Relationship Id="rId7" Type="http://schemas.openxmlformats.org/officeDocument/2006/relationships/hyperlink" Target="https://www.myslenedrevo.com.ua/files/MDr/sci/kyiv/islands/1-9-Mochy/33_Nostoc_comune.jpg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6.png"/><Relationship Id="rId5" Type="http://schemas.openxmlformats.org/officeDocument/2006/relationships/hyperlink" Target="https://www.myslenedrevo.com.ua/files/MDr/sci/kyiv/islands/1-9-Mochy/39_Cyanophyta_ptaszyny.jpg" TargetMode="External"/><Relationship Id="rId10" Type="http://schemas.openxmlformats.org/officeDocument/2006/relationships/image" Target="../media/image55.png"/><Relationship Id="rId4" Type="http://schemas.openxmlformats.org/officeDocument/2006/relationships/image" Target="../media/image51.emf"/><Relationship Id="rId9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1238250" y="342900"/>
            <a:ext cx="10306050" cy="5842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Полтавська обласна Мала академія наук учнівської молоді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524000" y="2219325"/>
            <a:ext cx="10523538" cy="100488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Науково-дослідницька робота на тему: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“Вивчення екологічного стану біоценозів регіонального ландшафтного парку «</a:t>
            </a:r>
            <a:r>
              <a:rPr lang="uk-UA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Кагамлицький</a:t>
            </a:r>
            <a:r>
              <a:rPr lang="uk-UA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методами </a:t>
            </a:r>
            <a:r>
              <a:rPr lang="uk-UA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біоіндикації</a:t>
            </a:r>
            <a:r>
              <a:rPr lang="uk-UA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69113" y="3997325"/>
            <a:ext cx="5072062" cy="103981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/>
            <a:endParaRPr lang="uk-UA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uk-UA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Виконала: учениця І курсу  (10 клас)              групи № 11</a:t>
            </a:r>
          </a:p>
          <a:p>
            <a:pPr algn="just" eaLnBrk="1" hangingPunct="1"/>
            <a:r>
              <a:rPr lang="uk-UA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Регіонального центру професійно-технічної </a:t>
            </a:r>
          </a:p>
          <a:p>
            <a:pPr algn="just" eaLnBrk="1" hangingPunct="1"/>
            <a:r>
              <a:rPr lang="uk-UA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освіти № 1 м. Кременчука </a:t>
            </a:r>
          </a:p>
          <a:p>
            <a:pPr eaLnBrk="1" hangingPunct="1"/>
            <a:r>
              <a:rPr lang="uk-UA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Тертишна Аліна Андріївна</a:t>
            </a:r>
          </a:p>
          <a:p>
            <a:pPr eaLnBrk="1" hangingPunct="1"/>
            <a:endParaRPr lang="uk-UA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278063" y="5726113"/>
            <a:ext cx="5965825" cy="85566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Керівник: викладач біології з основами екології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РЦПТО № 1 м. Кременчука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Данилейко</a:t>
            </a:r>
            <a:r>
              <a:rPr lang="uk-UA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Світлана Валеріївна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55" name="Рисунок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5470525"/>
            <a:ext cx="1395413" cy="119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Рисунок 2"/>
          <p:cNvPicPr>
            <a:picLocks noChangeAspect="1"/>
          </p:cNvPicPr>
          <p:nvPr/>
        </p:nvPicPr>
        <p:blipFill>
          <a:blip r:embed="rId4"/>
          <a:srcRect l="18755" t="17374" r="18394" b="45454"/>
          <a:stretch>
            <a:fillRect/>
          </a:stretch>
        </p:blipFill>
        <p:spPr bwMode="auto">
          <a:xfrm>
            <a:off x="4641850" y="3554413"/>
            <a:ext cx="1749425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99">
            <a:alpha val="5686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800100" y="298450"/>
            <a:ext cx="11115675" cy="773113"/>
          </a:xfrm>
        </p:spPr>
        <p:txBody>
          <a:bodyPr/>
          <a:lstStyle/>
          <a:p>
            <a:pPr algn="ctr" eaLnBrk="1" hangingPunct="1"/>
            <a:r>
              <a:rPr lang="uk-UA" altLang="uk-UA" sz="3200" b="1" i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Визначення забрудненості водного біоценозу. </a:t>
            </a:r>
            <a:br>
              <a:rPr lang="uk-UA" altLang="uk-UA" sz="3200" b="1" i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altLang="uk-UA" sz="2800" b="1" i="1" smtClean="0">
                <a:latin typeface="Times New Roman" pitchFamily="18" charset="0"/>
                <a:cs typeface="Times New Roman" pitchFamily="18" charset="0"/>
              </a:rPr>
              <a:t>Видовий склад макрофітів  р. Сухий Кагамлик</a:t>
            </a:r>
            <a:r>
              <a:rPr lang="uk-UA" altLang="uk-UA" sz="2800" b="1" i="1" smtClean="0"/>
              <a:t> </a:t>
            </a:r>
            <a:endParaRPr lang="ru-RU" altLang="uk-UA" sz="2800" b="1" i="1" smtClean="0"/>
          </a:p>
        </p:txBody>
      </p:sp>
      <p:graphicFrame>
        <p:nvGraphicFramePr>
          <p:cNvPr id="11267" name="Объект 3"/>
          <p:cNvGraphicFramePr>
            <a:graphicFrameLocks noChangeAspect="1"/>
          </p:cNvGraphicFramePr>
          <p:nvPr/>
        </p:nvGraphicFramePr>
        <p:xfrm>
          <a:off x="152400" y="1355725"/>
          <a:ext cx="5864225" cy="5400675"/>
        </p:xfrm>
        <a:graphic>
          <a:graphicData uri="http://schemas.openxmlformats.org/presentationml/2006/ole">
            <p:oleObj spid="_x0000_s11267" name="Документ" r:id="rId3" imgW="5934816" imgH="5491639" progId="Word.Document.12">
              <p:embed/>
            </p:oleObj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6129338" y="1355725"/>
          <a:ext cx="5930900" cy="5141916"/>
        </p:xfrm>
        <a:graphic>
          <a:graphicData uri="http://schemas.openxmlformats.org/drawingml/2006/table">
            <a:tbl>
              <a:tblPr/>
              <a:tblGrid>
                <a:gridCol w="3571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303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699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970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1116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з/п</a:t>
                      </a:r>
                      <a:endParaRPr kumimoji="0" lang="uk-UA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Видова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</a:t>
                      </a:r>
                      <a:endParaRPr kumimoji="0" lang="uk-UA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Родина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Життєва форма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Фітоценоз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232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Кушир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занурений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(С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kumimoji="0" 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tophyllum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demersum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kumimoji="0" lang="uk-UA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Куширові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Криптофіт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Прісноводні замкнуті мало проточні та проточні водойми, на глибині 50-100 см.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7538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Стрілолист стрілолистий (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Sagitaria sagitifolla L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Частухові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Криптофіт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Водойми з повільною течією та стоячою водою по берегамю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2232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Куга озерна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(Scirpus lacustris L.)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Осокові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Криптофіт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Мілководдя прісних та слабо мінералізованих, мало проточних водойм, на глибині 20 – 100 см.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17538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Жабурник звичайний (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Hydrocharis morsus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 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ranae L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Жабурникові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Терофіт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Прісноводні, замкнуті або мало проточні водойми, на глибині 50 – 150 см.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17538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Сусак зонтичний (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Butomus umbellatus L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Сусакові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Криптофіт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Береги та мілководдя водойм на глибині 20-50 см.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116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Підмаренник болотний (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Gallium palustre L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аренові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Гемікриптофіт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Вологі луки та болота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1116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'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ята водяна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(Menta aquatica L.)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Губоцвітні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Криптофіт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 воді на ілуватих грунтах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1116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Ряска мала (Lemna minor L.)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Ряскові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Криптофіт</a:t>
                      </a:r>
                      <a:endParaRPr kumimoji="0" lang="uk-UA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Малопроточні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водойми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що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добре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прогріваються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влітку</a:t>
                      </a:r>
                      <a:endParaRPr kumimoji="0" lang="uk-UA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D0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E0B4">
            <a:alpha val="5686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1700" y="288925"/>
            <a:ext cx="10985500" cy="3778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Видовий склад </a:t>
            </a:r>
            <a:r>
              <a:rPr lang="uk-UA" b="1" i="1" dirty="0" err="1" smtClean="0">
                <a:latin typeface="Times New Roman" pitchFamily="18" charset="0"/>
                <a:cs typeface="Times New Roman" pitchFamily="18" charset="0"/>
              </a:rPr>
              <a:t>макрофітів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  р. Сухий </a:t>
            </a:r>
            <a:r>
              <a:rPr lang="uk-UA" b="1" i="1" dirty="0" err="1" smtClean="0">
                <a:latin typeface="Times New Roman" pitchFamily="18" charset="0"/>
                <a:cs typeface="Times New Roman" pitchFamily="18" charset="0"/>
              </a:rPr>
              <a:t>Кагамлик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Рисунок 3"/>
          <p:cNvPicPr>
            <a:picLocks noChangeAspect="1"/>
          </p:cNvPicPr>
          <p:nvPr/>
        </p:nvPicPr>
        <p:blipFill>
          <a:blip r:embed="rId2"/>
          <a:srcRect r="62724" b="57314"/>
          <a:stretch>
            <a:fillRect/>
          </a:stretch>
        </p:blipFill>
        <p:spPr bwMode="auto">
          <a:xfrm rot="-301724">
            <a:off x="304800" y="803275"/>
            <a:ext cx="1676400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Рисунок 6"/>
          <p:cNvPicPr>
            <a:picLocks noChangeAspect="1"/>
          </p:cNvPicPr>
          <p:nvPr/>
        </p:nvPicPr>
        <p:blipFill>
          <a:blip r:embed="rId3"/>
          <a:srcRect l="40919" r="2745" b="56337"/>
          <a:stretch>
            <a:fillRect/>
          </a:stretch>
        </p:blipFill>
        <p:spPr bwMode="auto">
          <a:xfrm rot="-167780">
            <a:off x="355600" y="3190875"/>
            <a:ext cx="2017713" cy="156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кругленный прямоугольник 7"/>
          <p:cNvSpPr/>
          <p:nvPr/>
        </p:nvSpPr>
        <p:spPr>
          <a:xfrm rot="21274451">
            <a:off x="314325" y="2806700"/>
            <a:ext cx="2022475" cy="2889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Харові водорості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436813" y="2630488"/>
            <a:ext cx="2022475" cy="2889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Кушир занурений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 rot="21446934">
            <a:off x="265113" y="4837113"/>
            <a:ext cx="2270125" cy="2746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 err="1"/>
              <a:t>Рдест</a:t>
            </a:r>
            <a:r>
              <a:rPr lang="uk-UA" dirty="0"/>
              <a:t> плаваючий</a:t>
            </a:r>
            <a:endParaRPr lang="ru-RU" dirty="0"/>
          </a:p>
        </p:txBody>
      </p:sp>
      <p:pic>
        <p:nvPicPr>
          <p:cNvPr id="12296" name="Рисунок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92400" y="3079750"/>
            <a:ext cx="1960563" cy="159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Скругленный прямоугольник 12"/>
          <p:cNvSpPr/>
          <p:nvPr/>
        </p:nvSpPr>
        <p:spPr>
          <a:xfrm>
            <a:off x="2740025" y="4691063"/>
            <a:ext cx="1827213" cy="2825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Ряска мала</a:t>
            </a:r>
            <a:endParaRPr lang="ru-RU" dirty="0"/>
          </a:p>
        </p:txBody>
      </p:sp>
      <p:pic>
        <p:nvPicPr>
          <p:cNvPr id="12298" name="Рисунок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40288" y="804863"/>
            <a:ext cx="212407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Скругленный прямоугольник 14"/>
          <p:cNvSpPr/>
          <p:nvPr/>
        </p:nvSpPr>
        <p:spPr>
          <a:xfrm>
            <a:off x="4708525" y="2620963"/>
            <a:ext cx="2370138" cy="3079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Очерет звичайний</a:t>
            </a:r>
            <a:endParaRPr lang="ru-RU" dirty="0"/>
          </a:p>
        </p:txBody>
      </p:sp>
      <p:pic>
        <p:nvPicPr>
          <p:cNvPr id="12300" name="Рисунок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3838" y="5226050"/>
            <a:ext cx="2936875" cy="146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Скругленный прямоугольник 16"/>
          <p:cNvSpPr/>
          <p:nvPr/>
        </p:nvSpPr>
        <p:spPr>
          <a:xfrm>
            <a:off x="417513" y="6454775"/>
            <a:ext cx="2290762" cy="2397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Елодея канадська</a:t>
            </a:r>
            <a:endParaRPr lang="ru-RU" dirty="0"/>
          </a:p>
        </p:txBody>
      </p:sp>
      <p:pic>
        <p:nvPicPr>
          <p:cNvPr id="12302" name="Рисунок 1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09825" y="790575"/>
            <a:ext cx="2149475" cy="180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3" name="Рисунок 2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85038" y="804863"/>
            <a:ext cx="2290762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Скругленный прямоугольник 21"/>
          <p:cNvSpPr/>
          <p:nvPr/>
        </p:nvSpPr>
        <p:spPr>
          <a:xfrm>
            <a:off x="7367588" y="2549525"/>
            <a:ext cx="2089150" cy="317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Куга озерна</a:t>
            </a:r>
            <a:endParaRPr lang="ru-RU" dirty="0"/>
          </a:p>
        </p:txBody>
      </p:sp>
      <p:pic>
        <p:nvPicPr>
          <p:cNvPr id="12305" name="Рисунок 2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120313" y="3695700"/>
            <a:ext cx="1833562" cy="244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Скругленный прямоугольник 23"/>
          <p:cNvSpPr/>
          <p:nvPr/>
        </p:nvSpPr>
        <p:spPr>
          <a:xfrm>
            <a:off x="10021888" y="6132513"/>
            <a:ext cx="2030412" cy="241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Сусак зонтичний </a:t>
            </a:r>
            <a:endParaRPr lang="ru-RU" dirty="0"/>
          </a:p>
        </p:txBody>
      </p:sp>
      <p:pic>
        <p:nvPicPr>
          <p:cNvPr id="12307" name="Рисунок 2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22638" y="5072063"/>
            <a:ext cx="2389187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Скругленный прямоугольник 25"/>
          <p:cNvSpPr/>
          <p:nvPr/>
        </p:nvSpPr>
        <p:spPr>
          <a:xfrm>
            <a:off x="3300413" y="6467475"/>
            <a:ext cx="2373312" cy="2841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Жабурник звичайний</a:t>
            </a:r>
            <a:endParaRPr lang="ru-RU" dirty="0"/>
          </a:p>
        </p:txBody>
      </p:sp>
      <p:pic>
        <p:nvPicPr>
          <p:cNvPr id="12309" name="Рисунок 2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978400" y="2962275"/>
            <a:ext cx="1900238" cy="173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Скругленный прямоугольник 27"/>
          <p:cNvSpPr/>
          <p:nvPr/>
        </p:nvSpPr>
        <p:spPr>
          <a:xfrm>
            <a:off x="4818063" y="4605338"/>
            <a:ext cx="2209800" cy="3317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Тілоріз </a:t>
            </a:r>
            <a:r>
              <a:rPr lang="uk-UA" dirty="0" err="1"/>
              <a:t>алоєвидний</a:t>
            </a:r>
            <a:endParaRPr lang="ru-RU" dirty="0"/>
          </a:p>
        </p:txBody>
      </p:sp>
      <p:pic>
        <p:nvPicPr>
          <p:cNvPr id="12311" name="Рисунок 2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319963" y="2986088"/>
            <a:ext cx="2278062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Скругленный прямоугольник 29"/>
          <p:cNvSpPr/>
          <p:nvPr/>
        </p:nvSpPr>
        <p:spPr>
          <a:xfrm>
            <a:off x="7334250" y="4694238"/>
            <a:ext cx="2278063" cy="28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Сальвінія плаваюча</a:t>
            </a:r>
            <a:endParaRPr lang="ru-RU" dirty="0"/>
          </a:p>
        </p:txBody>
      </p:sp>
      <p:pic>
        <p:nvPicPr>
          <p:cNvPr id="12313" name="Рисунок 3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904413" y="733425"/>
            <a:ext cx="2049462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Скругленный прямоугольник 31"/>
          <p:cNvSpPr/>
          <p:nvPr/>
        </p:nvSpPr>
        <p:spPr>
          <a:xfrm>
            <a:off x="9817100" y="3368675"/>
            <a:ext cx="2241550" cy="2889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Рогіз широколистий</a:t>
            </a:r>
            <a:endParaRPr lang="ru-RU" dirty="0"/>
          </a:p>
        </p:txBody>
      </p:sp>
      <p:pic>
        <p:nvPicPr>
          <p:cNvPr id="12315" name="Рисунок 3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911850" y="5092700"/>
            <a:ext cx="201612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Скругленный прямоугольник 34"/>
          <p:cNvSpPr/>
          <p:nvPr/>
        </p:nvSpPr>
        <p:spPr>
          <a:xfrm>
            <a:off x="5862638" y="6450013"/>
            <a:ext cx="2076450" cy="3079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М</a:t>
            </a:r>
            <a:r>
              <a:rPr lang="uk-U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’</a:t>
            </a:r>
            <a:r>
              <a:rPr lang="uk-UA" dirty="0"/>
              <a:t>ята водяна</a:t>
            </a:r>
            <a:endParaRPr lang="ru-RU" dirty="0"/>
          </a:p>
        </p:txBody>
      </p:sp>
      <p:pic>
        <p:nvPicPr>
          <p:cNvPr id="12317" name="Рисунок 35"/>
          <p:cNvPicPr>
            <a:picLocks noChangeAspect="1"/>
          </p:cNvPicPr>
          <p:nvPr/>
        </p:nvPicPr>
        <p:blipFill>
          <a:blip r:embed="rId15"/>
          <a:srcRect r="24550" b="16624"/>
          <a:stretch>
            <a:fillRect/>
          </a:stretch>
        </p:blipFill>
        <p:spPr bwMode="auto">
          <a:xfrm>
            <a:off x="8107363" y="5102225"/>
            <a:ext cx="1865312" cy="137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Скругленный прямоугольник 36"/>
          <p:cNvSpPr/>
          <p:nvPr/>
        </p:nvSpPr>
        <p:spPr>
          <a:xfrm>
            <a:off x="7989888" y="6450013"/>
            <a:ext cx="2562225" cy="3079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Пухирник звичайний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99">
            <a:alpha val="5686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963613" y="109538"/>
            <a:ext cx="10806112" cy="992187"/>
          </a:xfrm>
        </p:spPr>
        <p:txBody>
          <a:bodyPr/>
          <a:lstStyle/>
          <a:p>
            <a:pPr algn="ctr" eaLnBrk="1" hangingPunct="1"/>
            <a:r>
              <a:rPr lang="uk-UA" altLang="uk-UA" sz="3600" b="1" i="1" smtClean="0">
                <a:latin typeface="Times New Roman" pitchFamily="18" charset="0"/>
                <a:cs typeface="Times New Roman" pitchFamily="18" charset="0"/>
              </a:rPr>
              <a:t>Представники фіто</a:t>
            </a:r>
            <a:r>
              <a:rPr lang="uk-UA" altLang="uk-UA" sz="3600" i="1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uk-UA" altLang="uk-UA" sz="3600" b="1" i="1" smtClean="0">
                <a:latin typeface="Times New Roman" pitchFamily="18" charset="0"/>
                <a:cs typeface="Times New Roman" pitchFamily="18" charset="0"/>
              </a:rPr>
              <a:t> та зоопланктону – біоіндикатори стану р. Сухий Кагамлик</a:t>
            </a:r>
            <a:endParaRPr lang="ru-RU" altLang="uk-UA" sz="3600" b="1" i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Рисунок 6" descr="Картинки по запросу мотыль в реке"/>
          <p:cNvPicPr>
            <a:picLocks noChangeAspect="1" noChangeArrowheads="1"/>
          </p:cNvPicPr>
          <p:nvPr/>
        </p:nvPicPr>
        <p:blipFill>
          <a:blip r:embed="rId2"/>
          <a:srcRect l="9140" t="10690" r="10681" b="6564"/>
          <a:stretch>
            <a:fillRect/>
          </a:stretch>
        </p:blipFill>
        <p:spPr bwMode="auto">
          <a:xfrm>
            <a:off x="200025" y="1030288"/>
            <a:ext cx="1528763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Рисунок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16057">
            <a:off x="250825" y="2992438"/>
            <a:ext cx="1714500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Скругленный прямоугольник 12"/>
          <p:cNvSpPr/>
          <p:nvPr/>
        </p:nvSpPr>
        <p:spPr>
          <a:xfrm>
            <a:off x="228600" y="2319338"/>
            <a:ext cx="3000375" cy="4524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Мотиль та трубочник</a:t>
            </a: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71450" y="3971925"/>
            <a:ext cx="3665538" cy="4524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Синьо-зелені та зелені водорості</a:t>
            </a:r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043363" y="4098925"/>
            <a:ext cx="1884362" cy="9445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Харові водорості</a:t>
            </a:r>
            <a:endParaRPr lang="ru-RU" dirty="0"/>
          </a:p>
        </p:txBody>
      </p:sp>
      <p:pic>
        <p:nvPicPr>
          <p:cNvPr id="13320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34100" y="1289050"/>
            <a:ext cx="5780088" cy="42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1" name="Прямоугольник 3"/>
          <p:cNvSpPr>
            <a:spLocks noChangeArrowheads="1"/>
          </p:cNvSpPr>
          <p:nvPr/>
        </p:nvSpPr>
        <p:spPr bwMode="auto">
          <a:xfrm>
            <a:off x="4043363" y="5672138"/>
            <a:ext cx="7837487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altLang="uk-UA" sz="1400" b="1">
                <a:latin typeface="Times New Roman" pitchFamily="18" charset="0"/>
                <a:cs typeface="Times New Roman" pitchFamily="18" charset="0"/>
              </a:rPr>
              <a:t>Для водоростей характерні сезонність розвитку та коливання ступеню розвитку за роками. Наприклад, навесні розвиваються золотисті та діатомові, влітку – синьо-зелені, криптофітові та діатомові, а восени – синьо-зелені, діатомові та зелені водорості. </a:t>
            </a:r>
            <a:endParaRPr lang="ru-RU" altLang="uk-UA" sz="1400" b="1"/>
          </a:p>
        </p:txBody>
      </p:sp>
      <p:pic>
        <p:nvPicPr>
          <p:cNvPr id="13322" name="Рисунок 15" descr="https://www.myslenedrevo.com.ua/files/MDr/sci/kyiv/islands/1-9-Mochy/_thumbs/39_Cyanophyta_ptaszyny.jp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93925" y="2841625"/>
            <a:ext cx="1571625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3" name="Рисунок 16" descr="https://www.myslenedrevo.com.ua/files/MDr/sci/kyiv/islands/1-9-Mochy/_thumbs/33_Nostoc_comune.jpg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0488" y="4549775"/>
            <a:ext cx="1638300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4" name="Picture 17" descr="Ð ÐµÐ·ÑÐ»ÑÑÐ°Ñ Ð¿Ð¾ÑÑÐºÑ Ð·Ð¾Ð±ÑÐ°Ð¶ÐµÐ½Ñ Ð·Ð° Ð·Ð°Ð¿Ð¸ÑÐ¾Ð¼ &quot;Ð¥Ð°ÑÐ°&quot;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178300" y="1484313"/>
            <a:ext cx="1349375" cy="239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Скругленный прямоугольник 18"/>
          <p:cNvSpPr/>
          <p:nvPr/>
        </p:nvSpPr>
        <p:spPr>
          <a:xfrm>
            <a:off x="90488" y="5965825"/>
            <a:ext cx="3306762" cy="3254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Діатомові водорості та </a:t>
            </a:r>
            <a:r>
              <a:rPr lang="uk-UA" dirty="0" err="1"/>
              <a:t>носток</a:t>
            </a:r>
            <a:endParaRPr lang="ru-RU" dirty="0"/>
          </a:p>
        </p:txBody>
      </p:sp>
      <p:pic>
        <p:nvPicPr>
          <p:cNvPr id="13326" name="Рисунок 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003425" y="4625975"/>
            <a:ext cx="1520825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7" name="Рисунок 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787525" y="1189038"/>
            <a:ext cx="1525588" cy="112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50813" y="1389063"/>
            <a:ext cx="11745912" cy="38465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Кращий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індикатор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небезпечних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забруднень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прибережне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обростання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розташовується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поверхневих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предметах у кромки води. В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чистих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водоймах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обростання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яскраво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-зеленого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кольору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бурий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відтінок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Для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забруднених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водойм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характерним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пластівчастий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осад. При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надлишку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органічних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мінералізації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обростання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набувають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синьо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-зеленого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кольору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тому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складаються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основному з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синьо-зелених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водоростей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 eaLnBrk="1" hangingPunct="1">
              <a:defRPr/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9" name="Рисунок 15"/>
          <p:cNvPicPr>
            <a:picLocks noChangeAspect="1"/>
          </p:cNvPicPr>
          <p:nvPr/>
        </p:nvPicPr>
        <p:blipFill>
          <a:blip r:embed="rId2"/>
          <a:srcRect t="57382"/>
          <a:stretch>
            <a:fillRect/>
          </a:stretch>
        </p:blipFill>
        <p:spPr bwMode="auto">
          <a:xfrm>
            <a:off x="3990975" y="5243513"/>
            <a:ext cx="4459288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Рисунок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70963" y="4987925"/>
            <a:ext cx="2593975" cy="173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Рисунок 17"/>
          <p:cNvPicPr>
            <a:picLocks noChangeAspect="1"/>
          </p:cNvPicPr>
          <p:nvPr/>
        </p:nvPicPr>
        <p:blipFill>
          <a:blip r:embed="rId4"/>
          <a:srcRect b="28667"/>
          <a:stretch>
            <a:fillRect/>
          </a:stretch>
        </p:blipFill>
        <p:spPr bwMode="auto">
          <a:xfrm>
            <a:off x="606425" y="5221288"/>
            <a:ext cx="286543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687513" y="2582863"/>
          <a:ext cx="8382000" cy="2308226"/>
        </p:xfrm>
        <a:graphic>
          <a:graphicData uri="http://schemas.openxmlformats.org/drawingml/2006/table">
            <a:tbl>
              <a:tblPr/>
              <a:tblGrid>
                <a:gridCol w="2095500">
                  <a:extLst>
                    <a:ext uri="{9D8B030D-6E8A-4147-A177-3AD203B41FA5}">
                      <a16:colId xmlns:a16="http://schemas.microsoft.com/office/drawing/2014/main" xmlns="" val="1426802942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xmlns="" val="2195440057"/>
                    </a:ext>
                  </a:extLst>
                </a:gridCol>
                <a:gridCol w="1646237">
                  <a:extLst>
                    <a:ext uri="{9D8B030D-6E8A-4147-A177-3AD203B41FA5}">
                      <a16:colId xmlns:a16="http://schemas.microsoft.com/office/drawing/2014/main" xmlns="" val="22700331"/>
                    </a:ext>
                  </a:extLst>
                </a:gridCol>
                <a:gridCol w="2544763">
                  <a:extLst>
                    <a:ext uri="{9D8B030D-6E8A-4147-A177-3AD203B41FA5}">
                      <a16:colId xmlns:a16="http://schemas.microsoft.com/office/drawing/2014/main" xmlns="" val="1303314587"/>
                    </a:ext>
                  </a:extLst>
                </a:gridCol>
              </a:tblGrid>
              <a:tr h="630238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Зміна біологічних показників водойми</a:t>
                      </a:r>
                      <a:endParaRPr kumimoji="0" lang="ru-RU" alt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Характеристика обростання водойма</a:t>
                      </a:r>
                      <a:endParaRPr kumimoji="0" lang="ru-RU" alt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Організми</a:t>
                      </a:r>
                      <a:endParaRPr kumimoji="0" lang="ru-RU" alt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Можливий характер забруднення</a:t>
                      </a:r>
                      <a:endParaRPr kumimoji="0" lang="ru-RU" alt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51528597"/>
                  </a:ext>
                </a:extLst>
              </a:tr>
              <a:tr h="1677988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Збільшення маси фітопланктону, «цвітіння води», заростання літоралі, заболочування, пришвидшення росту макрофітів.</a:t>
                      </a:r>
                      <a:endParaRPr kumimoji="0" lang="ru-RU" alt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Синьо-зелене та зелене на кромці, бурувато-коричневе на придонному камінні</a:t>
                      </a:r>
                      <a:endParaRPr kumimoji="0" lang="ru-RU" alt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Синьо-зелені, зелені, діатомові водорості</a:t>
                      </a:r>
                      <a:endParaRPr kumimoji="0" lang="ru-RU" alt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uk-UA" alt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Побутові стоки, органічне забруднення біогенними сполуками нітрогену та фосфору, зниження концентрації кисню</a:t>
                      </a:r>
                      <a:endParaRPr kumimoji="0" lang="ru-RU" alt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C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36625057"/>
                  </a:ext>
                </a:extLst>
              </a:tr>
            </a:tbl>
          </a:graphicData>
        </a:graphic>
      </p:graphicFrame>
      <p:sp>
        <p:nvSpPr>
          <p:cNvPr id="14359" name="Прямоугольник 3"/>
          <p:cNvSpPr>
            <a:spLocks noChangeArrowheads="1"/>
          </p:cNvSpPr>
          <p:nvPr/>
        </p:nvSpPr>
        <p:spPr bwMode="auto">
          <a:xfrm>
            <a:off x="519113" y="184150"/>
            <a:ext cx="1137761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altLang="uk-UA" sz="3600" b="1" i="1">
                <a:latin typeface="Times New Roman" pitchFamily="18" charset="0"/>
                <a:cs typeface="Times New Roman" pitchFamily="18" charset="0"/>
              </a:rPr>
              <a:t>Біологічні показники екологічного стану </a:t>
            </a:r>
          </a:p>
          <a:p>
            <a:pPr algn="ctr"/>
            <a:r>
              <a:rPr lang="uk-UA" altLang="uk-UA" sz="3600" b="1" i="1">
                <a:latin typeface="Times New Roman" pitchFamily="18" charset="0"/>
                <a:cs typeface="Times New Roman" pitchFamily="18" charset="0"/>
              </a:rPr>
              <a:t>р. Сухий Кагамлик</a:t>
            </a:r>
            <a:endParaRPr lang="ru-RU" altLang="uk-UA" sz="36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E0B4">
            <a:alpha val="5686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6925"/>
          </a:xfrm>
        </p:spPr>
        <p:txBody>
          <a:bodyPr/>
          <a:lstStyle/>
          <a:p>
            <a:pPr algn="ctr" eaLnBrk="1" hangingPunct="1"/>
            <a:r>
              <a:rPr lang="uk-UA" altLang="uk-UA" sz="4000" b="1" i="1" smtClean="0">
                <a:latin typeface="Times New Roman" pitchFamily="18" charset="0"/>
                <a:cs typeface="Times New Roman" pitchFamily="18" charset="0"/>
              </a:rPr>
              <a:t>Визначення індексу Майєра </a:t>
            </a:r>
            <a:br>
              <a:rPr lang="uk-UA" altLang="uk-UA" sz="4000" b="1" i="1" smtClean="0">
                <a:latin typeface="Times New Roman" pitchFamily="18" charset="0"/>
                <a:cs typeface="Times New Roman" pitchFamily="18" charset="0"/>
              </a:rPr>
            </a:br>
            <a:r>
              <a:rPr lang="uk-UA" altLang="uk-UA" sz="4000" b="1" i="1" smtClean="0">
                <a:latin typeface="Times New Roman" pitchFamily="18" charset="0"/>
                <a:cs typeface="Times New Roman" pitchFamily="18" charset="0"/>
              </a:rPr>
              <a:t>за індикаторними групами рослин.</a:t>
            </a:r>
            <a:endParaRPr lang="ru-RU" altLang="uk-UA" sz="4000" b="1" i="1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386" name="Group 26"/>
          <p:cNvGraphicFramePr>
            <a:graphicFrameLocks noGrp="1"/>
          </p:cNvGraphicFramePr>
          <p:nvPr/>
        </p:nvGraphicFramePr>
        <p:xfrm>
          <a:off x="2201863" y="1662113"/>
          <a:ext cx="7731125" cy="3249613"/>
        </p:xfrm>
        <a:graphic>
          <a:graphicData uri="http://schemas.openxmlformats.org/drawingml/2006/table">
            <a:tbl>
              <a:tblPr/>
              <a:tblGrid>
                <a:gridCol w="2576512"/>
                <a:gridCol w="2578100"/>
                <a:gridCol w="2576513"/>
              </a:tblGrid>
              <a:tr h="444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Макрофіти чистих водойм (</a:t>
                      </a: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2" marR="68572" marT="0" marB="0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Макрофіти водойм помірного зростання (В)</a:t>
                      </a:r>
                      <a:endParaRPr kumimoji="0" 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2" marR="68572" marT="0" marB="0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Макрофіти забруднених водойм (С)</a:t>
                      </a:r>
                      <a:endParaRPr kumimoji="0" 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2" marR="68572" marT="0" marB="0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</a:tr>
              <a:tr h="21383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Char char="-"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Водопериця черговоквіткова</a:t>
                      </a:r>
                      <a:endParaRPr kumimoji="0" 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Char char="-"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Молодильник озерний</a:t>
                      </a:r>
                      <a:endParaRPr kumimoji="0" 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Char char="-"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Рдесник альпійський</a:t>
                      </a:r>
                      <a:endParaRPr kumimoji="0" 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Char char="-"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Рдесник гостролистий</a:t>
                      </a:r>
                      <a:endParaRPr kumimoji="0" 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Char char="-"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Харові водорості</a:t>
                      </a:r>
                      <a:endParaRPr kumimoji="0" 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Char char="-"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Водні мохи</a:t>
                      </a:r>
                      <a:endParaRPr kumimoji="0" 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Char char="-"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Альдрованда пухирчаста</a:t>
                      </a:r>
                      <a:endParaRPr kumimoji="0" 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Char char="-"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Пухирник малий</a:t>
                      </a:r>
                      <a:endParaRPr kumimoji="0" 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Char char="-"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Водяний жовтець плаваючий</a:t>
                      </a:r>
                      <a:endParaRPr kumimoji="0" 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2" marR="68572" marT="0" marB="0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Char char="-"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Широколисті рдесники</a:t>
                      </a:r>
                      <a:endParaRPr kumimoji="0" 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Char char="-"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Вузьколисті рдесники</a:t>
                      </a:r>
                      <a:endParaRPr kumimoji="0" 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Char char="-"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Рдесники з плаваючим листям</a:t>
                      </a:r>
                      <a:endParaRPr kumimoji="0" 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Char char="-"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Латаття, глечики, водяний горіх</a:t>
                      </a:r>
                      <a:endParaRPr kumimoji="0" 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Char char="-"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Елодея канадська</a:t>
                      </a:r>
                      <a:endParaRPr kumimoji="0" 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Char char="-"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Водопериця кільчаста</a:t>
                      </a:r>
                      <a:endParaRPr kumimoji="0" 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Char char="-"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Ряска три борозенчаста</a:t>
                      </a:r>
                      <a:endParaRPr kumimoji="0" 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Char char="-"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Жабурник звичайний</a:t>
                      </a:r>
                      <a:endParaRPr kumimoji="0" 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Char char="-"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Наяда морська</a:t>
                      </a:r>
                      <a:endParaRPr kumimoji="0" 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2" marR="68572" marT="0" marB="0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Char char="-"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Кушир занурений</a:t>
                      </a:r>
                      <a:endParaRPr kumimoji="0" 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Char char="-"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Водопериця колосиста</a:t>
                      </a:r>
                      <a:endParaRPr kumimoji="0" 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Char char="-"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Рдесник гребінчастий</a:t>
                      </a:r>
                      <a:endParaRPr kumimoji="0" 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Char char="-"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Нитчасті водорості</a:t>
                      </a:r>
                      <a:endParaRPr kumimoji="0" 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Char char="-"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Ряска та сальвінія плаваюча</a:t>
                      </a:r>
                      <a:endParaRPr kumimoji="0" 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Char char="-"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Різак алоєвидний</a:t>
                      </a:r>
                      <a:endParaRPr kumimoji="0" 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Char char="-"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Пухирник звичайний</a:t>
                      </a:r>
                      <a:endParaRPr kumimoji="0" 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Char char="-"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Водяний жовтець закручений</a:t>
                      </a:r>
                      <a:endParaRPr kumimoji="0" 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2" marR="68572" marT="0" marB="0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99"/>
                    </a:solidFill>
                  </a:tcPr>
                </a:tc>
              </a:tr>
              <a:tr h="44450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Макрофіти річки Сухий Кагамлик (індекс Майєра = 2×5+2×2+6×1 = 20). </a:t>
                      </a:r>
                      <a:endParaRPr kumimoji="0" lang="uk-UA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Водойма помірно забруднена, відповідає 3 класу якості води.</a:t>
                      </a:r>
                      <a:endParaRPr kumimoji="0" lang="uk-UA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2" marR="68572" marT="0" marB="0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DC3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2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Кількість видів - 2</a:t>
                      </a:r>
                      <a:endParaRPr kumimoji="0" 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2" marR="68572" marT="0" marB="0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Кількість видів - 6</a:t>
                      </a:r>
                      <a:endParaRPr kumimoji="0" 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2" marR="68572" marT="0" marB="0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Кількість видів - 6</a:t>
                      </a:r>
                      <a:endParaRPr kumimoji="0" 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2" marR="68572" marT="0" marB="0" horzOverflow="overflow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74650" y="5380038"/>
            <a:ext cx="11301413" cy="13144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попередньої оцінки стану водойм або окремої її ділянки використовують індекс </a:t>
            </a:r>
            <a:r>
              <a:rPr lang="uk-UA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Майєра</a:t>
            </a:r>
            <a:r>
              <a:rPr lang="uk-UA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модифікований для </a:t>
            </a:r>
            <a:r>
              <a:rPr lang="uk-UA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біоіндикації</a:t>
            </a:r>
            <a:r>
              <a:rPr lang="uk-UA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uk-UA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макрофітами</a:t>
            </a:r>
            <a:r>
              <a:rPr lang="uk-UA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В його основі лежить розподіл найбільш показових груп гідрофітів на три групи відповідно до ступеню забруднення водойм.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Індекс </a:t>
            </a:r>
            <a:r>
              <a:rPr lang="uk-UA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Майєра</a:t>
            </a:r>
            <a:r>
              <a:rPr lang="uk-UA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S = А ×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5 + В </a:t>
            </a:r>
            <a:r>
              <a:rPr lang="uk-UA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×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 + С </a:t>
            </a:r>
            <a:r>
              <a:rPr lang="uk-UA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×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1, де А,В,С – </a:t>
            </a:r>
            <a:r>
              <a:rPr lang="ru-RU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кількість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видів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відповідних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стовпчиків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груп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uk-UA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BAD">
            <a:alpha val="5686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60513" y="-5870575"/>
            <a:ext cx="90488" cy="5715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Висновки.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08338" y="663575"/>
            <a:ext cx="8613775" cy="5559425"/>
          </a:xfrm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70000"/>
              </a:lnSpc>
              <a:buFont typeface="Arial" charset="0"/>
              <a:buNone/>
            </a:pPr>
            <a:r>
              <a:rPr lang="uk-UA" b="1" i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Висновки.</a:t>
            </a:r>
          </a:p>
          <a:p>
            <a:pPr marL="0" indent="0" eaLnBrk="1" hangingPunct="1">
              <a:lnSpc>
                <a:spcPct val="70000"/>
              </a:lnSpc>
              <a:buFont typeface="Arial" charset="0"/>
              <a:buNone/>
            </a:pPr>
            <a:r>
              <a:rPr lang="uk-UA" sz="1800" smtClean="0">
                <a:latin typeface="Times New Roman" pitchFamily="18" charset="0"/>
                <a:cs typeface="Times New Roman" pitchFamily="18" charset="0"/>
              </a:rPr>
              <a:t>Отже, в результаті проведеної роботи було зроблене наступне:</a:t>
            </a:r>
          </a:p>
          <a:p>
            <a:pPr marL="0" indent="0" algn="just" eaLnBrk="1" hangingPunct="1">
              <a:lnSpc>
                <a:spcPct val="70000"/>
              </a:lnSpc>
              <a:buFontTx/>
              <a:buChar char="-"/>
            </a:pPr>
            <a:r>
              <a:rPr lang="uk-UA" sz="1800" smtClean="0">
                <a:latin typeface="Times New Roman" pitchFamily="18" charset="0"/>
                <a:cs typeface="Times New Roman" pitchFamily="18" charset="0"/>
              </a:rPr>
              <a:t> Опрацьовано наукову літературу з питань біоіндикації різних типів біоценозів.</a:t>
            </a:r>
          </a:p>
          <a:p>
            <a:pPr marL="0" indent="0" algn="just" eaLnBrk="1" hangingPunct="1">
              <a:lnSpc>
                <a:spcPct val="70000"/>
              </a:lnSpc>
              <a:buFontTx/>
              <a:buChar char="-"/>
            </a:pPr>
            <a:r>
              <a:rPr lang="uk-UA" sz="1800" smtClean="0">
                <a:latin typeface="Times New Roman" pitchFamily="18" charset="0"/>
                <a:cs typeface="Times New Roman" pitchFamily="18" charset="0"/>
              </a:rPr>
              <a:t> Вивчено видовий склад  наземних та водних біоценозів Регіонального ландшафтного парку «Кагамлицький».  </a:t>
            </a:r>
          </a:p>
          <a:p>
            <a:pPr marL="0" indent="0" algn="just" eaLnBrk="1" hangingPunct="1">
              <a:lnSpc>
                <a:spcPct val="70000"/>
              </a:lnSpc>
              <a:buFontTx/>
              <a:buChar char="-"/>
            </a:pPr>
            <a:r>
              <a:rPr lang="uk-UA" sz="1800" smtClean="0">
                <a:latin typeface="Times New Roman" pitchFamily="18" charset="0"/>
                <a:cs typeface="Times New Roman" pitchFamily="18" charset="0"/>
              </a:rPr>
              <a:t> Доведено, що більшість лишайників є інформативними біоіндикаторами стану атмосферного повітря. Виявлені показники свідчать про задовільний та поганий стан атмосферного повітря, як наслідок того, що даний Регіональний парк є урбанізованим та знаходиться в промисловому районі міста.</a:t>
            </a:r>
          </a:p>
          <a:p>
            <a:pPr marL="0" indent="0" algn="just" eaLnBrk="1" hangingPunct="1">
              <a:lnSpc>
                <a:spcPct val="70000"/>
              </a:lnSpc>
              <a:buFontTx/>
              <a:buChar char="-"/>
            </a:pPr>
            <a:r>
              <a:rPr lang="uk-UA" sz="1800" smtClean="0">
                <a:latin typeface="Times New Roman" pitchFamily="18" charset="0"/>
                <a:cs typeface="Times New Roman" pitchFamily="18" charset="0"/>
              </a:rPr>
              <a:t> Основна частина рослин – макрофітів є типовими біоіндикаторами водойми та здатні рости у повільно стікаючих, слабо проточних водах та на ілуватих ґрунтах. Характер рослинності вказує на те, що вода відповідає категорії  “помірно забруднена” (р. Сухий Кагамлик).</a:t>
            </a:r>
          </a:p>
          <a:p>
            <a:pPr marL="0" indent="0" algn="just" eaLnBrk="1" hangingPunct="1">
              <a:lnSpc>
                <a:spcPct val="70000"/>
              </a:lnSpc>
              <a:buFontTx/>
              <a:buChar char="-"/>
            </a:pPr>
            <a:r>
              <a:rPr lang="uk-UA" sz="1800" smtClean="0">
                <a:latin typeface="Times New Roman" pitchFamily="18" charset="0"/>
                <a:cs typeface="Times New Roman" pitchFamily="18" charset="0"/>
              </a:rPr>
              <a:t> Проведено комплекс досліджень кромки водойми та характеру обростань поверхонь водного каміння та занурених частин рослин. Виявлено, що флора обростання містить в основному представників зелених та синьо-зелених водоростей, що є індикатором забрудненості водойм органічними речовинами.</a:t>
            </a:r>
          </a:p>
          <a:p>
            <a:pPr marL="0" indent="0" algn="just" eaLnBrk="1" hangingPunct="1">
              <a:lnSpc>
                <a:spcPct val="70000"/>
              </a:lnSpc>
              <a:buFontTx/>
              <a:buChar char="-"/>
            </a:pP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 Проведені дослідження свідчать про необхідність прийняття термінових заходів  по зменшенню кількості та концентрації атмосферних забруднювачів у повітрі, у водному середовищі. Необхідною є також заборона викидів побутових та промислових відходів як безпосередньо у воду, так і по узбережжю водойм.</a:t>
            </a:r>
            <a:endParaRPr lang="ru-RU" sz="1800" smtClean="0">
              <a:cs typeface="Times New Roman" pitchFamily="18" charset="0"/>
            </a:endParaRPr>
          </a:p>
          <a:p>
            <a:pPr marL="0" indent="0" algn="just" eaLnBrk="1" hangingPunct="1">
              <a:lnSpc>
                <a:spcPct val="70000"/>
              </a:lnSpc>
              <a:buFontTx/>
              <a:buChar char="-"/>
            </a:pPr>
            <a:endParaRPr lang="uk-UA" sz="160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70000"/>
              </a:lnSpc>
              <a:buFontTx/>
              <a:buChar char="-"/>
            </a:pPr>
            <a:endParaRPr lang="uk-UA" sz="1600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lnSpc>
                <a:spcPct val="70000"/>
              </a:lnSpc>
              <a:buFont typeface="Arial" charset="0"/>
              <a:buNone/>
            </a:pPr>
            <a:endParaRPr lang="ru-RU" sz="1300" smtClean="0"/>
          </a:p>
        </p:txBody>
      </p:sp>
      <p:pic>
        <p:nvPicPr>
          <p:cNvPr id="16388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775" y="3530600"/>
            <a:ext cx="2557463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952500"/>
            <a:ext cx="2809875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E0B4">
            <a:alpha val="5686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838" y="134938"/>
            <a:ext cx="11953875" cy="672306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just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uk-UA" sz="1500" smtClean="0">
                <a:latin typeface="Times New Roman" pitchFamily="18" charset="0"/>
                <a:cs typeface="Times New Roman" pitchFamily="18" charset="0"/>
              </a:rPr>
              <a:t>В наш час оцінка впливу екологічних факторів на живі організми за допомогою біологічних об</a:t>
            </a:r>
            <a:r>
              <a:rPr lang="uk-UA" sz="150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’</a:t>
            </a:r>
            <a:r>
              <a:rPr lang="uk-UA" sz="1500" smtClean="0">
                <a:latin typeface="Times New Roman" pitchFamily="18" charset="0"/>
                <a:cs typeface="Times New Roman" pitchFamily="18" charset="0"/>
              </a:rPr>
              <a:t>єктів набуває  все більшого значення. Живі організми є надзвичайно чутливими по відношенню до змін в оточуючому середовищі, і тому їх можна широко застосовувати з метою моніторингу екологічного стану біоценозу поряд із хімічними та фізичними методами лабораторних досліджень.</a:t>
            </a:r>
          </a:p>
          <a:p>
            <a:pPr marL="0" indent="0" algn="just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uk-UA" sz="15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Біоіндикація</a:t>
            </a:r>
            <a:r>
              <a:rPr lang="uk-UA" sz="1500" smtClean="0">
                <a:latin typeface="Times New Roman" pitchFamily="18" charset="0"/>
                <a:cs typeface="Times New Roman" pitchFamily="18" charset="0"/>
              </a:rPr>
              <a:t> – це метод виявлення і оцінки впливу абіотичних, біотичних та антропогенних факторів на живі організми за допомогою біологічних об</a:t>
            </a:r>
            <a:r>
              <a:rPr lang="en-US" sz="150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1500" smtClean="0">
                <a:latin typeface="Times New Roman" pitchFamily="18" charset="0"/>
                <a:cs typeface="Times New Roman" pitchFamily="18" charset="0"/>
              </a:rPr>
              <a:t>єктів.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uk-UA" sz="1500" smtClean="0">
                <a:latin typeface="Times New Roman" pitchFamily="18" charset="0"/>
                <a:cs typeface="Times New Roman" pitchFamily="18" charset="0"/>
              </a:rPr>
              <a:t>Застосування біоіндикаторів дозволяє: </a:t>
            </a:r>
          </a:p>
          <a:p>
            <a:pPr marL="0" indent="0" algn="just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uk-UA" sz="1500" smtClean="0">
                <a:latin typeface="Times New Roman" pitchFamily="18" charset="0"/>
                <a:cs typeface="Times New Roman" pitchFamily="18" charset="0"/>
              </a:rPr>
              <a:t> знаходити місця сукупчень в екологічних системах різного роду забруднень;</a:t>
            </a:r>
          </a:p>
          <a:p>
            <a:pPr marL="0" indent="0" algn="just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uk-UA" sz="1500" smtClean="0">
                <a:latin typeface="Times New Roman" pitchFamily="18" charset="0"/>
                <a:cs typeface="Times New Roman" pitchFamily="18" charset="0"/>
              </a:rPr>
              <a:t> простежувати динаміку змін в оточуючому середовищі;</a:t>
            </a:r>
          </a:p>
          <a:p>
            <a:pPr marL="0" indent="0" algn="just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uk-UA" sz="1500" smtClean="0">
                <a:latin typeface="Times New Roman" pitchFamily="18" charset="0"/>
                <a:cs typeface="Times New Roman" pitchFamily="18" charset="0"/>
              </a:rPr>
              <a:t> визначати ступінь шкідливості тих чи інших факторів для живої природи та конкретно для людини.</a:t>
            </a:r>
          </a:p>
          <a:p>
            <a:pPr marL="0" indent="0" algn="just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uk-UA" sz="1500" smtClean="0">
                <a:latin typeface="Times New Roman" pitchFamily="18" charset="0"/>
                <a:cs typeface="Times New Roman" pitchFamily="18" charset="0"/>
              </a:rPr>
              <a:t> скласти прогноз подальшого розвитку екосистеми.</a:t>
            </a:r>
          </a:p>
          <a:p>
            <a:pPr marL="0" indent="0" algn="just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uk-UA" sz="1500" smtClean="0">
                <a:latin typeface="Times New Roman" pitchFamily="18" charset="0"/>
                <a:cs typeface="Times New Roman" pitchFamily="18" charset="0"/>
              </a:rPr>
              <a:t>Рослинні організми</a:t>
            </a:r>
            <a:r>
              <a:rPr lang="en-US" sz="15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500" smtClean="0">
                <a:latin typeface="Times New Roman" pitchFamily="18" charset="0"/>
                <a:cs typeface="Times New Roman" pitchFamily="18" charset="0"/>
              </a:rPr>
              <a:t>та лишайники в зв</a:t>
            </a:r>
            <a:r>
              <a:rPr lang="uk-UA" sz="1500" smtClean="0">
                <a:latin typeface="Times New Roman" pitchFamily="18" charset="0"/>
              </a:rPr>
              <a:t>’</a:t>
            </a:r>
            <a:r>
              <a:rPr lang="uk-UA" sz="1500" smtClean="0">
                <a:latin typeface="Times New Roman" pitchFamily="18" charset="0"/>
                <a:cs typeface="Times New Roman" pitchFamily="18" charset="0"/>
              </a:rPr>
              <a:t>язку із особливостями морфології та анатомії часто використовуються з метою біоіндикації стану  біоценозів.</a:t>
            </a:r>
          </a:p>
          <a:p>
            <a:pPr marL="0" indent="0" algn="just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uk-UA" sz="1500" smtClean="0">
                <a:latin typeface="Times New Roman" pitchFamily="18" charset="0"/>
                <a:cs typeface="Times New Roman" pitchFamily="18" charset="0"/>
              </a:rPr>
              <a:t>Отже, </a:t>
            </a:r>
            <a:r>
              <a:rPr lang="uk-UA" sz="1500" b="1" smtClean="0">
                <a:latin typeface="Times New Roman" pitchFamily="18" charset="0"/>
                <a:cs typeface="Times New Roman" pitchFamily="18" charset="0"/>
              </a:rPr>
              <a:t>актуальність</a:t>
            </a:r>
            <a:r>
              <a:rPr lang="uk-UA" sz="1500" smtClean="0">
                <a:latin typeface="Times New Roman" pitchFamily="18" charset="0"/>
                <a:cs typeface="Times New Roman" pitchFamily="18" charset="0"/>
              </a:rPr>
              <a:t> обраної теми полягає в можливості широкого використання методу ліхеноіндикації в оцінці стану атмосферного повітря, а також  макрофітів, представників фіто- та зоопланктону  у визначенні екологічного стану водних об</a:t>
            </a:r>
            <a:r>
              <a:rPr lang="uk-UA" sz="1500" smtClean="0">
                <a:latin typeface="Times New Roman" pitchFamily="18" charset="0"/>
              </a:rPr>
              <a:t>’</a:t>
            </a:r>
            <a:r>
              <a:rPr lang="uk-UA" sz="1500" smtClean="0">
                <a:latin typeface="Times New Roman" pitchFamily="18" charset="0"/>
                <a:cs typeface="Times New Roman" pitchFamily="18" charset="0"/>
              </a:rPr>
              <a:t>єктів.</a:t>
            </a:r>
          </a:p>
          <a:p>
            <a:pPr marL="0" indent="0" algn="just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uk-UA" sz="1500" b="1" smtClean="0">
                <a:latin typeface="Times New Roman" pitchFamily="18" charset="0"/>
                <a:cs typeface="Times New Roman" pitchFamily="18" charset="0"/>
              </a:rPr>
              <a:t>Мета:</a:t>
            </a:r>
            <a:r>
              <a:rPr lang="uk-UA" sz="1500" smtClean="0">
                <a:latin typeface="Times New Roman" pitchFamily="18" charset="0"/>
                <a:cs typeface="Times New Roman" pitchFamily="18" charset="0"/>
              </a:rPr>
              <a:t> На основі вивчених еколого-біологічних властивостей лишайників, рослин-макрофітів, представників фіто- та зоопланктону вивчити екологічний стан різних типів біоценозів Регіонального ландшафтного парку “Кагамлицький”,</a:t>
            </a:r>
            <a:endParaRPr lang="uk-UA" sz="1500" b="1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uk-UA" sz="1500" b="1" smtClean="0">
                <a:latin typeface="Times New Roman" pitchFamily="18" charset="0"/>
                <a:cs typeface="Times New Roman" pitchFamily="18" charset="0"/>
              </a:rPr>
              <a:t>Завдання: </a:t>
            </a:r>
          </a:p>
          <a:p>
            <a:pPr marL="0" indent="0" algn="just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uk-UA" sz="1500" smtClean="0">
                <a:latin typeface="Times New Roman" pitchFamily="18" charset="0"/>
                <a:cs typeface="Times New Roman" pitchFamily="18" charset="0"/>
              </a:rPr>
              <a:t> Опрацювати наукову літературу з питань біоіндикації  біоценозів.</a:t>
            </a:r>
          </a:p>
          <a:p>
            <a:pPr marL="0" indent="0" algn="just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uk-UA" sz="1500" smtClean="0">
                <a:latin typeface="Times New Roman" pitchFamily="18" charset="0"/>
                <a:cs typeface="Times New Roman" pitchFamily="18" charset="0"/>
              </a:rPr>
              <a:t> Вивчити умови існування та видовий склад  біоценозів Регіонального ландшафтного парку “Кагамлицький”. </a:t>
            </a:r>
          </a:p>
          <a:p>
            <a:pPr marL="0" indent="0" algn="just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uk-UA" sz="1500" smtClean="0">
                <a:latin typeface="Times New Roman" pitchFamily="18" charset="0"/>
                <a:cs typeface="Times New Roman" pitchFamily="18" charset="0"/>
              </a:rPr>
              <a:t> Визначити екологічні особливості та можливість індикації біоценозів за допомогою даних видів.</a:t>
            </a:r>
          </a:p>
          <a:p>
            <a:pPr marL="0" indent="0" algn="just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uk-UA" sz="1500" smtClean="0">
                <a:latin typeface="Times New Roman" pitchFamily="18" charset="0"/>
                <a:cs typeface="Times New Roman" pitchFamily="18" charset="0"/>
              </a:rPr>
              <a:t> Провести комплекс досліджень стану водойми та частин паркового біоценозу відповідно до умовного поділу на ділянки (вивчення видового   </a:t>
            </a:r>
          </a:p>
          <a:p>
            <a:pPr marL="0" indent="0"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sz="1500" smtClean="0">
                <a:latin typeface="Times New Roman" pitchFamily="18" charset="0"/>
                <a:cs typeface="Times New Roman" pitchFamily="18" charset="0"/>
              </a:rPr>
              <a:t>  складу деревних та кущових форм  а також переважаючих груп лишайників, рослин – макрофітів, представників планктону).</a:t>
            </a:r>
          </a:p>
          <a:p>
            <a:pPr marL="0" indent="0" algn="just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uk-UA" sz="1500" b="1" smtClean="0">
                <a:latin typeface="Times New Roman" pitchFamily="18" charset="0"/>
                <a:cs typeface="Times New Roman" pitchFamily="18" charset="0"/>
              </a:rPr>
              <a:t>Методи досліджень:</a:t>
            </a:r>
            <a:r>
              <a:rPr lang="uk-UA" sz="1500" smtClean="0">
                <a:latin typeface="Times New Roman" pitchFamily="18" charset="0"/>
                <a:cs typeface="Times New Roman" pitchFamily="18" charset="0"/>
              </a:rPr>
              <a:t> геоботанічні, лабораторні, екологічні. </a:t>
            </a:r>
          </a:p>
          <a:p>
            <a:pPr marL="0" indent="0" algn="just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1500" b="1" smtClean="0">
                <a:latin typeface="Times New Roman" pitchFamily="18" charset="0"/>
                <a:cs typeface="Times New Roman" pitchFamily="18" charset="0"/>
              </a:rPr>
              <a:t>Об'єкт досліджень – </a:t>
            </a:r>
            <a:r>
              <a:rPr lang="ru-RU" sz="15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500" smtClean="0">
                <a:latin typeface="Times New Roman" pitchFamily="18" charset="0"/>
                <a:cs typeface="Times New Roman" pitchFamily="18" charset="0"/>
              </a:rPr>
              <a:t> наземні та водні біоценози Регіонального ландшафтного парку “Кагамлицький”,</a:t>
            </a:r>
          </a:p>
          <a:p>
            <a:pPr marL="0" indent="0" algn="just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ru-RU" sz="1500" b="1" smtClean="0">
                <a:latin typeface="Times New Roman" pitchFamily="18" charset="0"/>
                <a:cs typeface="Times New Roman" pitchFamily="18" charset="0"/>
              </a:rPr>
              <a:t>Предмет дослідження – </a:t>
            </a:r>
            <a:r>
              <a:rPr lang="ru-RU" sz="1500" smtClean="0">
                <a:latin typeface="Times New Roman" pitchFamily="18" charset="0"/>
                <a:cs typeface="Times New Roman" pitchFamily="18" charset="0"/>
              </a:rPr>
              <a:t>лишайники, представники макрофітів, фіто- та зоопланктону.</a:t>
            </a:r>
          </a:p>
          <a:p>
            <a:pPr marL="0" indent="0" algn="ctr" eaLnBrk="1" hangingPunct="1">
              <a:lnSpc>
                <a:spcPct val="70000"/>
              </a:lnSpc>
              <a:buFont typeface="Arial" charset="0"/>
              <a:buNone/>
            </a:pPr>
            <a:r>
              <a:rPr lang="uk-UA" sz="16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Можливість використання даної роботи:</a:t>
            </a:r>
          </a:p>
          <a:p>
            <a:pPr marL="0" indent="0" algn="ctr" eaLnBrk="1" hangingPunct="1">
              <a:lnSpc>
                <a:spcPct val="70000"/>
              </a:lnSpc>
              <a:buFont typeface="Arial" charset="0"/>
              <a:buNone/>
            </a:pPr>
            <a:r>
              <a:rPr lang="uk-UA" sz="16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Знання, отримані  в результаті проведених досліджень можна використовувати у закладах освіти м. Кременчука  з метою вивчення під час екологічних екскурсій стану навколишнього середовища методами біоіндикації.</a:t>
            </a:r>
          </a:p>
          <a:p>
            <a:pPr marL="0" indent="0" algn="just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endParaRPr lang="uk-UA" sz="160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70000"/>
              </a:lnSpc>
              <a:buFont typeface="Arial" charset="0"/>
              <a:buNone/>
            </a:pPr>
            <a:endParaRPr lang="uk-UA" sz="120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70000"/>
              </a:lnSpc>
              <a:buFont typeface="Arial" charset="0"/>
              <a:buNone/>
            </a:pPr>
            <a:endParaRPr lang="uk-UA" sz="1100" smtClean="0"/>
          </a:p>
          <a:p>
            <a:pPr marL="0" indent="0" algn="just" eaLnBrk="1" hangingPunct="1">
              <a:lnSpc>
                <a:spcPct val="70000"/>
              </a:lnSpc>
              <a:buFontTx/>
              <a:buChar char="-"/>
            </a:pPr>
            <a:endParaRPr lang="uk-UA" sz="9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E0B4">
            <a:alpha val="5686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373438" y="163513"/>
            <a:ext cx="8548687" cy="4968875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ru-RU" b="1" i="1" smtClean="0">
                <a:latin typeface="Times New Roman" pitchFamily="18" charset="0"/>
                <a:cs typeface="Times New Roman" pitchFamily="18" charset="0"/>
              </a:rPr>
              <a:t> Регіональний ландшафтний парк «Кагамлицький»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 репрезентує різноманітні ландшафти: заплавний, лісопарковий, лучний, що сприяло формуванню різних за складом і структурою природних і штучних екосистем, а також виконує роль ключової території по збереженню ландшафтного і біотичного різноманіття в умовах урбанізованого регіону, сприяє формуванню структури локальної екомережі міста Кременчука і Кременчуцького району і регіональної екомережі Полтавської області.</a:t>
            </a:r>
          </a:p>
          <a:p>
            <a:pPr algn="just">
              <a:lnSpc>
                <a:spcPct val="100000"/>
              </a:lnSpc>
            </a:pPr>
            <a:r>
              <a:rPr lang="ru-RU" smtClean="0">
                <a:latin typeface="Times New Roman" pitchFamily="18" charset="0"/>
                <a:cs typeface="Times New Roman" pitchFamily="18" charset="0"/>
              </a:rPr>
              <a:t>Територія регіонального ландшафтного парку «Кагамлицький» розташована в Автозаводському районі м. Кременчука і охоплює заплаву річки Сухий Кагамлик та штучні насадження на лівому березі (парк «Воїнів інтернаціоналістів») загальною площею 28, 15 га. Землевласник – Кременчуцька міська рада, землекористувач – Автозаводська районна адміністрація. Південна межа проходить по контуру парку    (пр. Лесі Українки) західна –  по правому березі р. Сухий Кагамлик уздовж забудови приватного сектору, східна – уздовж теплотраси на боровій терасі та заболоченої частини по лівому березі р. Сухий Кагамлик до межі міста у північній частині.</a:t>
            </a:r>
          </a:p>
          <a:p>
            <a:pPr algn="just">
              <a:lnSpc>
                <a:spcPct val="100000"/>
              </a:lnSpc>
            </a:pPr>
            <a:r>
              <a:rPr lang="ru-RU" smtClean="0">
                <a:latin typeface="Times New Roman" pitchFamily="18" charset="0"/>
                <a:cs typeface="Times New Roman" pitchFamily="18" charset="0"/>
              </a:rPr>
              <a:t>У рослинному покриві відповідно до ландшафту території виділяються такі комплекси: прибережно-водний, болотний, псамофітний (піщаний), лучний, синантропний (рудеральний). Парк меморіального призначення закладено у 1989 році на честь  воїнів-афганців на площі          9,4 га. Насадження сформовані за принципами ландшафтного будівництва і включають такі елементи як алеї, гаї, ландшафтні групи, солітери, галявини.</a:t>
            </a:r>
          </a:p>
        </p:txBody>
      </p:sp>
      <p:pic>
        <p:nvPicPr>
          <p:cNvPr id="4099" name="Picture 2" descr="ÐÐ°Ð³Ð°Ð¼Ð»Ð¸ÑÑÐºÐ¸Ð¹ Ð¿Ð°ÑÐº (Ð¿Ð»ÑÐ¶)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4591" r="4591"/>
          <a:stretch>
            <a:fillRect/>
          </a:stretch>
        </p:blipFill>
        <p:spPr>
          <a:xfrm>
            <a:off x="396875" y="1822450"/>
            <a:ext cx="2779713" cy="2297113"/>
          </a:xfrm>
        </p:spPr>
      </p:pic>
      <p:pic>
        <p:nvPicPr>
          <p:cNvPr id="4100" name="Picture 2" descr="ÐÐ°ÑÐº ÐÐ¾ÑÐ½ÑÐ²-ÑÐ½ÑÐµÑÐ½Ð°ÑÑÐ¾Ð½Ð°Ð»ÑÑÑÑÐ² (ÐÑÐµÐ¼ÐµÐ½ÑÑÐº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93663"/>
            <a:ext cx="2205037" cy="165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Прямоугольник 7"/>
          <p:cNvSpPr>
            <a:spLocks noChangeArrowheads="1"/>
          </p:cNvSpPr>
          <p:nvPr/>
        </p:nvSpPr>
        <p:spPr bwMode="auto">
          <a:xfrm>
            <a:off x="250825" y="4119563"/>
            <a:ext cx="3073400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buFont typeface="Arial" charset="0"/>
              <a:buNone/>
            </a:pPr>
            <a:r>
              <a:rPr lang="ru-RU" altLang="uk-UA" sz="1400" b="1">
                <a:latin typeface="Times New Roman" pitchFamily="18" charset="0"/>
                <a:cs typeface="Times New Roman" pitchFamily="18" charset="0"/>
              </a:rPr>
              <a:t>Річка Сухий Кагамлик</a:t>
            </a:r>
            <a:r>
              <a:rPr lang="ru-RU" altLang="uk-UA" sz="1400">
                <a:latin typeface="Times New Roman" pitchFamily="18" charset="0"/>
                <a:cs typeface="Times New Roman" pitchFamily="18" charset="0"/>
              </a:rPr>
              <a:t>  — мала річка, що протікає у межах Семенівського, Глобинського та Кременчуцького районів Полтавської області та входить до складу регіонального ландшафтного парку. Ліва притока Дніпра. Довжина річки 87,1 км., площа басейну -  564 км². Річище помірно звивисте, дно замулене. Сучасний стан річки Сухий Кагамлик має яскраво виражений урбанізований характер</a:t>
            </a:r>
            <a:r>
              <a:rPr lang="ru-RU" altLang="uk-UA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4102" name="Рисунок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53438" y="5154613"/>
            <a:ext cx="2989262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Рисунок 1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16475" y="5213350"/>
            <a:ext cx="2786063" cy="156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E0B4">
            <a:alpha val="5686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Содержимое 2"/>
          <p:cNvSpPr>
            <a:spLocks noGrp="1"/>
          </p:cNvSpPr>
          <p:nvPr>
            <p:ph idx="1"/>
          </p:nvPr>
        </p:nvSpPr>
        <p:spPr>
          <a:xfrm>
            <a:off x="2944813" y="196850"/>
            <a:ext cx="9004300" cy="6569075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uk-UA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І. Визначення забрудненості атмосферного повітря наземного біоценозу. </a:t>
            </a:r>
            <a:endParaRPr lang="uk-UA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uk-UA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із методів </a:t>
            </a:r>
            <a:r>
              <a:rPr lang="uk-UA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біоіндикації</a:t>
            </a:r>
            <a:r>
              <a:rPr lang="uk-UA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uk-UA" sz="1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ліхеноіндикація</a:t>
            </a:r>
            <a:r>
              <a:rPr lang="uk-UA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тобто оцінка стану навколишнього середовища за допомогою лишайників. 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uk-UA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Зони поширення лишайників: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uk-UA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«Лишайникова пустеля» </a:t>
            </a:r>
            <a:r>
              <a:rPr lang="uk-UA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центр міста із залізничними вокзалами, </a:t>
            </a:r>
            <a:r>
              <a:rPr lang="uk-UA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фабриками</a:t>
            </a:r>
            <a:r>
              <a:rPr lang="uk-UA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заводами. Повна відсутність лишайників.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uk-UA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«Зона боротьби» </a:t>
            </a:r>
            <a:r>
              <a:rPr lang="uk-UA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видовий склад лишайників збіднений, зустрічаються поодинокі екземпляри.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uk-UA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«Зона нормального розвитку»</a:t>
            </a:r>
            <a:r>
              <a:rPr lang="uk-UA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висока видова різноманітність, високий процент розвитку.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uk-UA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Хід  дослідження.</a:t>
            </a: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uk-UA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пробних ділянках було проведено визначення наявності  лишайників. При цьому оцінювалось кожне п’яте дерево.</a:t>
            </a: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uk-UA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Нами вивчалися види лишайників та дерев, на яких вони ростуть.</a:t>
            </a: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uk-UA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Було виміряно процентний розвиток лишайника шляхом прикладання спеціальної трафаретної рамки до дерева. Рамка розміром 10 Х 10 см, один квадрат якої відповідає 1 % розвитку </a:t>
            </a:r>
            <a:r>
              <a:rPr lang="uk-UA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лищайника</a:t>
            </a:r>
            <a:r>
              <a:rPr lang="uk-UA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Кількість квадратів, зайнятих лишайником на рамці, відповідає його процентному розвитку. Досліджувана ділянка – площа стовбура дерева від основи до висоти 1,5 – 2 м.</a:t>
            </a: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uk-UA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Процент розвитку визначався в кожній з 4-ьох точок, а потім вираховувалося середнє значення для досліджуваного дерева.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uk-UA" sz="1800" dirty="0" smtClean="0"/>
          </a:p>
          <a:p>
            <a:pPr>
              <a:buFont typeface="Arial" panose="020B0604020202020204" pitchFamily="34" charset="0"/>
              <a:buNone/>
              <a:defRPr/>
            </a:pPr>
            <a:endParaRPr lang="uk-UA" sz="1800" dirty="0" smtClean="0"/>
          </a:p>
        </p:txBody>
      </p:sp>
      <p:pic>
        <p:nvPicPr>
          <p:cNvPr id="5123" name="Рисунок 1"/>
          <p:cNvPicPr>
            <a:picLocks noChangeAspect="1"/>
          </p:cNvPicPr>
          <p:nvPr/>
        </p:nvPicPr>
        <p:blipFill>
          <a:blip r:embed="rId2"/>
          <a:srcRect l="36743" t="20190" r="22302" b="15910"/>
          <a:stretch>
            <a:fillRect/>
          </a:stretch>
        </p:blipFill>
        <p:spPr bwMode="auto">
          <a:xfrm>
            <a:off x="269875" y="695325"/>
            <a:ext cx="230505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850" y="4013200"/>
            <a:ext cx="2563813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>
            <a:alpha val="5686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88" name="Group 44"/>
          <p:cNvGraphicFramePr>
            <a:graphicFrameLocks noGrp="1"/>
          </p:cNvGraphicFramePr>
          <p:nvPr/>
        </p:nvGraphicFramePr>
        <p:xfrm>
          <a:off x="1320800" y="1860550"/>
          <a:ext cx="10137775" cy="4532630"/>
        </p:xfrm>
        <a:graphic>
          <a:graphicData uri="http://schemas.openxmlformats.org/drawingml/2006/table">
            <a:tbl>
              <a:tblPr/>
              <a:tblGrid>
                <a:gridCol w="1763713"/>
                <a:gridCol w="2738437"/>
                <a:gridCol w="5635625"/>
              </a:tblGrid>
              <a:tr h="457200">
                <a:tc>
                  <a:txBody>
                    <a:bodyPr/>
                    <a:lstStyle/>
                    <a:p>
                      <a:pPr marL="9525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9525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424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Висота, м</a:t>
                      </a: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6" marR="68576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AD47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42424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424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Порода</a:t>
                      </a: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6" marR="68576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447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424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Хвойні</a:t>
                      </a: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E0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424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Деревовидні форми</a:t>
                      </a: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E0B3"/>
                    </a:solidFill>
                  </a:tcPr>
                </a:tc>
              </a:tr>
              <a:tr h="912813">
                <a:tc>
                  <a:txBody>
                    <a:bodyPr/>
                    <a:lstStyle/>
                    <a:p>
                      <a:pPr marL="9525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424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і більше</a:t>
                      </a: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9525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424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Ялина звичайна, сосна звичайна, туя західна</a:t>
                      </a: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9525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424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Береза бородавчаста,  дуб черешчатий,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424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424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дуб червоний,  клен гостролистий, липа широколиста, вільха чорна, тополя біла та срібляста, тополя чорна, кінський каштан звичайний,осика звичайна, робінія псевдоакація, в'яз шорсткий</a:t>
                      </a: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E0B3"/>
                    </a:solidFill>
                  </a:tcPr>
                </a:tc>
              </a:tr>
              <a:tr h="485775">
                <a:tc>
                  <a:txBody>
                    <a:bodyPr/>
                    <a:lstStyle/>
                    <a:p>
                      <a:pPr marL="9525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424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10-20</a:t>
                      </a: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9525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424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Ялина канадська</a:t>
                      </a: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9525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424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Береза пухнаста,  клен польовий, клен сріблястий, липа дрібнолиста, шовковиця біла, верба біла, граб звичайний, лох вузьколистий</a:t>
                      </a: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9"/>
                    </a:solidFill>
                  </a:tcPr>
                </a:tc>
              </a:tr>
              <a:tr h="730250">
                <a:tc>
                  <a:txBody>
                    <a:bodyPr/>
                    <a:lstStyle/>
                    <a:p>
                      <a:pPr marL="9525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424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5-10</a:t>
                      </a: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9525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424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Ялівець віргінський і високий, китайський</a:t>
                      </a: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9525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424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424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лен татарський, клен ложноплатановий  (явір), горобина звичайна та круглолиста, черемха звичайна, верба козяча, гледичія звичайна, сумах оцетовий</a:t>
                      </a: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E0B3"/>
                    </a:solidFill>
                  </a:tcPr>
                </a:tc>
              </a:tr>
              <a:tr h="24447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424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Кущові форми</a:t>
                      </a: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5775">
                <a:tc>
                  <a:txBody>
                    <a:bodyPr/>
                    <a:lstStyle/>
                    <a:p>
                      <a:pPr marL="9525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424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2-5</a:t>
                      </a: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9525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424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Ялівець звичайний</a:t>
                      </a: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9525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424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Акація жовта, глід звичайний, бузина чорна і червона, калина звичайна, ліщина, бузок звичайний</a:t>
                      </a: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E0B3"/>
                    </a:solidFill>
                  </a:tcPr>
                </a:tc>
              </a:tr>
              <a:tr h="485775">
                <a:tc>
                  <a:txBody>
                    <a:bodyPr/>
                    <a:lstStyle/>
                    <a:p>
                      <a:pPr marL="9525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424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1-2</a:t>
                      </a: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9525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424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Сосна гірська низькоросла</a:t>
                      </a: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424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Барбарис звичайний, спірея гострозубчаста, вейгела квітуча, робінія      щетинистоволоса</a:t>
                      </a: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FD9"/>
                    </a:solidFill>
                  </a:tcPr>
                </a:tc>
              </a:tr>
              <a:tr h="485775">
                <a:tc>
                  <a:txBody>
                    <a:bodyPr/>
                    <a:lstStyle/>
                    <a:p>
                      <a:pPr marL="9525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424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0,5-1</a:t>
                      </a: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9525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424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Кедровий сланець, ялівець козацький.</a:t>
                      </a: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9525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2424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Спірея японська, кизильник горизонтальний, самшит вічнозелений</a:t>
                      </a: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E0B3"/>
                    </a:solidFill>
                  </a:tcPr>
                </a:tc>
              </a:tr>
            </a:tbl>
          </a:graphicData>
        </a:graphic>
      </p:graphicFrame>
      <p:sp>
        <p:nvSpPr>
          <p:cNvPr id="6186" name="Заголовок 1"/>
          <p:cNvSpPr>
            <a:spLocks noGrp="1"/>
          </p:cNvSpPr>
          <p:nvPr>
            <p:ph type="title"/>
          </p:nvPr>
        </p:nvSpPr>
        <p:spPr>
          <a:xfrm>
            <a:off x="2155825" y="533400"/>
            <a:ext cx="9510713" cy="752475"/>
          </a:xfrm>
        </p:spPr>
        <p:txBody>
          <a:bodyPr/>
          <a:lstStyle/>
          <a:p>
            <a:pPr algn="ctr" eaLnBrk="1" hangingPunct="1"/>
            <a:r>
              <a:rPr lang="uk-UA" altLang="uk-UA" sz="2800" b="1" i="1" smtClean="0">
                <a:latin typeface="Times New Roman" pitchFamily="18" charset="0"/>
                <a:cs typeface="Times New Roman" pitchFamily="18" charset="0"/>
              </a:rPr>
              <a:t>Видовий склад деревних та кущівних рослин</a:t>
            </a:r>
            <a:br>
              <a:rPr lang="uk-UA" altLang="uk-UA" sz="2800" b="1" i="1" smtClean="0">
                <a:latin typeface="Times New Roman" pitchFamily="18" charset="0"/>
                <a:cs typeface="Times New Roman" pitchFamily="18" charset="0"/>
              </a:rPr>
            </a:br>
            <a:r>
              <a:rPr lang="uk-UA" altLang="uk-UA" sz="2800" b="1" i="1" smtClean="0">
                <a:latin typeface="Times New Roman" pitchFamily="18" charset="0"/>
                <a:cs typeface="Times New Roman" pitchFamily="18" charset="0"/>
              </a:rPr>
              <a:t>Регіонального ландшафтного парку «Кагамлицький» </a:t>
            </a:r>
            <a:endParaRPr lang="ru-RU" altLang="uk-UA" sz="2800" b="1" i="1" smtClean="0"/>
          </a:p>
        </p:txBody>
      </p:sp>
      <p:pic>
        <p:nvPicPr>
          <p:cNvPr id="6187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038" y="66675"/>
            <a:ext cx="1687512" cy="168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E0B4">
            <a:alpha val="5686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4186238"/>
            <a:ext cx="3362325" cy="252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Рисунок 9"/>
          <p:cNvPicPr>
            <a:picLocks noChangeAspect="1"/>
          </p:cNvPicPr>
          <p:nvPr/>
        </p:nvPicPr>
        <p:blipFill>
          <a:blip r:embed="rId3"/>
          <a:srcRect b="14536"/>
          <a:stretch>
            <a:fillRect/>
          </a:stretch>
        </p:blipFill>
        <p:spPr bwMode="auto">
          <a:xfrm>
            <a:off x="4708525" y="1277938"/>
            <a:ext cx="3240088" cy="250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Рисунок 11"/>
          <p:cNvPicPr>
            <a:picLocks noChangeAspect="1"/>
          </p:cNvPicPr>
          <p:nvPr/>
        </p:nvPicPr>
        <p:blipFill>
          <a:blip r:embed="rId4"/>
          <a:srcRect l="4646" t="4385" r="12910" b="11166"/>
          <a:stretch>
            <a:fillRect/>
          </a:stretch>
        </p:blipFill>
        <p:spPr bwMode="auto">
          <a:xfrm>
            <a:off x="284163" y="1463675"/>
            <a:ext cx="3663950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Рисунок 12"/>
          <p:cNvPicPr>
            <a:picLocks noChangeAspect="1"/>
          </p:cNvPicPr>
          <p:nvPr/>
        </p:nvPicPr>
        <p:blipFill>
          <a:blip r:embed="rId5"/>
          <a:srcRect r="6419" b="15355"/>
          <a:stretch>
            <a:fillRect/>
          </a:stretch>
        </p:blipFill>
        <p:spPr bwMode="auto">
          <a:xfrm>
            <a:off x="8959850" y="4037013"/>
            <a:ext cx="2335213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Заголовок 1"/>
          <p:cNvSpPr>
            <a:spLocks noGrp="1"/>
          </p:cNvSpPr>
          <p:nvPr>
            <p:ph type="title"/>
          </p:nvPr>
        </p:nvSpPr>
        <p:spPr>
          <a:xfrm>
            <a:off x="771525" y="293688"/>
            <a:ext cx="11115675" cy="939800"/>
          </a:xfrm>
        </p:spPr>
        <p:txBody>
          <a:bodyPr/>
          <a:lstStyle/>
          <a:p>
            <a:pPr algn="ctr" eaLnBrk="1" hangingPunct="1"/>
            <a:r>
              <a:rPr lang="uk-UA" altLang="uk-UA" sz="2800" b="1" i="1" smtClean="0">
                <a:latin typeface="Times New Roman" pitchFamily="18" charset="0"/>
                <a:cs typeface="Times New Roman" pitchFamily="18" charset="0"/>
              </a:rPr>
              <a:t>Дослідження показників забруднення атмосферного повітря методом ліхеноіндикації</a:t>
            </a:r>
            <a:endParaRPr lang="ru-RU" altLang="uk-UA" sz="2800" b="1" i="1" smtClean="0"/>
          </a:p>
        </p:txBody>
      </p:sp>
      <p:pic>
        <p:nvPicPr>
          <p:cNvPr id="7175" name="Рисунок 1"/>
          <p:cNvPicPr>
            <a:picLocks noChangeAspect="1"/>
          </p:cNvPicPr>
          <p:nvPr/>
        </p:nvPicPr>
        <p:blipFill>
          <a:blip r:embed="rId6"/>
          <a:srcRect t="16461"/>
          <a:stretch>
            <a:fillRect/>
          </a:stretch>
        </p:blipFill>
        <p:spPr bwMode="auto">
          <a:xfrm>
            <a:off x="9158288" y="900113"/>
            <a:ext cx="1939925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C7E7">
            <a:alpha val="5686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Содержимое 2"/>
          <p:cNvSpPr>
            <a:spLocks noGrp="1"/>
          </p:cNvSpPr>
          <p:nvPr>
            <p:ph idx="1"/>
          </p:nvPr>
        </p:nvSpPr>
        <p:spPr>
          <a:xfrm>
            <a:off x="2835275" y="230188"/>
            <a:ext cx="9061450" cy="4176712"/>
          </a:xfrm>
        </p:spPr>
        <p:txBody>
          <a:bodyPr/>
          <a:lstStyle/>
          <a:p>
            <a:pPr marL="0" indent="0" algn="just">
              <a:buFont typeface="Arial" charset="0"/>
              <a:buNone/>
            </a:pP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На дослідних майданчиках цієї зони відзначено 13-2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 вид</a:t>
            </a:r>
            <a:r>
              <a:rPr lang="uk-UA" sz="200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 лишайників. Найхарактернішими є види роду леканія, кладонія, гіпогімнія</a:t>
            </a:r>
            <a:r>
              <a:rPr lang="uk-UA" sz="200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меланелія</a:t>
            </a:r>
            <a:r>
              <a:rPr lang="uk-UA" sz="200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фісцонія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фісція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псевоевернія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странгоспора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цетрарії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уснея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вульпіцида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рамаліна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серед яких четверту частину становлять кущисті лишайники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00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Font typeface="Arial" charset="0"/>
              <a:buNone/>
            </a:pP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Лишайники досліджуваної території часто дуже подібні один до одного. Тому, щоб навчитися їх розрізняти, треба звертати увагу на характер галуження їх слані, особливості її поверхні, наявність плодових тіл гриба у вигляді блюдець – апотеціїв, чи інші ознаки. Візуальна подібність цілої низки листуватих лишайників створює подекуди ілюзію бідності їх флори, а, відповідно, і відсутності потреби рахуватися з інтересами їх збереження.</a:t>
            </a:r>
          </a:p>
          <a:p>
            <a:pPr marL="0" indent="0" algn="just">
              <a:buFont typeface="Arial" charset="0"/>
              <a:buNone/>
            </a:pP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Поодинокими місцезнаходженнями представлені калоплака жовто-брунатна, леканора, лециделла, лепрарія, рінодіна, флавопармелія. Найбільше видів (29) виявлено на території  прибережної паркової зони  подалі від території автодоріг, часного сектору та Кременчуцького колісного заводу. Якщо не брати до уваги цей осередок,  кількість видів становить 20-22. </a:t>
            </a:r>
            <a:endParaRPr lang="uk-UA" sz="2000" smtClean="0">
              <a:latin typeface="Times New Roman" pitchFamily="18" charset="0"/>
              <a:cs typeface="Times New Roman" pitchFamily="18" charset="0"/>
            </a:endParaRPr>
          </a:p>
          <a:p>
            <a:pPr marL="0" indent="0"/>
            <a:endParaRPr lang="uk-UA" sz="2000" smtClean="0"/>
          </a:p>
          <a:p>
            <a:pPr marL="0" indent="0">
              <a:buFont typeface="Arial" charset="0"/>
              <a:buNone/>
            </a:pPr>
            <a:endParaRPr lang="uk-UA" smtClean="0"/>
          </a:p>
        </p:txBody>
      </p:sp>
      <p:pic>
        <p:nvPicPr>
          <p:cNvPr id="819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51925" y="4562475"/>
            <a:ext cx="2435225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4625" y="4670425"/>
            <a:ext cx="2674938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Рисунок 3"/>
          <p:cNvPicPr>
            <a:picLocks noChangeAspect="1"/>
          </p:cNvPicPr>
          <p:nvPr/>
        </p:nvPicPr>
        <p:blipFill>
          <a:blip r:embed="rId4"/>
          <a:srcRect l="33771" t="2747"/>
          <a:stretch>
            <a:fillRect/>
          </a:stretch>
        </p:blipFill>
        <p:spPr bwMode="auto">
          <a:xfrm>
            <a:off x="523875" y="539750"/>
            <a:ext cx="1974850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4213" y="4765675"/>
            <a:ext cx="3543300" cy="199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E0B4">
            <a:alpha val="5686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Ð ÐµÐ·ÑÐ»ÑÑÐ°Ñ Ð¿Ð¾ÑÑÐºÑ Ð·Ð¾Ð±ÑÐ°Ð¶ÐµÐ½Ñ Ð·Ð° Ð·Ð°Ð¿Ð¸ÑÐ¾Ð¼ &quot;Lecania cyrtella&quot;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96900" y="2767013"/>
            <a:ext cx="1973263" cy="1454150"/>
          </a:xfrm>
        </p:spPr>
      </p:pic>
      <p:sp>
        <p:nvSpPr>
          <p:cNvPr id="4" name="Прямоугольник 3"/>
          <p:cNvSpPr/>
          <p:nvPr/>
        </p:nvSpPr>
        <p:spPr>
          <a:xfrm>
            <a:off x="273050" y="4259263"/>
            <a:ext cx="2535238" cy="327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err="1"/>
              <a:t>леканія</a:t>
            </a:r>
            <a:endParaRPr lang="ru-RU" dirty="0"/>
          </a:p>
        </p:txBody>
      </p:sp>
      <p:pic>
        <p:nvPicPr>
          <p:cNvPr id="9220" name="Picture 4" descr="Ð ÐµÐ·ÑÐ»ÑÑÐ°Ñ Ð¿Ð¾ÑÑÐºÑ Ð·Ð¾Ð±ÑÐ°Ð¶ÐµÐ½Ñ Ð·Ð° Ð·Ð°Ð¿Ð¸ÑÐ¾Ð¼ &quot;ÐÐ¸Ð¿Ð¾Ð³Ð¸Ð¼Ð½Ð¸Ñ Ð²Ð·Ð´ÑÑÐ°Ñ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900" y="884238"/>
            <a:ext cx="1970088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58763" y="2386013"/>
            <a:ext cx="2551112" cy="288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err="1"/>
              <a:t>гіпогімнія</a:t>
            </a:r>
            <a:endParaRPr lang="ru-RU" dirty="0"/>
          </a:p>
        </p:txBody>
      </p:sp>
      <p:pic>
        <p:nvPicPr>
          <p:cNvPr id="9222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30575" y="869950"/>
            <a:ext cx="2239963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3246438" y="2455863"/>
            <a:ext cx="2406650" cy="358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err="1"/>
              <a:t>псевоевернія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254750" y="6502400"/>
            <a:ext cx="2447925" cy="2746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err="1"/>
              <a:t>цетрарія</a:t>
            </a:r>
            <a:r>
              <a:rPr lang="uk-UA" dirty="0"/>
              <a:t> </a:t>
            </a:r>
            <a:endParaRPr lang="ru-RU" dirty="0"/>
          </a:p>
        </p:txBody>
      </p:sp>
      <p:pic>
        <p:nvPicPr>
          <p:cNvPr id="9225" name="Рисунок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41700" y="2894013"/>
            <a:ext cx="2049463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3170238" y="4510088"/>
            <a:ext cx="2559050" cy="3714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err="1"/>
              <a:t>леканора</a:t>
            </a:r>
            <a:endParaRPr lang="ru-RU" dirty="0"/>
          </a:p>
        </p:txBody>
      </p:sp>
      <p:pic>
        <p:nvPicPr>
          <p:cNvPr id="9227" name="Рисунок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8788" y="4746625"/>
            <a:ext cx="2336800" cy="131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346075" y="6294438"/>
            <a:ext cx="2560638" cy="338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err="1"/>
              <a:t>лепрарія</a:t>
            </a:r>
            <a:endParaRPr lang="ru-RU" dirty="0"/>
          </a:p>
        </p:txBody>
      </p:sp>
      <p:pic>
        <p:nvPicPr>
          <p:cNvPr id="9229" name="Рисунок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30950" y="868363"/>
            <a:ext cx="21875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Прямоугольник 22"/>
          <p:cNvSpPr/>
          <p:nvPr/>
        </p:nvSpPr>
        <p:spPr>
          <a:xfrm>
            <a:off x="6188075" y="2276475"/>
            <a:ext cx="2514600" cy="358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err="1"/>
              <a:t>рінодіна</a:t>
            </a:r>
            <a:endParaRPr lang="ru-RU" dirty="0"/>
          </a:p>
        </p:txBody>
      </p:sp>
      <p:pic>
        <p:nvPicPr>
          <p:cNvPr id="9231" name="Рисунок 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34138" y="2692400"/>
            <a:ext cx="2071687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6145213" y="4305300"/>
            <a:ext cx="2559050" cy="293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err="1"/>
              <a:t>ксанторія</a:t>
            </a:r>
            <a:endParaRPr lang="ru-RU" dirty="0"/>
          </a:p>
        </p:txBody>
      </p:sp>
      <p:pic>
        <p:nvPicPr>
          <p:cNvPr id="9233" name="Рисунок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356725" y="2894013"/>
            <a:ext cx="2105025" cy="157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4" name="Рисунок 9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65900" y="4638675"/>
            <a:ext cx="1808163" cy="182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>
          <a:xfrm>
            <a:off x="9129713" y="4519613"/>
            <a:ext cx="2559050" cy="309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err="1"/>
              <a:t>пармелія</a:t>
            </a:r>
            <a:endParaRPr lang="ru-RU" dirty="0"/>
          </a:p>
        </p:txBody>
      </p:sp>
      <p:pic>
        <p:nvPicPr>
          <p:cNvPr id="9236" name="Рисунок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459163" y="4949825"/>
            <a:ext cx="199548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3176588" y="6391275"/>
            <a:ext cx="2559050" cy="3714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err="1"/>
              <a:t>странгоспора</a:t>
            </a:r>
            <a:endParaRPr lang="ru-RU" dirty="0"/>
          </a:p>
        </p:txBody>
      </p:sp>
      <p:pic>
        <p:nvPicPr>
          <p:cNvPr id="9238" name="Рисунок 16"/>
          <p:cNvPicPr>
            <a:picLocks noChangeAspect="1"/>
          </p:cNvPicPr>
          <p:nvPr/>
        </p:nvPicPr>
        <p:blipFill>
          <a:blip r:embed="rId12"/>
          <a:srcRect l="14912" t="14346" r="15363" b="27548"/>
          <a:stretch>
            <a:fillRect/>
          </a:stretch>
        </p:blipFill>
        <p:spPr bwMode="auto">
          <a:xfrm>
            <a:off x="9464675" y="209550"/>
            <a:ext cx="1931988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Прямоугольник 29"/>
          <p:cNvSpPr/>
          <p:nvPr/>
        </p:nvSpPr>
        <p:spPr>
          <a:xfrm>
            <a:off x="9129713" y="2435225"/>
            <a:ext cx="2559050" cy="295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err="1"/>
              <a:t>флавопармелія</a:t>
            </a:r>
            <a:endParaRPr lang="ru-RU" dirty="0"/>
          </a:p>
        </p:txBody>
      </p:sp>
      <p:pic>
        <p:nvPicPr>
          <p:cNvPr id="9240" name="Рисунок 2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356725" y="4876800"/>
            <a:ext cx="2185988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Прямоугольник 35"/>
          <p:cNvSpPr/>
          <p:nvPr/>
        </p:nvSpPr>
        <p:spPr>
          <a:xfrm>
            <a:off x="6145213" y="4305300"/>
            <a:ext cx="2559050" cy="293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err="1"/>
              <a:t>ксанторія</a:t>
            </a:r>
            <a:endParaRPr lang="ru-RU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9221788" y="6442075"/>
            <a:ext cx="2559050" cy="3095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err="1"/>
              <a:t>рамаліна</a:t>
            </a:r>
            <a:endParaRPr lang="ru-RU" dirty="0"/>
          </a:p>
        </p:txBody>
      </p:sp>
      <p:sp>
        <p:nvSpPr>
          <p:cNvPr id="9243" name="Заголовок 1"/>
          <p:cNvSpPr>
            <a:spLocks noGrp="1"/>
          </p:cNvSpPr>
          <p:nvPr>
            <p:ph type="title"/>
          </p:nvPr>
        </p:nvSpPr>
        <p:spPr>
          <a:xfrm>
            <a:off x="771525" y="293688"/>
            <a:ext cx="8358188" cy="354012"/>
          </a:xfrm>
        </p:spPr>
        <p:txBody>
          <a:bodyPr/>
          <a:lstStyle/>
          <a:p>
            <a:pPr algn="ctr" eaLnBrk="1" hangingPunct="1"/>
            <a:r>
              <a:rPr lang="uk-UA" altLang="uk-UA" sz="4000" b="1" i="1" smtClean="0">
                <a:latin typeface="Times New Roman" pitchFamily="18" charset="0"/>
                <a:cs typeface="Times New Roman" pitchFamily="18" charset="0"/>
              </a:rPr>
              <a:t>Видовий склад лишайників</a:t>
            </a:r>
            <a:endParaRPr lang="ru-RU" altLang="uk-UA" sz="4000" b="1" i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0D9">
            <a:alpha val="5686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11" name="Group 71"/>
          <p:cNvGraphicFramePr>
            <a:graphicFrameLocks noGrp="1"/>
          </p:cNvGraphicFramePr>
          <p:nvPr/>
        </p:nvGraphicFramePr>
        <p:xfrm>
          <a:off x="282575" y="1023938"/>
          <a:ext cx="8077200" cy="2184400"/>
        </p:xfrm>
        <a:graphic>
          <a:graphicData uri="http://schemas.openxmlformats.org/drawingml/2006/table">
            <a:tbl>
              <a:tblPr/>
              <a:tblGrid>
                <a:gridCol w="4016375"/>
                <a:gridCol w="1441450"/>
                <a:gridCol w="1157288"/>
                <a:gridCol w="1462087"/>
              </a:tblGrid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Зона</a:t>
                      </a:r>
                      <a:endParaRPr kumimoji="0" 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% розвитку лишайника</a:t>
                      </a:r>
                      <a:endParaRPr kumimoji="0" 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Екологічний стан</a:t>
                      </a:r>
                      <a:endParaRPr kumimoji="0" 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Зона розвитку лишайника</a:t>
                      </a:r>
                      <a:endParaRPr kumimoji="0" 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472C4"/>
                    </a:solidFill>
                  </a:tcPr>
                </a:tc>
              </a:tr>
              <a:tr h="4603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Заплава р. Сухий Кагамлик (район піщаного пляжу, прибережний комплекс зелених деревних насаджень)</a:t>
                      </a:r>
                      <a:endParaRPr kumimoji="0" 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55 %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Добрий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Сприятлива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5D6"/>
                    </a:solidFill>
                  </a:tcPr>
                </a:tc>
              </a:tr>
              <a:tr h="4095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Заплава р. Сухий Кагамлик (приватний сектор)</a:t>
                      </a:r>
                      <a:endParaRPr kumimoji="0" 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15 %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Поганий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Зона боротьби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DC3E6"/>
                    </a:solidFill>
                  </a:tcPr>
                </a:tc>
              </a:tr>
              <a:tr h="409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Штучні насадження парку Воїнів Інтернаціоналістів</a:t>
                      </a:r>
                      <a:endParaRPr kumimoji="0" 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30 %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Задовільний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Перехідна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E0B4"/>
                    </a:solidFill>
                  </a:tcPr>
                </a:tc>
              </a:tr>
              <a:tr h="546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Територія поблизу ПрАТ «Кременчуцький колісний завод»</a:t>
                      </a:r>
                      <a:endParaRPr kumimoji="0" 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10 %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Поганий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Зона боротьби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3F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312" name="Group 72"/>
          <p:cNvGraphicFramePr>
            <a:graphicFrameLocks noGrp="1"/>
          </p:cNvGraphicFramePr>
          <p:nvPr/>
        </p:nvGraphicFramePr>
        <p:xfrm>
          <a:off x="2967038" y="3421063"/>
          <a:ext cx="8977312" cy="3267077"/>
        </p:xfrm>
        <a:graphic>
          <a:graphicData uri="http://schemas.openxmlformats.org/drawingml/2006/table">
            <a:tbl>
              <a:tblPr/>
              <a:tblGrid>
                <a:gridCol w="2244725"/>
                <a:gridCol w="2243137"/>
                <a:gridCol w="2244725"/>
                <a:gridCol w="2244725"/>
              </a:tblGrid>
              <a:tr h="192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Зона</a:t>
                      </a:r>
                      <a:endParaRPr kumimoji="0" 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Типи лишайників</a:t>
                      </a:r>
                      <a:endParaRPr kumimoji="0" 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6" marR="68576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Види лишайників</a:t>
                      </a:r>
                      <a:endParaRPr kumimoji="0" 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6" marR="68576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Зона за характером забруднення</a:t>
                      </a:r>
                      <a:endParaRPr kumimoji="0" lang="uk-UA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6" marR="68576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472C4"/>
                    </a:solidFill>
                  </a:tcPr>
                </a:tc>
              </a:tr>
              <a:tr h="11541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Заплава р. Сухий Кагамлик (район піщаного пляжу, прибережний комплекс зелених деревних насаджень)</a:t>
                      </a: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Кущисті,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Листуваті,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Накипні</a:t>
                      </a: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Псевдоеверія, кладонія, рамаліна, пармелія, ксанторія, фісція, гіпогімнія, леканія, лециделла, цетрарія, лепрарія, леканора, рінодіна, странгоспора, калоплака</a:t>
                      </a: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Не забруднена</a:t>
                      </a: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B183"/>
                    </a:solidFill>
                  </a:tcPr>
                </a:tc>
              </a:tr>
              <a:tr h="5762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Заплава р. Сухий Кагамлик (приватний сектор)</a:t>
                      </a: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Переважно листуваті та накипні</a:t>
                      </a: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Кладонія,  пармелія, ксанторія, фісція, гіпогімнія, лециделла, калоплака</a:t>
                      </a: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Зона боротьби</a:t>
                      </a: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99"/>
                    </a:solidFill>
                  </a:tcPr>
                </a:tc>
              </a:tr>
              <a:tr h="7683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Штучні насадження парку Воїнів Інтернаціоналістів</a:t>
                      </a: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Переважно листуваті та накипні</a:t>
                      </a: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Кладонія,  пармелія, ксанторія, фісція, гіпогімнія, цетрарія, странгоспора, лепрарія, леканора, рінодіна, калоплака</a:t>
                      </a: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Перехідна зона</a:t>
                      </a: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E0B4"/>
                    </a:solidFill>
                  </a:tcPr>
                </a:tc>
              </a:tr>
              <a:tr h="5762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Територія поблизу ПрАТ «Кременчуцький колісний завод»</a:t>
                      </a: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Незначна кількість листуватих та накипні лишайники</a:t>
                      </a: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Кладонія,  пармелія, ксанторія, цетрарія, гіпогімнія, лециделла, странгоспора</a:t>
                      </a: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Зона боротьби</a:t>
                      </a:r>
                    </a:p>
                  </a:txBody>
                  <a:tcPr marL="68576" marR="68576" marT="0" marB="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FAADC"/>
                    </a:solidFill>
                  </a:tcPr>
                </a:tc>
              </a:tr>
            </a:tbl>
          </a:graphicData>
        </a:graphic>
      </p:graphicFrame>
      <p:sp>
        <p:nvSpPr>
          <p:cNvPr id="10308" name="Заголовок 1"/>
          <p:cNvSpPr>
            <a:spLocks noGrp="1"/>
          </p:cNvSpPr>
          <p:nvPr>
            <p:ph type="title"/>
          </p:nvPr>
        </p:nvSpPr>
        <p:spPr>
          <a:xfrm>
            <a:off x="771525" y="293688"/>
            <a:ext cx="11115675" cy="354012"/>
          </a:xfrm>
        </p:spPr>
        <p:txBody>
          <a:bodyPr/>
          <a:lstStyle/>
          <a:p>
            <a:pPr algn="ctr" eaLnBrk="1" hangingPunct="1"/>
            <a:r>
              <a:rPr lang="uk-UA" altLang="uk-UA" sz="2400" b="1" i="1" smtClean="0">
                <a:latin typeface="Times New Roman" pitchFamily="18" charset="0"/>
                <a:cs typeface="Times New Roman" pitchFamily="18" charset="0"/>
              </a:rPr>
              <a:t>Результати визначення зон за характером забруднення атмосферного повітря території регіонального ландшафтного парку «Кагамлицький»</a:t>
            </a:r>
            <a:endParaRPr lang="ru-RU" altLang="uk-UA" sz="2400" b="1" i="1" smtClean="0"/>
          </a:p>
        </p:txBody>
      </p:sp>
      <p:pic>
        <p:nvPicPr>
          <p:cNvPr id="1030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40763" y="1203325"/>
            <a:ext cx="3165475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0" name="Рисунок 2"/>
          <p:cNvPicPr>
            <a:picLocks noChangeAspect="1"/>
          </p:cNvPicPr>
          <p:nvPr/>
        </p:nvPicPr>
        <p:blipFill>
          <a:blip r:embed="rId3"/>
          <a:srcRect l="29106"/>
          <a:stretch>
            <a:fillRect/>
          </a:stretch>
        </p:blipFill>
        <p:spPr bwMode="auto">
          <a:xfrm>
            <a:off x="192088" y="4013200"/>
            <a:ext cx="2593975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1018</TotalTime>
  <Words>1990</Words>
  <Application>Microsoft Office PowerPoint</Application>
  <PresentationFormat>Произвольный</PresentationFormat>
  <Paragraphs>273</Paragraphs>
  <Slides>15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Calibri</vt:lpstr>
      <vt:lpstr>Arial</vt:lpstr>
      <vt:lpstr>Calibri Light</vt:lpstr>
      <vt:lpstr>Times New Roman</vt:lpstr>
      <vt:lpstr>Verdana</vt:lpstr>
      <vt:lpstr>Тема Office</vt:lpstr>
      <vt:lpstr>Документ</vt:lpstr>
      <vt:lpstr>Слайд 1</vt:lpstr>
      <vt:lpstr>Слайд 2</vt:lpstr>
      <vt:lpstr>Слайд 3</vt:lpstr>
      <vt:lpstr>Слайд 4</vt:lpstr>
      <vt:lpstr>Видовий склад деревних та кущівних рослин Регіонального ландшафтного парку «Кагамлицький» </vt:lpstr>
      <vt:lpstr>Дослідження показників забруднення атмосферного повітря методом ліхеноіндикації</vt:lpstr>
      <vt:lpstr>Слайд 7</vt:lpstr>
      <vt:lpstr>Видовий склад лишайників</vt:lpstr>
      <vt:lpstr>Результати визначення зон за характером забруднення атмосферного повітря території регіонального ландшафтного парку «Кагамлицький»</vt:lpstr>
      <vt:lpstr>Визначення забрудненості водного біоценозу.  Видовий склад макрофітів  р. Сухий Кагамлик </vt:lpstr>
      <vt:lpstr>Видовий склад макрофітів  р. Сухий Кагамлик</vt:lpstr>
      <vt:lpstr>Представники фіто- та зоопланктону – біоіндикатори стану р. Сухий Кагамлик</vt:lpstr>
      <vt:lpstr>Слайд 13</vt:lpstr>
      <vt:lpstr>Визначення індексу Майєра  за індикаторними групами рослин.</vt:lpstr>
      <vt:lpstr>Висновки.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ИРА</cp:lastModifiedBy>
  <cp:revision>117</cp:revision>
  <dcterms:created xsi:type="dcterms:W3CDTF">2018-04-12T15:36:28Z</dcterms:created>
  <dcterms:modified xsi:type="dcterms:W3CDTF">2019-04-14T16:50:32Z</dcterms:modified>
</cp:coreProperties>
</file>