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41" autoAdjust="0"/>
  </p:normalViewPr>
  <p:slideViewPr>
    <p:cSldViewPr snapToGrid="0">
      <p:cViewPr varScale="1">
        <p:scale>
          <a:sx n="65" d="100"/>
          <a:sy n="65" d="100"/>
        </p:scale>
        <p:origin x="6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E75B9-7073-43B7-90F3-C87D3BB8A754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B329-CD47-40E9-A138-33E362F7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4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1B329-CD47-40E9-A138-33E362F7A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5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6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3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7843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72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32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5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8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0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2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9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8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8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2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5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5E9C3-F4F0-4E76-A47B-1D79985362C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AD9D7-C230-4680-AD79-7A52401C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7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4256"/>
            <a:ext cx="12192000" cy="1330513"/>
          </a:xfrm>
          <a:solidFill>
            <a:schemeClr val="bg1"/>
          </a:solidFill>
          <a:ln>
            <a:solidFill>
              <a:srgbClr val="FF3300"/>
            </a:solidFill>
          </a:ln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cap="none" dirty="0">
                <a:ea typeface="Calibri"/>
                <a:cs typeface="Calibri"/>
                <a:sym typeface="Calibri"/>
              </a:rPr>
              <a:t>ИЗУЧЕНИЕ ВСПЫШЕК РЕКУРРЕНТНЫХ НОВЫХ ЗВЕЗД</a:t>
            </a:r>
            <a:br>
              <a:rPr lang="ru-RU" sz="3600" cap="none" dirty="0">
                <a:ea typeface="Arial"/>
                <a:cs typeface="Arial"/>
                <a:sym typeface="Arial"/>
              </a:rPr>
            </a:br>
            <a:r>
              <a:rPr lang="ru-RU" sz="3600" cap="none" dirty="0">
                <a:ea typeface="Arial"/>
                <a:cs typeface="Calibri"/>
                <a:sym typeface="Calibri"/>
              </a:rPr>
              <a:t>ПО</a:t>
            </a:r>
            <a:r>
              <a:rPr lang="ru-RU" sz="3600" cap="none" dirty="0">
                <a:ea typeface="Calibri"/>
                <a:cs typeface="Calibri"/>
                <a:sym typeface="Calibri"/>
              </a:rPr>
              <a:t> АРХИВНЫМ ДАННЫМ</a:t>
            </a:r>
            <a:endParaRPr lang="en-US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5366" y="3891571"/>
            <a:ext cx="391805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F3300"/>
                </a:solidFill>
              </a:rPr>
              <a:t>Научный руководитель</a:t>
            </a:r>
            <a:r>
              <a:rPr lang="uk-UA" b="1" dirty="0"/>
              <a:t>: </a:t>
            </a:r>
          </a:p>
          <a:p>
            <a:pPr algn="r"/>
            <a:r>
              <a:rPr lang="uk-UA" b="1" dirty="0" err="1"/>
              <a:t>Вирнина</a:t>
            </a:r>
            <a:r>
              <a:rPr lang="uk-UA" b="1" dirty="0"/>
              <a:t> </a:t>
            </a:r>
            <a:r>
              <a:rPr lang="uk-UA" b="1" dirty="0" err="1"/>
              <a:t>Наталья</a:t>
            </a:r>
            <a:r>
              <a:rPr lang="uk-UA" b="1" dirty="0"/>
              <a:t> </a:t>
            </a:r>
            <a:r>
              <a:rPr lang="uk-UA" b="1" dirty="0" err="1"/>
              <a:t>Альбертовна</a:t>
            </a:r>
            <a:r>
              <a:rPr lang="uk-UA" b="1" dirty="0"/>
              <a:t>,</a:t>
            </a:r>
            <a:endParaRPr lang="ru-RU" b="1" dirty="0"/>
          </a:p>
          <a:p>
            <a:pPr algn="r"/>
            <a:r>
              <a:rPr lang="ru-RU" b="1" dirty="0"/>
              <a:t>руководитель</a:t>
            </a:r>
            <a:r>
              <a:rPr lang="uk-UA" b="1" dirty="0"/>
              <a:t> </a:t>
            </a:r>
            <a:r>
              <a:rPr lang="uk-UA" b="1" dirty="0" err="1"/>
              <a:t>научного</a:t>
            </a:r>
            <a:r>
              <a:rPr lang="uk-UA" b="1" dirty="0"/>
              <a:t> кружка «</a:t>
            </a:r>
            <a:r>
              <a:rPr lang="uk-UA" b="1" dirty="0" err="1"/>
              <a:t>Фомальгаут</a:t>
            </a:r>
            <a:r>
              <a:rPr lang="uk-UA" b="1" dirty="0"/>
              <a:t>»</a:t>
            </a:r>
            <a:endParaRPr lang="en-US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9092" y="2094929"/>
            <a:ext cx="3119777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3300"/>
                </a:solidFill>
              </a:rPr>
              <a:t>Автор</a:t>
            </a:r>
            <a:r>
              <a:rPr lang="uk-UA" b="1" dirty="0"/>
              <a:t>: </a:t>
            </a:r>
          </a:p>
          <a:p>
            <a:r>
              <a:rPr lang="uk-UA" b="1" dirty="0"/>
              <a:t>Степанова </a:t>
            </a:r>
          </a:p>
          <a:p>
            <a:r>
              <a:rPr lang="uk-UA" b="1" dirty="0" err="1"/>
              <a:t>Алиса</a:t>
            </a:r>
            <a:r>
              <a:rPr lang="uk-UA" b="1" dirty="0"/>
              <a:t> </a:t>
            </a:r>
            <a:r>
              <a:rPr lang="uk-UA" b="1" dirty="0" err="1"/>
              <a:t>Дмитриевна</a:t>
            </a:r>
            <a:r>
              <a:rPr lang="uk-UA" b="1" dirty="0"/>
              <a:t>,</a:t>
            </a:r>
          </a:p>
          <a:p>
            <a:r>
              <a:rPr lang="ru-RU" b="1" dirty="0"/>
              <a:t>8</a:t>
            </a:r>
            <a:r>
              <a:rPr lang="uk-UA" b="1" dirty="0"/>
              <a:t>-В </a:t>
            </a:r>
            <a:r>
              <a:rPr lang="uk-UA" b="1" dirty="0" err="1"/>
              <a:t>класс</a:t>
            </a:r>
            <a:r>
              <a:rPr lang="uk-UA" b="1" dirty="0"/>
              <a:t>, ОСШ №117, </a:t>
            </a:r>
          </a:p>
          <a:p>
            <a:r>
              <a:rPr lang="uk-UA" b="1" dirty="0"/>
              <a:t>г. Одесса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8" y="1894959"/>
            <a:ext cx="3354596" cy="3354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156" y="1894959"/>
            <a:ext cx="3354596" cy="33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7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5150" y="430998"/>
            <a:ext cx="8905875" cy="1293028"/>
          </a:xfrm>
        </p:spPr>
        <p:txBody>
          <a:bodyPr/>
          <a:lstStyle/>
          <a:p>
            <a:r>
              <a:rPr lang="ru-RU" dirty="0"/>
              <a:t>Результаты по звезде</a:t>
            </a:r>
            <a:r>
              <a:rPr lang="en-US" dirty="0"/>
              <a:t> U </a:t>
            </a:r>
            <a:r>
              <a:rPr lang="en-US" dirty="0" err="1"/>
              <a:t>sco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1" y="2104269"/>
            <a:ext cx="5374754" cy="3949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00900" y="3053915"/>
            <a:ext cx="4114800" cy="230832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Также ожидаемых вспышек не обнаружила;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Заполнила пустой промежуток во всемирно известных данных;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Показала, что  за определенные года вспышек не было.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8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400"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ru-RU" sz="2800" dirty="0"/>
              <a:t> Г</a:t>
            </a:r>
            <a:r>
              <a:rPr lang="ru-RU" sz="2800" dirty="0">
                <a:solidFill>
                  <a:srgbClr val="000000"/>
                </a:solidFill>
                <a:cs typeface="Arial"/>
                <a:sym typeface="Arial"/>
              </a:rPr>
              <a:t>и</a:t>
            </a: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потеза про «пропущенные» вспышки исследуемых звезд не подтверждается;</a:t>
            </a:r>
            <a:endParaRPr lang="ru-RU" sz="2800" dirty="0"/>
          </a:p>
          <a:p>
            <a:pPr>
              <a:buSzPts val="3200"/>
            </a:pP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2800" dirty="0">
                <a:sym typeface="Arial"/>
              </a:rPr>
              <a:t>По </a:t>
            </a:r>
            <a:r>
              <a:rPr lang="ru-RU" sz="2800" dirty="0"/>
              <a:t> архивным данным была зафиксирована вспышка </a:t>
            </a:r>
          </a:p>
          <a:p>
            <a:pPr marL="0" indent="0">
              <a:buSzPts val="3200"/>
              <a:buNone/>
            </a:pPr>
            <a:r>
              <a:rPr lang="ru-RU" sz="2800" dirty="0"/>
              <a:t>RS </a:t>
            </a:r>
            <a:r>
              <a:rPr lang="ru-RU" sz="2800" dirty="0" err="1"/>
              <a:t>Oph</a:t>
            </a:r>
            <a:r>
              <a:rPr lang="ru-RU" sz="2800" dirty="0"/>
              <a:t> в 1958 году, в том числе найдена пластинка с самым ранним свидетельством вспышки;</a:t>
            </a:r>
          </a:p>
          <a:p>
            <a:pPr marL="25400">
              <a:buSzPts val="3200"/>
            </a:pPr>
            <a:r>
              <a:rPr lang="ru-RU" sz="2800" dirty="0"/>
              <a:t> На кривых блеска Новых V2487 </a:t>
            </a:r>
            <a:r>
              <a:rPr lang="ru-RU" sz="2800" dirty="0" err="1"/>
              <a:t>Oph</a:t>
            </a:r>
            <a:r>
              <a:rPr lang="ru-RU" sz="2800" dirty="0"/>
              <a:t> и U </a:t>
            </a:r>
            <a:r>
              <a:rPr lang="ru-RU" sz="2800" dirty="0" err="1"/>
              <a:t>Sco</a:t>
            </a:r>
            <a:r>
              <a:rPr lang="ru-RU" sz="2800" dirty="0"/>
              <a:t> заполнены промежутки времени, в которых наблюдения других исследователей отсутствуют.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792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Дальнейшие планы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2756535"/>
            <a:ext cx="10820400" cy="28727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Изучить и другие рекуррентные Новые северного полушария по данным того же архива;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Проверить в этой коллекции наличие повторных вспышек у «классических» Новых с целью </a:t>
            </a:r>
            <a:r>
              <a:rPr lang="ru-RU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переклассификации</a:t>
            </a:r>
            <a:r>
              <a:rPr lang="ru-RU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их в рекуррентные Новые.</a:t>
            </a:r>
          </a:p>
        </p:txBody>
      </p:sp>
    </p:spTree>
    <p:extLst>
      <p:ext uri="{BB962C8B-B14F-4D97-AF65-F5344CB8AC3E}">
        <p14:creationId xmlns:p14="http://schemas.microsoft.com/office/powerpoint/2010/main" val="149443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863" y="251417"/>
            <a:ext cx="6354337" cy="1293028"/>
          </a:xfrm>
        </p:spPr>
        <p:txBody>
          <a:bodyPr/>
          <a:lstStyle/>
          <a:p>
            <a:r>
              <a:rPr lang="ru-RU" dirty="0"/>
              <a:t>Теоретическая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89412"/>
            <a:ext cx="10820400" cy="4024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ru-RU" sz="2800" dirty="0">
                <a:solidFill>
                  <a:srgbClr val="0C0C0C"/>
                </a:solidFill>
                <a:ea typeface="Arial"/>
                <a:cs typeface="Arial"/>
                <a:sym typeface="Arial"/>
              </a:rPr>
              <a:t>Новые звезды – один из типов переменных звезд.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ru-RU" sz="2800" dirty="0">
                <a:solidFill>
                  <a:srgbClr val="0C0C0C"/>
                </a:solidFill>
                <a:ea typeface="Arial"/>
                <a:cs typeface="Arial"/>
                <a:sym typeface="Arial"/>
              </a:rPr>
              <a:t>Вспышка Новой  – это явление</a:t>
            </a:r>
            <a:r>
              <a:rPr lang="ru-RU" sz="2800" dirty="0">
                <a:solidFill>
                  <a:srgbClr val="0C0C0C"/>
                </a:solidFill>
              </a:rPr>
              <a:t>,</a:t>
            </a:r>
            <a:r>
              <a:rPr lang="ru-RU" sz="2800" dirty="0">
                <a:solidFill>
                  <a:srgbClr val="0C0C0C"/>
                </a:solidFill>
                <a:ea typeface="Arial"/>
                <a:cs typeface="Arial"/>
                <a:sym typeface="Arial"/>
              </a:rPr>
              <a:t> при котором звезда становится ярче в тысячи раз. Всего известно приблизительно 400 Новых в нашей Галактике, но только 10 из них – рекуррентные Новые.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ru-RU" sz="2800" dirty="0">
                <a:solidFill>
                  <a:srgbClr val="0C0C0C"/>
                </a:solidFill>
                <a:ea typeface="Arial"/>
                <a:cs typeface="Arial"/>
                <a:sym typeface="Arial"/>
              </a:rPr>
              <a:t>Физически Новые </a:t>
            </a:r>
            <a:r>
              <a:rPr lang="ru-RU" sz="2800" dirty="0">
                <a:solidFill>
                  <a:srgbClr val="0C0C0C"/>
                </a:solidFill>
                <a:sym typeface="Arial"/>
              </a:rPr>
              <a:t>являются</a:t>
            </a:r>
            <a:r>
              <a:rPr lang="ru-RU" sz="2800" dirty="0">
                <a:solidFill>
                  <a:srgbClr val="0C0C0C"/>
                </a:solidFill>
              </a:rPr>
              <a:t> </a:t>
            </a:r>
            <a:r>
              <a:rPr lang="ru-RU" sz="2800" dirty="0">
                <a:solidFill>
                  <a:srgbClr val="0C0C0C"/>
                </a:solidFill>
                <a:ea typeface="Arial"/>
                <a:cs typeface="Arial"/>
                <a:sym typeface="Arial"/>
              </a:rPr>
              <a:t>системой из белого карлика и красного гиганта (или карлика), как донора вещества.</a:t>
            </a:r>
            <a:endParaRPr lang="ru-RU" sz="2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ru-RU" sz="2800" dirty="0">
              <a:solidFill>
                <a:srgbClr val="0C0C0C"/>
              </a:solidFill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Вещество  донора накапливается на поверхности белого карлика и в определенный момент взрывается.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637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9580" y="273719"/>
            <a:ext cx="4592444" cy="1293028"/>
          </a:xfrm>
        </p:spPr>
        <p:txBody>
          <a:bodyPr/>
          <a:lstStyle/>
          <a:p>
            <a:r>
              <a:rPr lang="ru-RU" dirty="0"/>
              <a:t>АКТУАЛЬНОСТЬ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9765" y="1395067"/>
            <a:ext cx="10247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Несмотря на многолетнюю историю изучения рекуррентных Новых, остается еще несколько невыясненных вопросов: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- С чем связана нерегулярность вспышек Новых? 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- Будут ли когда-то «классические» Новые наблюдаться как рекуррентные?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- Почему рекуррентных Новых так мало?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ru-RU" sz="2400" dirty="0">
                <a:cs typeface="Times New Roman" panose="02020603050405020304" pitchFamily="18" charset="0"/>
                <a:sym typeface="Arial"/>
              </a:rPr>
              <a:t>- Является ли</a:t>
            </a:r>
            <a:r>
              <a:rPr lang="ru-RU" sz="2400" dirty="0">
                <a:solidFill>
                  <a:srgbClr val="000000"/>
                </a:solidFill>
                <a:ea typeface="Arial"/>
                <a:cs typeface="Times New Roman" panose="02020603050405020304" pitchFamily="18" charset="0"/>
                <a:sym typeface="Arial"/>
              </a:rPr>
              <a:t> Новая </a:t>
            </a: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кандидатом в </a:t>
            </a:r>
            <a:r>
              <a:rPr lang="ru-RU" sz="24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Сверховые</a:t>
            </a: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?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4E768EF-17DD-4586-A615-3258E5E7B58D}"/>
              </a:ext>
            </a:extLst>
          </p:cNvPr>
          <p:cNvGrpSpPr/>
          <p:nvPr/>
        </p:nvGrpSpPr>
        <p:grpSpPr>
          <a:xfrm>
            <a:off x="1814393" y="4096617"/>
            <a:ext cx="3757031" cy="2554285"/>
            <a:chOff x="1469103" y="16829345"/>
            <a:chExt cx="4535957" cy="2838865"/>
          </a:xfrm>
        </p:grpSpPr>
        <p:pic>
          <p:nvPicPr>
            <p:cNvPr id="10" name="Google Shape;96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469103" y="16859759"/>
              <a:ext cx="4535957" cy="2808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33B2BF-CE82-42EC-B596-9C3B1F6DB4DF}"/>
                </a:ext>
              </a:extLst>
            </p:cNvPr>
            <p:cNvSpPr txBox="1"/>
            <p:nvPr/>
          </p:nvSpPr>
          <p:spPr>
            <a:xfrm>
              <a:off x="1533938" y="16829345"/>
              <a:ext cx="4471122" cy="649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dirty="0">
                  <a:solidFill>
                    <a:schemeClr val="bg1"/>
                  </a:solidFill>
                </a:rPr>
                <a:t>Представление художника про вспышку Новой.</a:t>
              </a:r>
              <a:endParaRPr lang="en-CA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Google Shape;1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5076" y="4123982"/>
            <a:ext cx="4406948" cy="2526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50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1521" y="407534"/>
            <a:ext cx="4904679" cy="1110604"/>
          </a:xfrm>
        </p:spPr>
        <p:txBody>
          <a:bodyPr/>
          <a:lstStyle/>
          <a:p>
            <a:r>
              <a:rPr lang="ru-RU" dirty="0"/>
              <a:t>ЦЕЛЬ И ЗАДАЧИ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08695"/>
            <a:ext cx="10820400" cy="4580377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r>
              <a:rPr lang="ru-RU" sz="2400" b="1" dirty="0">
                <a:solidFill>
                  <a:srgbClr val="FF3300"/>
                </a:solidFill>
              </a:rPr>
              <a:t>Цель: </a:t>
            </a: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используя архив стеклянных пластинок с фотографиями ночного неба, изучить поведение рекуррентных Новых звезд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V2487 </a:t>
            </a:r>
            <a:r>
              <a:rPr lang="ru-RU" sz="24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Oph</a:t>
            </a: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, RS </a:t>
            </a:r>
            <a:r>
              <a:rPr lang="ru-RU" sz="24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Oph</a:t>
            </a: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и U </a:t>
            </a:r>
            <a:r>
              <a:rPr lang="ru-RU" sz="24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Sco</a:t>
            </a: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endParaRPr lang="ru-RU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r>
              <a:rPr lang="ru-RU" sz="2400" b="1" dirty="0">
                <a:solidFill>
                  <a:srgbClr val="FF3300"/>
                </a:solidFill>
              </a:rPr>
              <a:t>Задачи: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Font typeface="Arial"/>
              <a:buChar char="-"/>
            </a:pP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Найти снимки целевых объектов в архиве, и отождествить их с картой;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Font typeface="Arial"/>
              <a:buChar char="-"/>
            </a:pP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Измерить блеск исследуемых звезд, используя блеск звезд сравнения;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Font typeface="Arial"/>
              <a:buChar char="-"/>
            </a:pP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Сравнить полученные результаты с опубликованными предыдущими исследованиями;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Font typeface="Arial"/>
              <a:buChar char="-"/>
            </a:pPr>
            <a:r>
              <a:rPr lang="ru-RU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Сделать вывод про регулярность вспышек.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endParaRPr lang="ru-RU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endParaRPr lang="ru-RU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65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4477" y="340627"/>
            <a:ext cx="3254298" cy="1293028"/>
          </a:xfrm>
        </p:spPr>
        <p:txBody>
          <a:bodyPr/>
          <a:lstStyle/>
          <a:p>
            <a:r>
              <a:rPr lang="ru-RU" dirty="0"/>
              <a:t>Гипотеза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01284"/>
            <a:ext cx="10820400" cy="402412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Нерегулярность вспышек может быть </a:t>
            </a:r>
            <a:r>
              <a:rPr lang="ru-RU" sz="28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связаннна</a:t>
            </a: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с тем, что V2487 </a:t>
            </a:r>
            <a:r>
              <a:rPr lang="ru-RU" sz="28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Oph</a:t>
            </a: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, RS </a:t>
            </a:r>
            <a:r>
              <a:rPr lang="ru-RU" sz="28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Oph</a:t>
            </a: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и U </a:t>
            </a:r>
            <a:r>
              <a:rPr lang="ru-RU" sz="28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Sco</a:t>
            </a: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не наблюдались во время вспышек. Архивные данные могут заполнить промежутки, в которых наблюдения отсутствуют.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Ожидалось найти вспышки: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Font typeface="Arial"/>
              <a:buChar char="-"/>
            </a:pP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V2487 </a:t>
            </a:r>
            <a:r>
              <a:rPr lang="ru-RU" sz="28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Oph</a:t>
            </a: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- в промежутке между 1900 и 1998 годами;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Font typeface="Arial"/>
              <a:buChar char="-"/>
            </a:pP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RS </a:t>
            </a:r>
            <a:r>
              <a:rPr lang="ru-RU" sz="28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Oph</a:t>
            </a: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≈ 1976 год;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Font typeface="Arial"/>
              <a:buChar char="-"/>
            </a:pP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U </a:t>
            </a:r>
            <a:r>
              <a:rPr lang="ru-RU" sz="28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Sco</a:t>
            </a:r>
            <a:r>
              <a:rPr lang="ru-RU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 ≈ 1957 год.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endParaRPr lang="ru-RU" sz="2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endParaRPr lang="ru-RU" sz="2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5085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3567" y="265000"/>
            <a:ext cx="7926658" cy="1293028"/>
          </a:xfrm>
        </p:spPr>
        <p:txBody>
          <a:bodyPr/>
          <a:lstStyle/>
          <a:p>
            <a:r>
              <a:rPr lang="ru-RU" dirty="0"/>
              <a:t>Материалы исследования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70" y="1797577"/>
            <a:ext cx="3040430" cy="1998299"/>
          </a:xfrm>
          <a:ln>
            <a:solidFill>
              <a:srgbClr val="FF3300"/>
            </a:solidFill>
          </a:ln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r>
              <a:rPr lang="ru-RU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Фотографические наблюдения с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r>
              <a:rPr lang="ru-RU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7-камерного астрографа, которые велись в 1957-1998 годах. </a:t>
            </a:r>
          </a:p>
          <a:p>
            <a:endParaRPr lang="en-US" sz="1800" dirty="0"/>
          </a:p>
        </p:txBody>
      </p:sp>
      <p:pic>
        <p:nvPicPr>
          <p:cNvPr id="4" name="Google Shape;116;p13"/>
          <p:cNvPicPr preferRelativeResize="0"/>
          <p:nvPr/>
        </p:nvPicPr>
        <p:blipFill rotWithShape="1">
          <a:blip r:embed="rId2">
            <a:alphaModFix/>
          </a:blip>
          <a:srcRect r="1342"/>
          <a:stretch/>
        </p:blipFill>
        <p:spPr>
          <a:xfrm>
            <a:off x="190570" y="3883792"/>
            <a:ext cx="3040430" cy="25435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12504" y="1981118"/>
            <a:ext cx="4341948" cy="1631216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ru-RU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Пластинки находятся в архиве Астрономической обсерватории Одесского национального университета (сел. Маяки, Одесская обл.)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04" y="3883792"/>
            <a:ext cx="4341948" cy="25435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935956" y="1552452"/>
            <a:ext cx="4034269" cy="2246769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ru-RU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Конфигурация полей обзора камер астрографа.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ru-RU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Их положение менялось в 1958 и 1966 годах.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ru-RU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1957-1958 – старая серия;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ru-RU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1958-1966 – новая серия;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ru-RU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1966-1998 – ІІІ серия.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56" y="3887785"/>
            <a:ext cx="4034269" cy="25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8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853" y="0"/>
            <a:ext cx="2451410" cy="1293028"/>
          </a:xfrm>
        </p:spPr>
        <p:txBody>
          <a:bodyPr/>
          <a:lstStyle/>
          <a:p>
            <a:r>
              <a:rPr lang="ru-RU" dirty="0"/>
              <a:t>методы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35841" y="1509905"/>
                <a:ext cx="10820400" cy="404840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rgbClr val="000000"/>
                  </a:buClr>
                  <a:buSzPts val="3200"/>
                </a:pPr>
                <a:r>
                  <a:rPr lang="ru-RU" sz="18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Блеск целевых звезд оценивался с помощью метода </a:t>
                </a:r>
                <a:r>
                  <a:rPr lang="ru-RU" sz="1800" dirty="0" err="1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Пикеринга</a:t>
                </a:r>
                <a:r>
                  <a:rPr lang="ru-RU" sz="18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. Для таких оценок подбирают 2 звезды сравнения (более слабую и более яркую звезду, чем переменная), и оценивают разницу блеска между переменной звездой и звездами сравнения.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rgbClr val="000000"/>
                  </a:buClr>
                  <a:buSzPts val="3200"/>
                </a:pPr>
                <a:endParaRPr lang="ru-RU" sz="1800" dirty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rgbClr val="000000"/>
                  </a:buClr>
                  <a:buSzPts val="3200"/>
                </a:pPr>
                <a:r>
                  <a:rPr lang="ru-RU" sz="18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Оценка выглядит так: </a:t>
                </a:r>
                <a:r>
                  <a:rPr lang="ru-RU" sz="1800" i="1" dirty="0" err="1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a</a:t>
                </a:r>
                <a:r>
                  <a:rPr lang="ru-RU" sz="1800" dirty="0" err="1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P</a:t>
                </a:r>
                <a:r>
                  <a:rPr lang="ru-RU" sz="1800" i="1" dirty="0" err="1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v</a:t>
                </a:r>
                <a:r>
                  <a:rPr lang="ru-RU" sz="1800" dirty="0" err="1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Q</a:t>
                </a:r>
                <a:r>
                  <a:rPr lang="ru-RU" sz="1800" i="1" dirty="0" err="1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b</a:t>
                </a:r>
                <a:endParaRPr lang="ru-RU" sz="1800" i="1" dirty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0000"/>
                  </a:buClr>
                  <a:buSzPts val="3200"/>
                  <a:buNone/>
                </a:pPr>
                <a:r>
                  <a:rPr lang="ru-RU" sz="1800" i="1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a</a:t>
                </a:r>
                <a:r>
                  <a:rPr lang="ru-RU" sz="18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 – менее яркая звезда сравнения;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0000"/>
                  </a:buClr>
                  <a:buSzPts val="3200"/>
                  <a:buNone/>
                </a:pPr>
                <a:r>
                  <a:rPr lang="ru-RU" sz="1800" i="1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b</a:t>
                </a:r>
                <a:r>
                  <a:rPr lang="ru-RU" sz="18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 – более яркая звезда сравнения;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0000"/>
                  </a:buClr>
                  <a:buSzPts val="3200"/>
                  <a:buNone/>
                </a:pPr>
                <a:r>
                  <a:rPr lang="ru-RU" sz="1800" i="1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v</a:t>
                </a:r>
                <a:r>
                  <a:rPr lang="ru-RU" sz="18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 – переменная звезда.</a:t>
                </a:r>
              </a:p>
              <a:p>
                <a:r>
                  <a:rPr lang="ru-RU" sz="1800" dirty="0"/>
                  <a:t>Вычисление  блеска переменной звезды </a:t>
                </a:r>
              </a:p>
              <a:p>
                <a:pPr marL="0" indent="0">
                  <a:buNone/>
                </a:pPr>
                <a:r>
                  <a:rPr lang="ru-RU" sz="1800" dirty="0"/>
                  <a:t>проводилось по формуле:</a:t>
                </a:r>
              </a:p>
              <a:p>
                <a:pPr marL="0" indent="0">
                  <a:buNone/>
                </a:pPr>
                <a:r>
                  <a:rPr lang="ru-RU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ru-RU" sz="1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ru-RU" sz="18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ru-RU" sz="1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ru-RU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ru-RU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d>
                    <m:r>
                      <a:rPr lang="ru-RU" sz="1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ru-RU" sz="18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ru-RU" sz="1800" dirty="0"/>
                  <a:t>– блеск исследуемой звезды;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ru-RU" sz="18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ru-RU" sz="1800" dirty="0"/>
                  <a:t> – блеск звезд сравнения.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0000"/>
                  </a:buClr>
                  <a:buSzPts val="3200"/>
                  <a:buNone/>
                </a:pPr>
                <a:endParaRPr lang="ru-RU" sz="1800" dirty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0000"/>
                  </a:buClr>
                  <a:buSzPts val="3200"/>
                  <a:buNone/>
                </a:pPr>
                <a:endParaRPr lang="ru-RU" sz="800" dirty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841" y="1509905"/>
                <a:ext cx="10820400" cy="4048406"/>
              </a:xfrm>
              <a:blipFill>
                <a:blip r:embed="rId2"/>
                <a:stretch>
                  <a:fillRect l="-1296" t="-5422" b="-8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21;p13"/>
          <p:cNvPicPr preferRelativeResize="0"/>
          <p:nvPr/>
        </p:nvPicPr>
        <p:blipFill rotWithShape="1">
          <a:blip r:embed="rId3">
            <a:alphaModFix/>
          </a:blip>
          <a:srcRect l="4960" r="11436"/>
          <a:stretch/>
        </p:blipFill>
        <p:spPr>
          <a:xfrm>
            <a:off x="6146041" y="2661910"/>
            <a:ext cx="3095114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37163" y="4954344"/>
            <a:ext cx="3912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Подсвеченный рабочий стол с </a:t>
            </a:r>
          </a:p>
          <a:p>
            <a:pPr algn="ctr"/>
            <a:r>
              <a:rPr lang="ru-RU" sz="1400" dirty="0"/>
              <a:t>окуляром и пластинкой. </a:t>
            </a:r>
          </a:p>
        </p:txBody>
      </p:sp>
      <p:pic>
        <p:nvPicPr>
          <p:cNvPr id="6" name="Google Shape;122;p13"/>
          <p:cNvPicPr preferRelativeResize="0"/>
          <p:nvPr/>
        </p:nvPicPr>
        <p:blipFill rotWithShape="1">
          <a:blip r:embed="rId4">
            <a:alphaModFix/>
          </a:blip>
          <a:srcRect l="7999" t="20622" r="10488" b="18242"/>
          <a:stretch/>
        </p:blipFill>
        <p:spPr>
          <a:xfrm>
            <a:off x="9504548" y="4283253"/>
            <a:ext cx="2472001" cy="22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9177747" y="3698478"/>
            <a:ext cx="312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/>
              <a:t>Пластинка в окуляр </a:t>
            </a:r>
            <a:endParaRPr lang="en-US" sz="1600" dirty="0"/>
          </a:p>
          <a:p>
            <a:pPr algn="ctr"/>
            <a:r>
              <a:rPr lang="uk-UA" sz="1600" dirty="0"/>
              <a:t>(область </a:t>
            </a:r>
            <a:r>
              <a:rPr lang="uk-UA" sz="1600" dirty="0" err="1"/>
              <a:t>звезды</a:t>
            </a:r>
            <a:r>
              <a:rPr lang="uk-UA" sz="1600" dirty="0"/>
              <a:t> </a:t>
            </a:r>
            <a:r>
              <a:rPr lang="en-US" sz="1600" dirty="0"/>
              <a:t>RS </a:t>
            </a:r>
            <a:r>
              <a:rPr lang="en-US" sz="1600" dirty="0" err="1"/>
              <a:t>Oph</a:t>
            </a:r>
            <a:r>
              <a:rPr lang="uk-UA" sz="1600" dirty="0"/>
              <a:t>).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08861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520" y="457625"/>
            <a:ext cx="8610600" cy="1098717"/>
          </a:xfrm>
        </p:spPr>
        <p:txBody>
          <a:bodyPr/>
          <a:lstStyle/>
          <a:p>
            <a:r>
              <a:rPr lang="ru-RU" dirty="0"/>
              <a:t>Результаты по звезде </a:t>
            </a:r>
            <a:r>
              <a:rPr lang="en-US" dirty="0"/>
              <a:t>RS </a:t>
            </a:r>
            <a:r>
              <a:rPr lang="en-US" dirty="0" err="1"/>
              <a:t>Oph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96" y="1544207"/>
            <a:ext cx="4650621" cy="3299437"/>
          </a:xfr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202348-B5BF-4AB6-B744-7D9AA44AE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372" y="1544207"/>
            <a:ext cx="4923078" cy="3311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27" y="5089199"/>
            <a:ext cx="1634357" cy="15206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36027" y="5089199"/>
            <a:ext cx="137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21/7/1958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32" y="5089199"/>
            <a:ext cx="1634357" cy="15206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118732" y="5089198"/>
            <a:ext cx="147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16/8/1958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3758" y="5310928"/>
            <a:ext cx="1804797" cy="107721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Рекуррентная Новая </a:t>
            </a:r>
            <a:r>
              <a:rPr lang="en-US" sz="1600" dirty="0"/>
              <a:t>RS </a:t>
            </a:r>
            <a:r>
              <a:rPr lang="en-US" sz="1600" dirty="0" err="1"/>
              <a:t>Oph</a:t>
            </a:r>
            <a:r>
              <a:rPr lang="en-US" sz="1600" dirty="0"/>
              <a:t> </a:t>
            </a:r>
            <a:r>
              <a:rPr lang="ru-RU" sz="1600" dirty="0"/>
              <a:t>во время вспышки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0561" y="5310928"/>
            <a:ext cx="1804797" cy="107721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Рекуррентная Новая </a:t>
            </a:r>
            <a:r>
              <a:rPr lang="en-US" sz="1600" dirty="0"/>
              <a:t>RS </a:t>
            </a:r>
            <a:r>
              <a:rPr lang="en-US" sz="1600" dirty="0" err="1"/>
              <a:t>Oph</a:t>
            </a:r>
            <a:r>
              <a:rPr lang="ru-RU" sz="1600" dirty="0"/>
              <a:t> в спокойном состоянии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526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625" y="573873"/>
            <a:ext cx="9096375" cy="1293028"/>
          </a:xfrm>
        </p:spPr>
        <p:txBody>
          <a:bodyPr/>
          <a:lstStyle/>
          <a:p>
            <a:r>
              <a:rPr lang="ru-RU" dirty="0"/>
              <a:t>Результаты по звезде </a:t>
            </a:r>
            <a:r>
              <a:rPr lang="en-US" dirty="0"/>
              <a:t>V2487 </a:t>
            </a:r>
            <a:r>
              <a:rPr lang="en-US" dirty="0" err="1"/>
              <a:t>oph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2D5CCC-00DE-41AC-98F0-36DF0FA59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68" y="2164577"/>
            <a:ext cx="5610032" cy="381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00900" y="3053915"/>
            <a:ext cx="4114800" cy="203132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Ожидаемых вспышек не нашла;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Заполнила пустой промежуток в наблюдениях других исследователей;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Показала, что в этот период времени вспышек не было.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2481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207</TotalTime>
  <Words>639</Words>
  <Application>Microsoft Office PowerPoint</Application>
  <PresentationFormat>Широкоэкранный</PresentationFormat>
  <Paragraphs>86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Century Gothic</vt:lpstr>
      <vt:lpstr>След самолета</vt:lpstr>
      <vt:lpstr>ИЗУЧЕНИЕ ВСПЫШЕК РЕКУРРЕНТНЫХ НОВЫХ ЗВЕЗД ПО АРХИВНЫМ ДАННЫМ</vt:lpstr>
      <vt:lpstr>Теоретическая часть</vt:lpstr>
      <vt:lpstr>АКТУАЛЬНОСТЬ </vt:lpstr>
      <vt:lpstr>ЦЕЛЬ И ЗАДАЧИ</vt:lpstr>
      <vt:lpstr>Гипотеза</vt:lpstr>
      <vt:lpstr>Материалы исследования</vt:lpstr>
      <vt:lpstr>методы</vt:lpstr>
      <vt:lpstr>Результаты по звезде RS Oph</vt:lpstr>
      <vt:lpstr>Результаты по звезде V2487 oph</vt:lpstr>
      <vt:lpstr>Результаты по звезде U sco</vt:lpstr>
      <vt:lpstr>выводы</vt:lpstr>
      <vt:lpstr>Дальнейшие планы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ВСПЫШЕК РЕККУРЕНТНЫХ НОВЫХ ЗВЕЗД ПО АРХИВНЫМ ДАННЫМ</dc:title>
  <dc:creator>RePack by Diakov</dc:creator>
  <cp:lastModifiedBy>Natalia Virnina</cp:lastModifiedBy>
  <cp:revision>29</cp:revision>
  <dcterms:created xsi:type="dcterms:W3CDTF">2018-11-30T08:13:30Z</dcterms:created>
  <dcterms:modified xsi:type="dcterms:W3CDTF">2019-04-14T23:09:40Z</dcterms:modified>
</cp:coreProperties>
</file>