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021"/>
    <a:srgbClr val="CC0000"/>
    <a:srgbClr val="FF5050"/>
    <a:srgbClr val="FF7C80"/>
    <a:srgbClr val="FF9999"/>
    <a:srgbClr val="FFCCCC"/>
    <a:srgbClr val="B71E42"/>
    <a:srgbClr val="E2DED9"/>
  </p:clrMru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-7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D16560-0EF5-4519-9C13-5F9BD3B9A986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</dgm:pt>
    <dgm:pt modelId="{1774EA6B-F6C9-4884-A463-4BAFF43C1CF1}">
      <dgm:prSet phldrT="[Text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Встановлення кількісних характеристик процесу, який породжує часовий ряд: енергія сигналу, частотно-часові характеристики та ін.</a:t>
          </a:r>
          <a:endParaRPr lang="ru-RU" dirty="0">
            <a:solidFill>
              <a:schemeClr val="tx1"/>
            </a:solidFill>
          </a:endParaRPr>
        </a:p>
      </dgm:t>
    </dgm:pt>
    <dgm:pt modelId="{3B0184F1-28CA-4406-82D8-37931C0D661B}" type="parTrans" cxnId="{35C00A6C-5883-47C1-89DA-C583EEDC43D7}">
      <dgm:prSet/>
      <dgm:spPr/>
      <dgm:t>
        <a:bodyPr/>
        <a:lstStyle/>
        <a:p>
          <a:endParaRPr lang="ru-RU"/>
        </a:p>
      </dgm:t>
    </dgm:pt>
    <dgm:pt modelId="{BA3BA18F-9CEF-41E8-BBDD-52F4AAFEED54}" type="sibTrans" cxnId="{35C00A6C-5883-47C1-89DA-C583EEDC43D7}">
      <dgm:prSet/>
      <dgm:spPr/>
      <dgm:t>
        <a:bodyPr/>
        <a:lstStyle/>
        <a:p>
          <a:endParaRPr lang="ru-RU"/>
        </a:p>
      </dgm:t>
    </dgm:pt>
    <dgm:pt modelId="{52D6AD8B-A615-4093-B5CF-E080C33EB87A}">
      <dgm:prSet phldrT="[Text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Декомпозиція на елементарні складові для подальшого їх аналізу</a:t>
          </a:r>
          <a:endParaRPr lang="ru-RU" dirty="0">
            <a:solidFill>
              <a:schemeClr val="tx1"/>
            </a:solidFill>
          </a:endParaRPr>
        </a:p>
      </dgm:t>
    </dgm:pt>
    <dgm:pt modelId="{9D771764-88F0-4CC6-B912-82C7D54A187C}" type="parTrans" cxnId="{AD9AAE97-BAC2-4CB2-BD6F-242E31AB1C58}">
      <dgm:prSet/>
      <dgm:spPr/>
      <dgm:t>
        <a:bodyPr/>
        <a:lstStyle/>
        <a:p>
          <a:endParaRPr lang="ru-RU"/>
        </a:p>
      </dgm:t>
    </dgm:pt>
    <dgm:pt modelId="{7124CEAA-3AE5-4155-9923-5A287BF4E337}" type="sibTrans" cxnId="{AD9AAE97-BAC2-4CB2-BD6F-242E31AB1C58}">
      <dgm:prSet/>
      <dgm:spPr/>
      <dgm:t>
        <a:bodyPr/>
        <a:lstStyle/>
        <a:p>
          <a:endParaRPr lang="ru-RU"/>
        </a:p>
      </dgm:t>
    </dgm:pt>
    <dgm:pt modelId="{CBBDAEB3-F8F2-44C8-938F-5B1C92D2CDAD}">
      <dgm:prSet phldrT="[Text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Кількісне порівняння часових рядів для виявлення можливих закономірностей між ними</a:t>
          </a:r>
          <a:endParaRPr lang="ru-RU" dirty="0">
            <a:solidFill>
              <a:schemeClr val="tx1"/>
            </a:solidFill>
          </a:endParaRPr>
        </a:p>
      </dgm:t>
    </dgm:pt>
    <dgm:pt modelId="{0869458E-99A2-4E78-A352-A57CCD1CC21F}" type="parTrans" cxnId="{C6E9F0A5-4B98-4E75-AB77-03AE382A200A}">
      <dgm:prSet/>
      <dgm:spPr/>
      <dgm:t>
        <a:bodyPr/>
        <a:lstStyle/>
        <a:p>
          <a:endParaRPr lang="ru-RU"/>
        </a:p>
      </dgm:t>
    </dgm:pt>
    <dgm:pt modelId="{DAC72E68-672E-410A-ADA4-86CD73A6FE04}" type="sibTrans" cxnId="{C6E9F0A5-4B98-4E75-AB77-03AE382A200A}">
      <dgm:prSet/>
      <dgm:spPr/>
      <dgm:t>
        <a:bodyPr/>
        <a:lstStyle/>
        <a:p>
          <a:endParaRPr lang="ru-RU"/>
        </a:p>
      </dgm:t>
    </dgm:pt>
    <dgm:pt modelId="{30C7F2EA-F46A-49C8-816E-E84787A9C5AC}" type="pres">
      <dgm:prSet presAssocID="{FAD16560-0EF5-4519-9C13-5F9BD3B9A986}" presName="CompostProcess" presStyleCnt="0">
        <dgm:presLayoutVars>
          <dgm:dir/>
          <dgm:resizeHandles val="exact"/>
        </dgm:presLayoutVars>
      </dgm:prSet>
      <dgm:spPr/>
    </dgm:pt>
    <dgm:pt modelId="{4F4DB29D-C107-4762-BC70-7940C1A55A35}" type="pres">
      <dgm:prSet presAssocID="{FAD16560-0EF5-4519-9C13-5F9BD3B9A986}" presName="arrow" presStyleLbl="bgShp" presStyleIdx="0" presStyleCnt="1"/>
      <dgm:spPr/>
    </dgm:pt>
    <dgm:pt modelId="{6A383555-DF70-48E6-8156-51408FB7EEFB}" type="pres">
      <dgm:prSet presAssocID="{FAD16560-0EF5-4519-9C13-5F9BD3B9A986}" presName="linearProcess" presStyleCnt="0"/>
      <dgm:spPr/>
    </dgm:pt>
    <dgm:pt modelId="{2E447A65-0AEF-4C90-A761-23B29F670818}" type="pres">
      <dgm:prSet presAssocID="{1774EA6B-F6C9-4884-A463-4BAFF43C1CF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DC0C8-3A1B-4BF2-BE91-0B311174CDCC}" type="pres">
      <dgm:prSet presAssocID="{BA3BA18F-9CEF-41E8-BBDD-52F4AAFEED54}" presName="sibTrans" presStyleCnt="0"/>
      <dgm:spPr/>
    </dgm:pt>
    <dgm:pt modelId="{FBE5A794-9839-4A18-AD23-C45B070692E6}" type="pres">
      <dgm:prSet presAssocID="{52D6AD8B-A615-4093-B5CF-E080C33EB87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7195E-922C-4187-B433-A1337D18B700}" type="pres">
      <dgm:prSet presAssocID="{7124CEAA-3AE5-4155-9923-5A287BF4E337}" presName="sibTrans" presStyleCnt="0"/>
      <dgm:spPr/>
    </dgm:pt>
    <dgm:pt modelId="{E80AC7C2-D40C-4D2A-8A4A-BD354013A409}" type="pres">
      <dgm:prSet presAssocID="{CBBDAEB3-F8F2-44C8-938F-5B1C92D2CDA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1BBCC-2207-4A4B-B510-AAEA410E8BEF}" type="presOf" srcId="{1774EA6B-F6C9-4884-A463-4BAFF43C1CF1}" destId="{2E447A65-0AEF-4C90-A761-23B29F670818}" srcOrd="0" destOrd="0" presId="urn:microsoft.com/office/officeart/2005/8/layout/hProcess9"/>
    <dgm:cxn modelId="{C6E9F0A5-4B98-4E75-AB77-03AE382A200A}" srcId="{FAD16560-0EF5-4519-9C13-5F9BD3B9A986}" destId="{CBBDAEB3-F8F2-44C8-938F-5B1C92D2CDAD}" srcOrd="2" destOrd="0" parTransId="{0869458E-99A2-4E78-A352-A57CCD1CC21F}" sibTransId="{DAC72E68-672E-410A-ADA4-86CD73A6FE04}"/>
    <dgm:cxn modelId="{B78A85CE-7466-4B94-8FB6-6AEE06046D59}" type="presOf" srcId="{FAD16560-0EF5-4519-9C13-5F9BD3B9A986}" destId="{30C7F2EA-F46A-49C8-816E-E84787A9C5AC}" srcOrd="0" destOrd="0" presId="urn:microsoft.com/office/officeart/2005/8/layout/hProcess9"/>
    <dgm:cxn modelId="{FF674A2B-CC2F-4C54-9F86-2F9926956307}" type="presOf" srcId="{CBBDAEB3-F8F2-44C8-938F-5B1C92D2CDAD}" destId="{E80AC7C2-D40C-4D2A-8A4A-BD354013A409}" srcOrd="0" destOrd="0" presId="urn:microsoft.com/office/officeart/2005/8/layout/hProcess9"/>
    <dgm:cxn modelId="{C34A8CD2-3059-457F-8CFF-7E0755F5A5F3}" type="presOf" srcId="{52D6AD8B-A615-4093-B5CF-E080C33EB87A}" destId="{FBE5A794-9839-4A18-AD23-C45B070692E6}" srcOrd="0" destOrd="0" presId="urn:microsoft.com/office/officeart/2005/8/layout/hProcess9"/>
    <dgm:cxn modelId="{35C00A6C-5883-47C1-89DA-C583EEDC43D7}" srcId="{FAD16560-0EF5-4519-9C13-5F9BD3B9A986}" destId="{1774EA6B-F6C9-4884-A463-4BAFF43C1CF1}" srcOrd="0" destOrd="0" parTransId="{3B0184F1-28CA-4406-82D8-37931C0D661B}" sibTransId="{BA3BA18F-9CEF-41E8-BBDD-52F4AAFEED54}"/>
    <dgm:cxn modelId="{AD9AAE97-BAC2-4CB2-BD6F-242E31AB1C58}" srcId="{FAD16560-0EF5-4519-9C13-5F9BD3B9A986}" destId="{52D6AD8B-A615-4093-B5CF-E080C33EB87A}" srcOrd="1" destOrd="0" parTransId="{9D771764-88F0-4CC6-B912-82C7D54A187C}" sibTransId="{7124CEAA-3AE5-4155-9923-5A287BF4E337}"/>
    <dgm:cxn modelId="{1414DE8B-4216-4021-92EF-19CA5F3000DD}" type="presParOf" srcId="{30C7F2EA-F46A-49C8-816E-E84787A9C5AC}" destId="{4F4DB29D-C107-4762-BC70-7940C1A55A35}" srcOrd="0" destOrd="0" presId="urn:microsoft.com/office/officeart/2005/8/layout/hProcess9"/>
    <dgm:cxn modelId="{E204CC01-C073-49BA-8078-B0B8933E92A6}" type="presParOf" srcId="{30C7F2EA-F46A-49C8-816E-E84787A9C5AC}" destId="{6A383555-DF70-48E6-8156-51408FB7EEFB}" srcOrd="1" destOrd="0" presId="urn:microsoft.com/office/officeart/2005/8/layout/hProcess9"/>
    <dgm:cxn modelId="{44F5B9ED-ED02-49C0-81C4-1CA8680F51B7}" type="presParOf" srcId="{6A383555-DF70-48E6-8156-51408FB7EEFB}" destId="{2E447A65-0AEF-4C90-A761-23B29F670818}" srcOrd="0" destOrd="0" presId="urn:microsoft.com/office/officeart/2005/8/layout/hProcess9"/>
    <dgm:cxn modelId="{168D0440-EB9B-47AC-876F-71EAD85083C0}" type="presParOf" srcId="{6A383555-DF70-48E6-8156-51408FB7EEFB}" destId="{24ADC0C8-3A1B-4BF2-BE91-0B311174CDCC}" srcOrd="1" destOrd="0" presId="urn:microsoft.com/office/officeart/2005/8/layout/hProcess9"/>
    <dgm:cxn modelId="{DA155ED1-E12A-437E-BD52-7763E613715B}" type="presParOf" srcId="{6A383555-DF70-48E6-8156-51408FB7EEFB}" destId="{FBE5A794-9839-4A18-AD23-C45B070692E6}" srcOrd="2" destOrd="0" presId="urn:microsoft.com/office/officeart/2005/8/layout/hProcess9"/>
    <dgm:cxn modelId="{9DBD38B5-1A54-4F98-AD63-DDF8766AFB04}" type="presParOf" srcId="{6A383555-DF70-48E6-8156-51408FB7EEFB}" destId="{BA17195E-922C-4187-B433-A1337D18B700}" srcOrd="3" destOrd="0" presId="urn:microsoft.com/office/officeart/2005/8/layout/hProcess9"/>
    <dgm:cxn modelId="{617241AD-11C4-4AAB-B0B1-78213909FA2B}" type="presParOf" srcId="{6A383555-DF70-48E6-8156-51408FB7EEFB}" destId="{E80AC7C2-D40C-4D2A-8A4A-BD354013A4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1778000" y="3529013"/>
            <a:ext cx="8636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563" y="6370638"/>
            <a:ext cx="3500437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2F88-D0A0-48CD-85B5-EDC01192E0C6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0" y="6370638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0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1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12"/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7235825" y="6332538"/>
            <a:ext cx="4316413" cy="32067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27E7E1E-6EA3-4579-975A-F5C47C773C51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800" y="633253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1292225" y="148590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CAB9-7F9E-4DF8-9046-F7196EC87822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1781175" y="380523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5D6E-C76F-4A20-BCC7-C857862CD5A2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1292225" y="148590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C384-4624-4AED-8AAF-61247DA1C8FF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1292225" y="148590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3752-67B9-42C1-9A7B-2DA14CC1C743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1292225" y="148590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089E-A3AC-42C3-AEEB-71537A360433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2967-8AA3-4D03-BA2B-2E0AA00E1378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 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1292225" y="148590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CBA3-948F-463D-910F-B23D9933E4A3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8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1292225" y="148590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0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4484688" y="5145088"/>
            <a:ext cx="0" cy="80803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7758113" y="5145088"/>
            <a:ext cx="0" cy="808037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8B9A-588A-48E0-B1AB-142EC258FA67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/>
          <p:cNvPicPr>
            <a:picLocks noChangeAspect="1"/>
          </p:cNvPicPr>
          <p:nvPr/>
        </p:nvPicPr>
        <p:blipFill>
          <a:blip r:embed="rId13"/>
          <a:srcRect b="-1563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3813" y="2016125"/>
            <a:ext cx="96043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163" y="6340475"/>
            <a:ext cx="3502025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2006155-3CAC-4D3C-9445-639CB1879C60}" type="datetimeFigureOut">
              <a:rPr lang="en-US"/>
              <a:pPr>
                <a:defRPr/>
              </a:pPr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340475"/>
            <a:ext cx="5938837" cy="307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ZA"/>
              <a:t>Add Footer Here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0" y="801688"/>
            <a:ext cx="8636000" cy="25415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/>
              <a:t>ТЕХНОЛОГІЯ ВИЯВЛЕННЯ ІНФОРМАЦІЇ У</a:t>
            </a:r>
            <a:br>
              <a:rPr lang="ru-RU" sz="4800" dirty="0"/>
            </a:br>
            <a:r>
              <a:rPr lang="ru-RU" sz="4800" dirty="0"/>
              <a:t>СИЛЬНОЗАШУМЛЕННИХ ЧАСОВИХ РЯДАХ</a:t>
            </a:r>
            <a:endParaRPr lang="en-US" sz="4800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5988050" y="3575050"/>
            <a:ext cx="4425950" cy="18319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cap="none" smtClean="0">
                <a:solidFill>
                  <a:srgbClr val="000000"/>
                </a:solidFill>
                <a:cs typeface="Tahoma" pitchFamily="34" charset="0"/>
              </a:rPr>
              <a:t>СТЕПАНОВА АРІНА ЄВГЕНІВНА,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cap="none" smtClean="0">
                <a:solidFill>
                  <a:srgbClr val="000000"/>
                </a:solidFill>
                <a:cs typeface="Tahoma" pitchFamily="34" charset="0"/>
              </a:rPr>
              <a:t>УЧЕНИЦЯ 9 КЛАСУ ХАРКІВСЬКОГО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cap="none" smtClean="0">
                <a:solidFill>
                  <a:srgbClr val="000000"/>
                </a:solidFill>
                <a:cs typeface="Tahoma" pitchFamily="34" charset="0"/>
              </a:rPr>
              <a:t>ТЕХНІЧНОГО ЛІЦЕЮ № 173 ХАРКІВСЬКОЇ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cap="none" smtClean="0">
                <a:solidFill>
                  <a:srgbClr val="000000"/>
                </a:solidFill>
                <a:cs typeface="Tahoma" pitchFamily="34" charset="0"/>
              </a:rPr>
              <a:t>МІСЬКОЇ РАДИ ХАРКІВСЬКОЇ ОБЛАСТІ</a:t>
            </a:r>
            <a:endParaRPr lang="en-US" altLang="ru-RU" cap="none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6508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Запропонований метод</a:t>
            </a:r>
            <a:endParaRPr lang="ru-RU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293813" y="1603375"/>
            <a:ext cx="39068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>
                <a:latin typeface="Calibri" pitchFamily="34" charset="0"/>
                <a:cs typeface="Times New Roman" pitchFamily="18" charset="0"/>
              </a:rPr>
              <a:t>Особливістю  будь якого шуму є наявність сплесків які візуально помітні у вигляді так званих піків – максимумів.</a:t>
            </a:r>
          </a:p>
          <a:p>
            <a:r>
              <a:rPr lang="uk-UA" altLang="ru-RU"/>
              <a:t>Коли ці максимуми та мінімуми повторюються через однакову відстань один від одного то вони стають схожі на тригонометричні функції.</a:t>
            </a:r>
          </a:p>
          <a:p>
            <a:r>
              <a:rPr lang="uk-UA" altLang="ru-RU"/>
              <a:t>Так можна з показати, що форма сплеску повинна описуватись для великої кількості даних законом нормального розподілу (що випливає з центральної граничної теореми).</a:t>
            </a:r>
            <a:endParaRPr lang="ru-RU" altLang="ru-RU"/>
          </a:p>
          <a:p>
            <a:endParaRPr lang="ru-RU" altLang="ru-RU"/>
          </a:p>
          <a:p>
            <a:r>
              <a:rPr lang="uk-UA" altLang="ru-RU">
                <a:latin typeface="Calibri" pitchFamily="34" charset="0"/>
                <a:cs typeface="Times New Roman" pitchFamily="18" charset="0"/>
              </a:rPr>
              <a:t> </a:t>
            </a:r>
            <a:endParaRPr lang="ru-RU" altLang="ru-RU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1603375"/>
            <a:ext cx="5697538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68262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Запропонований метод</a:t>
            </a:r>
            <a:endParaRPr lang="ru-RU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293813" y="174148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1293813" y="1487488"/>
          <a:ext cx="2713037" cy="825500"/>
        </p:xfrm>
        <a:graphic>
          <a:graphicData uri="http://schemas.openxmlformats.org/presentationml/2006/ole">
            <p:oleObj spid="_x0000_s22532" r:id="rId3" imgW="1752600" imgH="533400" progId="Equation.3">
              <p:embed/>
            </p:oleObj>
          </a:graphicData>
        </a:graphic>
      </p:graphicFrame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1293813" y="2325688"/>
            <a:ext cx="3906837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88950" algn="just">
              <a:lnSpc>
                <a:spcPct val="150000"/>
              </a:lnSpc>
            </a:pP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висота сплеску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88950" algn="just">
              <a:lnSpc>
                <a:spcPct val="150000"/>
              </a:lnSpc>
            </a:pP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значення максимуму;</a:t>
            </a:r>
          </a:p>
          <a:p>
            <a:pPr indent="488950" algn="just">
              <a:lnSpc>
                <a:spcPct val="150000"/>
              </a:lnSpc>
            </a:pPr>
            <a:r>
              <a:rPr lang="de-DE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ширина сплеску.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1293813" y="3676650"/>
            <a:ext cx="4884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88950" algn="just">
              <a:lnSpc>
                <a:spcPct val="150000"/>
              </a:lnSpc>
            </a:pP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1293813" y="2325688"/>
            <a:ext cx="4884737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88950" algn="just">
              <a:lnSpc>
                <a:spcPct val="150000"/>
              </a:lnSpc>
            </a:pP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висота сплеску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88950" algn="just">
              <a:lnSpc>
                <a:spcPct val="150000"/>
              </a:lnSpc>
            </a:pP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значення максимуму;</a:t>
            </a:r>
          </a:p>
          <a:p>
            <a:pPr indent="488950" algn="just">
              <a:lnSpc>
                <a:spcPct val="150000"/>
              </a:lnSpc>
            </a:pPr>
            <a:r>
              <a:rPr lang="de-DE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ширина сплеску.</a:t>
            </a:r>
          </a:p>
        </p:txBody>
      </p:sp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3" y="1487488"/>
            <a:ext cx="61436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1293813" y="3663950"/>
            <a:ext cx="346075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88950" algn="just">
              <a:lnSpc>
                <a:spcPct val="150000"/>
              </a:lnSpc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Часовий ряд отриманий сумою сплесків нормального розподілу з </a:t>
            </a:r>
            <a:r>
              <a:rPr lang="en-US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1/</a:t>
            </a:r>
            <a:r>
              <a:rPr lang="ru-RU" altLang="ru-RU" b="1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p</a:t>
            </a:r>
            <a:endParaRPr lang="ru-RU" alt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658812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Запропонований метод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6508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Запропонований метод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65087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Запропонований метод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658812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Запропонований метод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Вступ</a:t>
            </a:r>
            <a:endParaRPr lang="en-US" sz="4800" dirty="0"/>
          </a:p>
        </p:txBody>
      </p:sp>
      <p:pic>
        <p:nvPicPr>
          <p:cNvPr id="13315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78138" y="1854200"/>
            <a:ext cx="6435725" cy="3449638"/>
          </a:xfrm>
          <a:noFill/>
        </p:spPr>
      </p:pic>
      <p:pic>
        <p:nvPicPr>
          <p:cNvPr id="13316" name="Picture 4" descr="ÐÐ°ÑÑÐ¸Ð½ÐºÐ¸ Ð¿Ð¾ Ð·Ð°Ð¿ÑÐ¾ÑÑ Ð²ÑÐµÐ¼ÐµÐ½Ð½Ð¾Ð¹ ÑÑÐ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95825"/>
            <a:ext cx="38004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ÐÐ°ÑÑÐ¸Ð½ÐºÐ¸ Ð¿Ð¾ Ð·Ð°Ð¿ÑÐ¾ÑÑ Ð²ÑÐµÐ¼ÐµÐ½Ð½Ð¾Ð¹ ÑÑÐ´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5038" y="4130675"/>
            <a:ext cx="363696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ÐÐ°ÑÑÐ¸Ð½ÐºÐ¸ Ð¿Ð¾ Ð·Ð°Ð¿ÑÐ¾ÑÑ Ð²ÑÐµÐ¼ÐµÐ½Ð½Ð¾Ð¹ ÑÑÐ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17838"/>
            <a:ext cx="30130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0" descr="ÐÐ°ÑÑÐ¸Ð½ÐºÐ¸ Ð¿Ð¾ Ð·Ð°Ð¿ÑÐ¾ÑÑ ÑÐ¿Ð¾ÑÑÐµÐ±Ð»ÑÐµÐ¼Ð¾ÑÑÑ ÑÐ»Ð¾Ð² Ð³ÑÐ°ÑÐ¸Ðº"/>
          <p:cNvPicPr>
            <a:picLocks noChangeAspect="1" noChangeArrowheads="1"/>
          </p:cNvPicPr>
          <p:nvPr/>
        </p:nvPicPr>
        <p:blipFill>
          <a:blip r:embed="rId7"/>
          <a:srcRect r="15352"/>
          <a:stretch>
            <a:fillRect/>
          </a:stretch>
        </p:blipFill>
        <p:spPr bwMode="auto">
          <a:xfrm>
            <a:off x="3800475" y="4784725"/>
            <a:ext cx="47545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ÐÐ°ÑÑÐ¸Ð½ÐºÐ¸ Ð¿Ð¾ Ð·Ð°Ð¿ÑÐ¾ÑÑ Ð³ÑÐ°ÑÐ¸Ðº"/>
          <p:cNvPicPr>
            <a:picLocks noChangeAspect="1" noChangeArrowheads="1"/>
          </p:cNvPicPr>
          <p:nvPr/>
        </p:nvPicPr>
        <p:blipFill>
          <a:blip r:embed="rId8"/>
          <a:srcRect t="8919"/>
          <a:stretch>
            <a:fillRect/>
          </a:stretch>
        </p:blipFill>
        <p:spPr bwMode="auto">
          <a:xfrm>
            <a:off x="7912100" y="1598613"/>
            <a:ext cx="4279900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98613"/>
            <a:ext cx="32289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Поняття про інформацію та шум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293813" y="1854200"/>
            <a:ext cx="9604375" cy="3449638"/>
          </a:xfrm>
        </p:spPr>
        <p:txBody>
          <a:bodyPr/>
          <a:lstStyle/>
          <a:p>
            <a:pPr eaLnBrk="1" hangingPunct="1"/>
            <a:r>
              <a:rPr lang="uk-UA" altLang="ru-RU" sz="1600" smtClean="0"/>
              <a:t>Інформація це наявність сигналу, що дозволяє розширити знання про навколишній світ. Сигнали, які не підвищують рівень наших знань називають шумом. В процесі роботи з сигналами вони, в залежності від ситуації можуть ставати або шумом або інформацією. Шум класифікують за наступними характеристиками:</a:t>
            </a:r>
          </a:p>
          <a:p>
            <a:pPr eaLnBrk="1" hangingPunct="1"/>
            <a:endParaRPr lang="ru-RU" altLang="ru-RU" sz="1600" smtClean="0"/>
          </a:p>
          <a:p>
            <a:pPr eaLnBrk="1" hangingPunct="1"/>
            <a:endParaRPr lang="en-US" altLang="ru-RU" smtClean="0">
              <a:solidFill>
                <a:srgbClr val="000000"/>
              </a:solidFill>
              <a:cs typeface="Tahoma" pitchFamily="34" charset="0"/>
            </a:endParaRPr>
          </a:p>
        </p:txBody>
      </p:sp>
      <p:grpSp>
        <p:nvGrpSpPr>
          <p:cNvPr id="14340" name="Group 20"/>
          <p:cNvGrpSpPr>
            <a:grpSpLocks/>
          </p:cNvGrpSpPr>
          <p:nvPr/>
        </p:nvGrpSpPr>
        <p:grpSpPr bwMode="auto">
          <a:xfrm>
            <a:off x="6332538" y="3035300"/>
            <a:ext cx="5192712" cy="3095625"/>
            <a:chOff x="8989311" y="2107950"/>
            <a:chExt cx="2556063" cy="3520644"/>
          </a:xfrm>
        </p:grpSpPr>
        <p:sp>
          <p:nvSpPr>
            <p:cNvPr id="22" name="Freeform 21"/>
            <p:cNvSpPr/>
            <p:nvPr/>
          </p:nvSpPr>
          <p:spPr>
            <a:xfrm rot="16200000">
              <a:off x="7374554" y="3888809"/>
              <a:ext cx="3354542" cy="125029"/>
            </a:xfrm>
            <a:custGeom>
              <a:avLst/>
              <a:gdLst>
                <a:gd name="connsiteX0" fmla="*/ 0 w 3355267"/>
                <a:gd name="connsiteY0" fmla="*/ 0 h 125300"/>
                <a:gd name="connsiteX1" fmla="*/ 3355267 w 3355267"/>
                <a:gd name="connsiteY1" fmla="*/ 0 h 125300"/>
                <a:gd name="connsiteX2" fmla="*/ 3355267 w 3355267"/>
                <a:gd name="connsiteY2" fmla="*/ 125300 h 125300"/>
                <a:gd name="connsiteX3" fmla="*/ 0 w 3355267"/>
                <a:gd name="connsiteY3" fmla="*/ 125300 h 125300"/>
                <a:gd name="connsiteX4" fmla="*/ 0 w 3355267"/>
                <a:gd name="connsiteY4" fmla="*/ 0 h 12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67" h="125300">
                  <a:moveTo>
                    <a:pt x="0" y="0"/>
                  </a:moveTo>
                  <a:lnTo>
                    <a:pt x="3355267" y="0"/>
                  </a:lnTo>
                  <a:lnTo>
                    <a:pt x="3355267" y="125300"/>
                  </a:lnTo>
                  <a:lnTo>
                    <a:pt x="0" y="125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1" tIns="0" rIns="110507" bIns="-1" spcCol="1270"/>
            <a:lstStyle/>
            <a:p>
              <a:pPr algn="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9114340" y="2274052"/>
              <a:ext cx="624364" cy="3354542"/>
            </a:xfrm>
            <a:custGeom>
              <a:avLst/>
              <a:gdLst>
                <a:gd name="connsiteX0" fmla="*/ 0 w 624123"/>
                <a:gd name="connsiteY0" fmla="*/ 0 h 3355233"/>
                <a:gd name="connsiteX1" fmla="*/ 624123 w 624123"/>
                <a:gd name="connsiteY1" fmla="*/ 0 h 3355233"/>
                <a:gd name="connsiteX2" fmla="*/ 624123 w 624123"/>
                <a:gd name="connsiteY2" fmla="*/ 3355233 h 3355233"/>
                <a:gd name="connsiteX3" fmla="*/ 0 w 624123"/>
                <a:gd name="connsiteY3" fmla="*/ 3355233 h 3355233"/>
                <a:gd name="connsiteX4" fmla="*/ 0 w 624123"/>
                <a:gd name="connsiteY4" fmla="*/ 0 h 33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23" h="3355233">
                  <a:moveTo>
                    <a:pt x="0" y="0"/>
                  </a:moveTo>
                  <a:lnTo>
                    <a:pt x="624123" y="0"/>
                  </a:lnTo>
                  <a:lnTo>
                    <a:pt x="624123" y="3355233"/>
                  </a:lnTo>
                  <a:lnTo>
                    <a:pt x="0" y="3355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110507" rIns="99568" bIns="99568" spcCol="1270"/>
            <a:lstStyle/>
            <a:p>
              <a:pPr marL="57150" lvl="1" indent="-571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100" dirty="0"/>
            </a:p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uk-UA" sz="1100" b="1" dirty="0">
                  <a:solidFill>
                    <a:schemeClr val="tx1"/>
                  </a:solidFill>
                </a:rPr>
                <a:t>ПРИРОДА ВИНИКНЕННЯ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Механічний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Аеродинаміч-ний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Гідравлічний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Електромаг-нітний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endParaRPr lang="ru-RU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89311" y="2107950"/>
              <a:ext cx="250839" cy="2509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 rot="16200000">
              <a:off x="8277889" y="3888809"/>
              <a:ext cx="3354542" cy="125029"/>
            </a:xfrm>
            <a:custGeom>
              <a:avLst/>
              <a:gdLst>
                <a:gd name="connsiteX0" fmla="*/ 0 w 3355233"/>
                <a:gd name="connsiteY0" fmla="*/ 0 h 125299"/>
                <a:gd name="connsiteX1" fmla="*/ 3355233 w 3355233"/>
                <a:gd name="connsiteY1" fmla="*/ 0 h 125299"/>
                <a:gd name="connsiteX2" fmla="*/ 3355233 w 3355233"/>
                <a:gd name="connsiteY2" fmla="*/ 125299 h 125299"/>
                <a:gd name="connsiteX3" fmla="*/ 0 w 3355233"/>
                <a:gd name="connsiteY3" fmla="*/ 125299 h 125299"/>
                <a:gd name="connsiteX4" fmla="*/ 0 w 3355233"/>
                <a:gd name="connsiteY4" fmla="*/ 0 h 12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33" h="125299">
                  <a:moveTo>
                    <a:pt x="0" y="0"/>
                  </a:moveTo>
                  <a:lnTo>
                    <a:pt x="3355233" y="0"/>
                  </a:lnTo>
                  <a:lnTo>
                    <a:pt x="3355233" y="125299"/>
                  </a:lnTo>
                  <a:lnTo>
                    <a:pt x="0" y="125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1" tIns="0" rIns="110508" bIns="0" spcCol="1270"/>
            <a:lstStyle/>
            <a:p>
              <a:pPr algn="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017675" y="2274052"/>
              <a:ext cx="624364" cy="3354542"/>
            </a:xfrm>
            <a:custGeom>
              <a:avLst/>
              <a:gdLst>
                <a:gd name="connsiteX0" fmla="*/ 0 w 624123"/>
                <a:gd name="connsiteY0" fmla="*/ 0 h 3355233"/>
                <a:gd name="connsiteX1" fmla="*/ 624123 w 624123"/>
                <a:gd name="connsiteY1" fmla="*/ 0 h 3355233"/>
                <a:gd name="connsiteX2" fmla="*/ 624123 w 624123"/>
                <a:gd name="connsiteY2" fmla="*/ 3355233 h 3355233"/>
                <a:gd name="connsiteX3" fmla="*/ 0 w 624123"/>
                <a:gd name="connsiteY3" fmla="*/ 3355233 h 3355233"/>
                <a:gd name="connsiteX4" fmla="*/ 0 w 624123"/>
                <a:gd name="connsiteY4" fmla="*/ 0 h 33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23" h="3355233">
                  <a:moveTo>
                    <a:pt x="0" y="0"/>
                  </a:moveTo>
                  <a:lnTo>
                    <a:pt x="624123" y="0"/>
                  </a:lnTo>
                  <a:lnTo>
                    <a:pt x="624123" y="3355233"/>
                  </a:lnTo>
                  <a:lnTo>
                    <a:pt x="0" y="3355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110507" rIns="99568" bIns="99568" spcCol="1270"/>
            <a:lstStyle/>
            <a:p>
              <a:pPr marL="57150" lvl="1" indent="-571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100" dirty="0"/>
            </a:p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uk-UA" sz="1100" b="1" dirty="0">
                  <a:solidFill>
                    <a:schemeClr val="tx1"/>
                  </a:solidFill>
                </a:rPr>
                <a:t>ЧАСТОТА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Низькочастотний (&lt;300 Гц)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Середньочастотний (300-800 Гц)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Високочастотнтй (&gt;800 Гц)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endParaRPr lang="ru-RU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892646" y="2107950"/>
              <a:ext cx="250839" cy="2509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 rot="16200000">
              <a:off x="9181225" y="3888809"/>
              <a:ext cx="3354542" cy="125029"/>
            </a:xfrm>
            <a:custGeom>
              <a:avLst/>
              <a:gdLst>
                <a:gd name="connsiteX0" fmla="*/ 0 w 3355233"/>
                <a:gd name="connsiteY0" fmla="*/ 0 h 125299"/>
                <a:gd name="connsiteX1" fmla="*/ 3355233 w 3355233"/>
                <a:gd name="connsiteY1" fmla="*/ 0 h 125299"/>
                <a:gd name="connsiteX2" fmla="*/ 3355233 w 3355233"/>
                <a:gd name="connsiteY2" fmla="*/ 125299 h 125299"/>
                <a:gd name="connsiteX3" fmla="*/ 0 w 3355233"/>
                <a:gd name="connsiteY3" fmla="*/ 125299 h 125299"/>
                <a:gd name="connsiteX4" fmla="*/ 0 w 3355233"/>
                <a:gd name="connsiteY4" fmla="*/ 0 h 12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33" h="125299">
                  <a:moveTo>
                    <a:pt x="0" y="0"/>
                  </a:moveTo>
                  <a:lnTo>
                    <a:pt x="3355233" y="0"/>
                  </a:lnTo>
                  <a:lnTo>
                    <a:pt x="3355233" y="125299"/>
                  </a:lnTo>
                  <a:lnTo>
                    <a:pt x="0" y="125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1" tIns="0" rIns="110508" bIns="-1" spcCol="1270"/>
            <a:lstStyle/>
            <a:p>
              <a:pPr algn="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0921010" y="2274052"/>
              <a:ext cx="624364" cy="3354542"/>
            </a:xfrm>
            <a:custGeom>
              <a:avLst/>
              <a:gdLst>
                <a:gd name="connsiteX0" fmla="*/ 0 w 624123"/>
                <a:gd name="connsiteY0" fmla="*/ 0 h 3355233"/>
                <a:gd name="connsiteX1" fmla="*/ 624123 w 624123"/>
                <a:gd name="connsiteY1" fmla="*/ 0 h 3355233"/>
                <a:gd name="connsiteX2" fmla="*/ 624123 w 624123"/>
                <a:gd name="connsiteY2" fmla="*/ 3355233 h 3355233"/>
                <a:gd name="connsiteX3" fmla="*/ 0 w 624123"/>
                <a:gd name="connsiteY3" fmla="*/ 3355233 h 3355233"/>
                <a:gd name="connsiteX4" fmla="*/ 0 w 624123"/>
                <a:gd name="connsiteY4" fmla="*/ 0 h 33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23" h="3355233">
                  <a:moveTo>
                    <a:pt x="0" y="0"/>
                  </a:moveTo>
                  <a:lnTo>
                    <a:pt x="624123" y="0"/>
                  </a:lnTo>
                  <a:lnTo>
                    <a:pt x="624123" y="3355233"/>
                  </a:lnTo>
                  <a:lnTo>
                    <a:pt x="0" y="33552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002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110507" rIns="99568" bIns="99568" spcCol="1270"/>
            <a:lstStyle/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ru-RU" sz="1100" b="1" dirty="0"/>
            </a:p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uk-UA" sz="1100" b="1" dirty="0">
                  <a:solidFill>
                    <a:schemeClr val="tx1"/>
                  </a:solidFill>
                </a:rPr>
                <a:t>СПЕКТРАЛЬНІ ХАРАКТЕРИСТИ-КИ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Білий шум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Рожевий шум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Кольорові шуми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795981" y="2107950"/>
              <a:ext cx="250839" cy="2509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341" name="Group 10"/>
          <p:cNvGrpSpPr>
            <a:grpSpLocks/>
          </p:cNvGrpSpPr>
          <p:nvPr/>
        </p:nvGrpSpPr>
        <p:grpSpPr bwMode="auto">
          <a:xfrm>
            <a:off x="1223963" y="3035300"/>
            <a:ext cx="5002212" cy="3095625"/>
            <a:chOff x="6401603" y="2107949"/>
            <a:chExt cx="2556063" cy="3520646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786793" y="3888861"/>
              <a:ext cx="3354544" cy="124923"/>
            </a:xfrm>
            <a:custGeom>
              <a:avLst/>
              <a:gdLst>
                <a:gd name="connsiteX0" fmla="*/ 0 w 3355268"/>
                <a:gd name="connsiteY0" fmla="*/ 0 h 125300"/>
                <a:gd name="connsiteX1" fmla="*/ 3355268 w 3355268"/>
                <a:gd name="connsiteY1" fmla="*/ 0 h 125300"/>
                <a:gd name="connsiteX2" fmla="*/ 3355268 w 3355268"/>
                <a:gd name="connsiteY2" fmla="*/ 125300 h 125300"/>
                <a:gd name="connsiteX3" fmla="*/ 0 w 3355268"/>
                <a:gd name="connsiteY3" fmla="*/ 125300 h 125300"/>
                <a:gd name="connsiteX4" fmla="*/ 0 w 3355268"/>
                <a:gd name="connsiteY4" fmla="*/ 0 h 12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68" h="125300">
                  <a:moveTo>
                    <a:pt x="0" y="0"/>
                  </a:moveTo>
                  <a:lnTo>
                    <a:pt x="3355268" y="0"/>
                  </a:lnTo>
                  <a:lnTo>
                    <a:pt x="3355268" y="125300"/>
                  </a:lnTo>
                  <a:lnTo>
                    <a:pt x="0" y="1253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110507" bIns="0" spcCol="1270"/>
            <a:lstStyle/>
            <a:p>
              <a:pPr algn="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26526" y="2274051"/>
              <a:ext cx="624617" cy="3354544"/>
            </a:xfrm>
            <a:custGeom>
              <a:avLst/>
              <a:gdLst>
                <a:gd name="connsiteX0" fmla="*/ 0 w 624123"/>
                <a:gd name="connsiteY0" fmla="*/ 0 h 3355234"/>
                <a:gd name="connsiteX1" fmla="*/ 624123 w 624123"/>
                <a:gd name="connsiteY1" fmla="*/ 0 h 3355234"/>
                <a:gd name="connsiteX2" fmla="*/ 624123 w 624123"/>
                <a:gd name="connsiteY2" fmla="*/ 3355234 h 3355234"/>
                <a:gd name="connsiteX3" fmla="*/ 0 w 624123"/>
                <a:gd name="connsiteY3" fmla="*/ 3355234 h 3355234"/>
                <a:gd name="connsiteX4" fmla="*/ 0 w 624123"/>
                <a:gd name="connsiteY4" fmla="*/ 0 h 33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23" h="3355234">
                  <a:moveTo>
                    <a:pt x="0" y="0"/>
                  </a:moveTo>
                  <a:lnTo>
                    <a:pt x="624123" y="0"/>
                  </a:lnTo>
                  <a:lnTo>
                    <a:pt x="624123" y="3355234"/>
                  </a:lnTo>
                  <a:lnTo>
                    <a:pt x="0" y="3355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110507" rIns="99568" bIns="99568" spcCol="1270"/>
            <a:lstStyle/>
            <a:p>
              <a:pPr marL="57150" lvl="1" indent="-571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100" dirty="0"/>
            </a:p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uk-UA" sz="1100" b="1" dirty="0">
                  <a:solidFill>
                    <a:schemeClr val="tx1"/>
                  </a:solidFill>
                </a:rPr>
                <a:t>СПЕКТР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Стаціонарний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Нестаціонар-ний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1603" y="2107949"/>
              <a:ext cx="250658" cy="2509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 rot="16200000">
              <a:off x="5690460" y="3888861"/>
              <a:ext cx="3354544" cy="124923"/>
            </a:xfrm>
            <a:custGeom>
              <a:avLst/>
              <a:gdLst>
                <a:gd name="connsiteX0" fmla="*/ 0 w 3355234"/>
                <a:gd name="connsiteY0" fmla="*/ 0 h 125299"/>
                <a:gd name="connsiteX1" fmla="*/ 3355234 w 3355234"/>
                <a:gd name="connsiteY1" fmla="*/ 0 h 125299"/>
                <a:gd name="connsiteX2" fmla="*/ 3355234 w 3355234"/>
                <a:gd name="connsiteY2" fmla="*/ 125299 h 125299"/>
                <a:gd name="connsiteX3" fmla="*/ 0 w 3355234"/>
                <a:gd name="connsiteY3" fmla="*/ 125299 h 125299"/>
                <a:gd name="connsiteX4" fmla="*/ 0 w 3355234"/>
                <a:gd name="connsiteY4" fmla="*/ 0 h 12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34" h="125299">
                  <a:moveTo>
                    <a:pt x="0" y="0"/>
                  </a:moveTo>
                  <a:lnTo>
                    <a:pt x="3355234" y="0"/>
                  </a:lnTo>
                  <a:lnTo>
                    <a:pt x="3355234" y="125299"/>
                  </a:lnTo>
                  <a:lnTo>
                    <a:pt x="0" y="125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1" tIns="-1" rIns="110507" bIns="0" spcCol="1270"/>
            <a:lstStyle/>
            <a:p>
              <a:pPr algn="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7430193" y="2274051"/>
              <a:ext cx="623806" cy="3354544"/>
            </a:xfrm>
            <a:custGeom>
              <a:avLst/>
              <a:gdLst>
                <a:gd name="connsiteX0" fmla="*/ 0 w 624123"/>
                <a:gd name="connsiteY0" fmla="*/ 0 h 3355234"/>
                <a:gd name="connsiteX1" fmla="*/ 624123 w 624123"/>
                <a:gd name="connsiteY1" fmla="*/ 0 h 3355234"/>
                <a:gd name="connsiteX2" fmla="*/ 624123 w 624123"/>
                <a:gd name="connsiteY2" fmla="*/ 3355234 h 3355234"/>
                <a:gd name="connsiteX3" fmla="*/ 0 w 624123"/>
                <a:gd name="connsiteY3" fmla="*/ 3355234 h 3355234"/>
                <a:gd name="connsiteX4" fmla="*/ 0 w 624123"/>
                <a:gd name="connsiteY4" fmla="*/ 0 h 33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23" h="3355234">
                  <a:moveTo>
                    <a:pt x="0" y="0"/>
                  </a:moveTo>
                  <a:lnTo>
                    <a:pt x="624123" y="0"/>
                  </a:lnTo>
                  <a:lnTo>
                    <a:pt x="624123" y="3355234"/>
                  </a:lnTo>
                  <a:lnTo>
                    <a:pt x="0" y="3355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110507" rIns="99568" bIns="99568" spcCol="1270"/>
            <a:lstStyle/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uk-UA" sz="1100" b="1" dirty="0"/>
            </a:p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uk-UA" sz="1100" b="1" dirty="0">
                  <a:solidFill>
                    <a:schemeClr val="tx1"/>
                  </a:solidFill>
                </a:rPr>
                <a:t>ХАРАКТЕР СПЕКТРУ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Широкопо-лосний з безперерв-ним спектром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Тональний</a:t>
              </a:r>
            </a:p>
            <a:p>
              <a:pPr marL="171450" lvl="1" indent="-17145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endParaRPr lang="ru-RU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05270" y="2107949"/>
              <a:ext cx="249847" cy="2509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 rot="16200000">
              <a:off x="6593721" y="3888456"/>
              <a:ext cx="3354544" cy="125735"/>
            </a:xfrm>
            <a:custGeom>
              <a:avLst/>
              <a:gdLst>
                <a:gd name="connsiteX0" fmla="*/ 0 w 3355234"/>
                <a:gd name="connsiteY0" fmla="*/ 0 h 125299"/>
                <a:gd name="connsiteX1" fmla="*/ 3355234 w 3355234"/>
                <a:gd name="connsiteY1" fmla="*/ 0 h 125299"/>
                <a:gd name="connsiteX2" fmla="*/ 3355234 w 3355234"/>
                <a:gd name="connsiteY2" fmla="*/ 125299 h 125299"/>
                <a:gd name="connsiteX3" fmla="*/ 0 w 3355234"/>
                <a:gd name="connsiteY3" fmla="*/ 125299 h 125299"/>
                <a:gd name="connsiteX4" fmla="*/ 0 w 3355234"/>
                <a:gd name="connsiteY4" fmla="*/ 0 h 12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234" h="125299">
                  <a:moveTo>
                    <a:pt x="0" y="0"/>
                  </a:moveTo>
                  <a:lnTo>
                    <a:pt x="3355234" y="0"/>
                  </a:lnTo>
                  <a:lnTo>
                    <a:pt x="3355234" y="125299"/>
                  </a:lnTo>
                  <a:lnTo>
                    <a:pt x="0" y="125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-1" tIns="-1" rIns="110507" bIns="0" spcCol="1270"/>
            <a:lstStyle/>
            <a:p>
              <a:pPr algn="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333860" y="2274051"/>
              <a:ext cx="623806" cy="3354544"/>
            </a:xfrm>
            <a:custGeom>
              <a:avLst/>
              <a:gdLst>
                <a:gd name="connsiteX0" fmla="*/ 0 w 624123"/>
                <a:gd name="connsiteY0" fmla="*/ 0 h 3355234"/>
                <a:gd name="connsiteX1" fmla="*/ 624123 w 624123"/>
                <a:gd name="connsiteY1" fmla="*/ 0 h 3355234"/>
                <a:gd name="connsiteX2" fmla="*/ 624123 w 624123"/>
                <a:gd name="connsiteY2" fmla="*/ 3355234 h 3355234"/>
                <a:gd name="connsiteX3" fmla="*/ 0 w 624123"/>
                <a:gd name="connsiteY3" fmla="*/ 3355234 h 3355234"/>
                <a:gd name="connsiteX4" fmla="*/ 0 w 624123"/>
                <a:gd name="connsiteY4" fmla="*/ 0 h 33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23" h="3355234">
                  <a:moveTo>
                    <a:pt x="0" y="0"/>
                  </a:moveTo>
                  <a:lnTo>
                    <a:pt x="624123" y="0"/>
                  </a:lnTo>
                  <a:lnTo>
                    <a:pt x="624123" y="3355234"/>
                  </a:lnTo>
                  <a:lnTo>
                    <a:pt x="0" y="33552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9568" tIns="110507" rIns="99568" bIns="99568" spcCol="1270"/>
            <a:lstStyle/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uk-UA" sz="1100" b="1" dirty="0"/>
            </a:p>
            <a:p>
              <a:pPr marL="0" lvl="1" defTabSz="488950" eaLnBrk="1" fontAlgn="auto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uk-UA" sz="1100" b="1" dirty="0">
                  <a:solidFill>
                    <a:schemeClr val="tx1"/>
                  </a:solidFill>
                </a:rPr>
                <a:t>ЧАСОВІ ХАРАКТЕРИСТИ-КИ</a:t>
              </a:r>
            </a:p>
            <a:p>
              <a:pPr marL="228600" lvl="1" indent="-22860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Коливаль-ний</a:t>
              </a:r>
            </a:p>
            <a:p>
              <a:pPr marL="228600" lvl="1" indent="-22860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uk-UA" sz="1100" dirty="0">
                  <a:solidFill>
                    <a:schemeClr val="tx1"/>
                  </a:solidFill>
                </a:rPr>
                <a:t>Імпульсний</a:t>
              </a:r>
            </a:p>
            <a:p>
              <a:pPr marL="228600" lvl="1" indent="-228600" defTabSz="488950" eaLnBrk="1" fontAlgn="auto" hangingPunct="1">
                <a:lnSpc>
                  <a:spcPct val="90000"/>
                </a:lnSpc>
                <a:spcAft>
                  <a:spcPct val="1500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100" dirty="0">
                  <a:solidFill>
                    <a:schemeClr val="tx1"/>
                  </a:solidFill>
                </a:rPr>
                <a:t>Переривчас-тий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08125" y="2107949"/>
              <a:ext cx="250658" cy="2509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half" idx="1"/>
          </p:nvPr>
        </p:nvSpPr>
        <p:spPr>
          <a:xfrm>
            <a:off x="1292225" y="2162175"/>
            <a:ext cx="4645025" cy="3448050"/>
          </a:xfrm>
        </p:spPr>
        <p:txBody>
          <a:bodyPr/>
          <a:lstStyle/>
          <a:p>
            <a:pPr eaLnBrk="1" hangingPunct="1"/>
            <a:r>
              <a:rPr lang="uk-UA" altLang="ru-RU" b="1" smtClean="0"/>
              <a:t>Часовий ряд </a:t>
            </a:r>
            <a:r>
              <a:rPr lang="uk-UA" altLang="ru-RU" smtClean="0"/>
              <a:t>- послідовно замірені через деякі проміжки часу значення якогось параметру.</a:t>
            </a:r>
          </a:p>
          <a:p>
            <a:pPr eaLnBrk="1" hangingPunct="1"/>
            <a:r>
              <a:rPr lang="uk-UA" altLang="ru-RU" smtClean="0"/>
              <a:t>Методи аналізу часових рядів частіше розподіляють на два класи: аналіз в </a:t>
            </a:r>
            <a:r>
              <a:rPr lang="uk-UA" altLang="ru-RU" b="1" smtClean="0"/>
              <a:t>частотній</a:t>
            </a:r>
            <a:r>
              <a:rPr lang="uk-UA" altLang="ru-RU" smtClean="0"/>
              <a:t> області та аналіз в </a:t>
            </a:r>
            <a:r>
              <a:rPr lang="uk-UA" altLang="ru-RU" b="1" smtClean="0"/>
              <a:t>часовій</a:t>
            </a:r>
            <a:r>
              <a:rPr lang="uk-UA" altLang="ru-RU" smtClean="0"/>
              <a:t> області. 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2"/>
          </p:nvPr>
        </p:nvSpPr>
        <p:spPr>
          <a:xfrm>
            <a:off x="6257925" y="2168525"/>
            <a:ext cx="4646613" cy="34417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Основні дані про часові ряди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3813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Аналіз часового ряду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87463" y="1951038"/>
            <a:ext cx="4645025" cy="80168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uk-UA" dirty="0"/>
              <a:t>Приклад тестової залежності </a:t>
            </a:r>
            <a:r>
              <a:rPr lang="uk-UA" dirty="0" smtClean="0"/>
              <a:t>зі </a:t>
            </a:r>
            <a:r>
              <a:rPr lang="uk-UA" dirty="0"/>
              <a:t>стаціонарними частотами (</a:t>
            </a:r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ru-RU" dirty="0"/>
              <a:t> = 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253163" y="1954213"/>
            <a:ext cx="4645025" cy="801687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uk-UA" dirty="0"/>
              <a:t>Приклад тестової залежності з </a:t>
            </a:r>
            <a:r>
              <a:rPr lang="ru-RU" dirty="0"/>
              <a:t>не</a:t>
            </a:r>
            <a:r>
              <a:rPr lang="uk-UA" dirty="0"/>
              <a:t>стаціонарними частотами  </a:t>
            </a:r>
            <a:r>
              <a:rPr lang="uk-UA" dirty="0" smtClean="0"/>
              <a:t>           (</a:t>
            </a:r>
            <a:r>
              <a:rPr lang="en-US" dirty="0"/>
              <a:t>c</a:t>
            </a:r>
            <a:r>
              <a:rPr lang="en-US" baseline="-25000" dirty="0"/>
              <a:t>i</a:t>
            </a:r>
            <a:r>
              <a:rPr lang="ru-RU" dirty="0"/>
              <a:t> = 0.002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4925" y="192088"/>
            <a:ext cx="9604375" cy="603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Приклади тестових залежностей</a:t>
            </a:r>
            <a:endParaRPr lang="ru-RU" dirty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2781300"/>
            <a:ext cx="4651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163" y="2797175"/>
            <a:ext cx="4656137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1304925" y="823913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7416" name="Object 7"/>
          <p:cNvGraphicFramePr>
            <a:graphicFrameLocks noChangeAspect="1"/>
          </p:cNvGraphicFramePr>
          <p:nvPr/>
        </p:nvGraphicFramePr>
        <p:xfrm>
          <a:off x="1304925" y="823913"/>
          <a:ext cx="1562100" cy="485775"/>
        </p:xfrm>
        <a:graphic>
          <a:graphicData uri="http://schemas.openxmlformats.org/presentationml/2006/ole">
            <p:oleObj spid="_x0000_s17416" r:id="rId5" imgW="1562100" imgH="482600" progId="Equation.3">
              <p:embed/>
            </p:oleObj>
          </a:graphicData>
        </a:graphic>
      </p:graphicFrame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060700" y="823913"/>
            <a:ext cx="8213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1400"/>
              <a:t>x</a:t>
            </a:r>
            <a:r>
              <a:rPr lang="ru-RU" altLang="ru-RU" sz="1400"/>
              <a:t> – </a:t>
            </a:r>
            <a:r>
              <a:rPr lang="uk-UA" altLang="ru-RU" sz="1400"/>
              <a:t>значення аргументу</a:t>
            </a:r>
            <a:endParaRPr lang="ru-RU" altLang="ru-RU" sz="1400"/>
          </a:p>
          <a:p>
            <a:r>
              <a:rPr lang="en-US" altLang="ru-RU" sz="1400"/>
              <a:t>a</a:t>
            </a:r>
            <a:r>
              <a:rPr lang="ru-RU" altLang="ru-RU" sz="1400"/>
              <a:t>, </a:t>
            </a:r>
            <a:r>
              <a:rPr lang="en-US" altLang="ru-RU" sz="1400"/>
              <a:t>b</a:t>
            </a:r>
            <a:r>
              <a:rPr lang="ru-RU" altLang="ru-RU" sz="1400"/>
              <a:t>, </a:t>
            </a:r>
            <a:r>
              <a:rPr lang="en-US" altLang="ru-RU" sz="1400"/>
              <a:t>c</a:t>
            </a:r>
            <a:r>
              <a:rPr lang="uk-UA" altLang="ru-RU" sz="1400"/>
              <a:t> – числа, що визначають середнє значення,  період та його зміни для кожної періодичної частки.</a:t>
            </a:r>
            <a:endParaRPr lang="ru-RU" altLang="ru-RU" sz="1400"/>
          </a:p>
          <a:p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Метод ковзкого середнього</a:t>
            </a:r>
            <a:endParaRPr lang="ru-RU" dirty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825" y="1525588"/>
            <a:ext cx="6143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431925" y="1854200"/>
            <a:ext cx="1841023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8437" name="Object 7"/>
          <p:cNvGraphicFramePr>
            <a:graphicFrameLocks noChangeAspect="1"/>
          </p:cNvGraphicFramePr>
          <p:nvPr/>
        </p:nvGraphicFramePr>
        <p:xfrm>
          <a:off x="1431925" y="1854200"/>
          <a:ext cx="2014538" cy="704850"/>
        </p:xfrm>
        <a:graphic>
          <a:graphicData uri="http://schemas.openxmlformats.org/presentationml/2006/ole">
            <p:oleObj spid="_x0000_s18437" r:id="rId4" imgW="1167893" imgH="406224" progId="Equation.3">
              <p:embed/>
            </p:oleObj>
          </a:graphicData>
        </a:graphic>
      </p:graphicFrame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431925" y="2657475"/>
            <a:ext cx="35179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altLang="ru-RU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Видалення шуму методом ковзкого середнього (</a:t>
            </a:r>
            <a:r>
              <a:rPr lang="en-US" altLang="ru-RU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c</a:t>
            </a:r>
            <a:r>
              <a:rPr lang="en-US" altLang="ru-RU" baseline="-250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ru-RU" altLang="ru-RU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= 0.002)</a:t>
            </a:r>
            <a:endParaRPr lang="ru-RU" altLang="ru-RU" sz="1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1306513" y="3486150"/>
            <a:ext cx="31273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88950" algn="just">
              <a:lnSpc>
                <a:spcPct val="150000"/>
              </a:lnSpc>
            </a:pP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 працює досить непогано, але далі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зміні періоду для коротко частотної складової тестової функції видалення шуму відбувається менш ефективно.</a:t>
            </a: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804863"/>
            <a:ext cx="9604375" cy="6429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/>
              <a:t>Метод зваженого ковзкого середнього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293813" y="1757363"/>
            <a:ext cx="143271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19460" name="Object 3"/>
          <p:cNvGraphicFramePr>
            <a:graphicFrameLocks noChangeAspect="1"/>
          </p:cNvGraphicFramePr>
          <p:nvPr/>
        </p:nvGraphicFramePr>
        <p:xfrm>
          <a:off x="1293813" y="1757363"/>
          <a:ext cx="2681287" cy="592137"/>
        </p:xfrm>
        <a:graphic>
          <a:graphicData uri="http://schemas.openxmlformats.org/presentationml/2006/ole">
            <p:oleObj spid="_x0000_s19460" r:id="rId3" imgW="1892300" imgH="419100" progId="Equation.3">
              <p:embed/>
            </p:oleObj>
          </a:graphicData>
        </a:graphic>
      </p:graphicFrame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3" y="1757363"/>
            <a:ext cx="6143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293813" y="2368550"/>
            <a:ext cx="3460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altLang="ru-RU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Видалення шуму методом зваженого ковзкого середнього (</a:t>
            </a:r>
            <a:r>
              <a:rPr lang="en-US" altLang="ru-RU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c</a:t>
            </a:r>
            <a:r>
              <a:rPr lang="en-US" altLang="ru-RU" baseline="-25000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i</a:t>
            </a:r>
            <a:r>
              <a:rPr lang="ru-RU" altLang="ru-RU"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= 0.002) (1 та 3 проходи)</a:t>
            </a:r>
            <a:endParaRPr lang="ru-RU" altLang="ru-RU" sz="140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411288" y="3473450"/>
            <a:ext cx="3343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/>
              <a:t>Перша обробка дала результат, схожий на попередній метод, але третій повтор алгоритму видалив майже весь шум.</a:t>
            </a:r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Метод спектрального віднімання</a:t>
            </a: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1547813"/>
            <a:ext cx="61436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93813" y="1611313"/>
            <a:ext cx="17568862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altLang="ru-RU"/>
          </a:p>
        </p:txBody>
      </p:sp>
      <p:graphicFrame>
        <p:nvGraphicFramePr>
          <p:cNvPr id="20485" name="Object 3"/>
          <p:cNvGraphicFramePr>
            <a:graphicFrameLocks noChangeAspect="1"/>
          </p:cNvGraphicFramePr>
          <p:nvPr/>
        </p:nvGraphicFramePr>
        <p:xfrm>
          <a:off x="1293813" y="1611313"/>
          <a:ext cx="1962150" cy="700087"/>
        </p:xfrm>
        <a:graphic>
          <a:graphicData uri="http://schemas.openxmlformats.org/presentationml/2006/ole">
            <p:oleObj spid="_x0000_s20485" r:id="rId4" imgW="1358310" imgH="482391" progId="Equation.3">
              <p:embed/>
            </p:oleObj>
          </a:graphicData>
        </a:graphic>
      </p:graphicFrame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1293813" y="2400300"/>
            <a:ext cx="34607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88950">
              <a:lnSpc>
                <a:spcPct val="150000"/>
              </a:lnSpc>
            </a:pP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значення аргументу</a:t>
            </a: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88950">
              <a:lnSpc>
                <a:spcPct val="150000"/>
              </a:lnSpc>
            </a:pP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altLang="ru-RU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j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– амплітуда, фаза та період,  період періодичної функції.</a:t>
            </a:r>
          </a:p>
          <a:p>
            <a:pPr indent="488950">
              <a:lnSpc>
                <a:spcPct val="150000"/>
              </a:lnSpc>
            </a:pPr>
            <a:r>
              <a:rPr lang="uk-UA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Недоліком є те, що навіть якщо нам відомий середній період для функції, він буде змінюватися, і видалення шуму буде неефективним.</a:t>
            </a:r>
          </a:p>
          <a:p>
            <a:pPr indent="488950" algn="just">
              <a:lnSpc>
                <a:spcPct val="150000"/>
              </a:lnSpc>
            </a:pPr>
            <a:endParaRPr lang="ru-RU" alt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My Invention_SL - v4" id="{967A0141-51FB-47EA-A223-61446FEA6A0D}" vid="{99189E50-2190-49F7-9BBD-B37E57739D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491</Words>
  <Application>Microsoft Office PowerPoint</Application>
  <PresentationFormat>Произвольный</PresentationFormat>
  <Paragraphs>77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Gill Sans MT</vt:lpstr>
      <vt:lpstr>Arial</vt:lpstr>
      <vt:lpstr>Calibri</vt:lpstr>
      <vt:lpstr>Tahoma</vt:lpstr>
      <vt:lpstr>Wingdings</vt:lpstr>
      <vt:lpstr>Times New Roman</vt:lpstr>
      <vt:lpstr>Symbol</vt:lpstr>
      <vt:lpstr>Gallery</vt:lpstr>
      <vt:lpstr>Equation.3</vt:lpstr>
      <vt:lpstr>ТЕХНОЛОГІЯ ВИЯВЛЕННЯ ІНФОРМАЦІЇ У СИЛЬНОЗАШУМЛЕННИХ ЧАСОВИХ РЯДАХ</vt:lpstr>
      <vt:lpstr>Вступ</vt:lpstr>
      <vt:lpstr>Поняття про інформацію та шум</vt:lpstr>
      <vt:lpstr>Основні дані про часові ряди</vt:lpstr>
      <vt:lpstr>Аналіз часового ряду</vt:lpstr>
      <vt:lpstr>Приклади тестових залежностей</vt:lpstr>
      <vt:lpstr>Метод ковзкого середнього</vt:lpstr>
      <vt:lpstr>Метод зваженого ковзкого середнього </vt:lpstr>
      <vt:lpstr>Метод спектрального віднімання</vt:lpstr>
      <vt:lpstr>Запропонований метод</vt:lpstr>
      <vt:lpstr>Запропонований метод</vt:lpstr>
      <vt:lpstr>Запропонований метод</vt:lpstr>
      <vt:lpstr>Запропонований метод</vt:lpstr>
      <vt:lpstr>Запропонований метод</vt:lpstr>
      <vt:lpstr>Запропонований метод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ВИЯВЛЕННЯ ІНФОРМАЦІЇ У СИЛЬНОЗАШУМЛЕННИХ ЧАСОВИХ РЯДАХ</dc:title>
  <dc:creator/>
  <cp:lastModifiedBy/>
  <cp:revision>2</cp:revision>
  <dcterms:created xsi:type="dcterms:W3CDTF">2019-01-29T15:07:31Z</dcterms:created>
  <dcterms:modified xsi:type="dcterms:W3CDTF">2019-04-20T03:00:02Z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</Properties>
</file>