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77" r:id="rId5"/>
    <p:sldId id="261" r:id="rId6"/>
    <p:sldId id="276" r:id="rId7"/>
    <p:sldId id="264" r:id="rId8"/>
    <p:sldId id="270" r:id="rId9"/>
    <p:sldId id="265" r:id="rId10"/>
    <p:sldId id="268" r:id="rId11"/>
    <p:sldId id="269" r:id="rId12"/>
    <p:sldId id="272" r:id="rId13"/>
    <p:sldId id="275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 Windows" initials="КW" lastIdx="1" clrIdx="0">
    <p:extLst>
      <p:ext uri="{19B8F6BF-5375-455C-9EA6-DF929625EA0E}">
        <p15:presenceInfo xmlns:p15="http://schemas.microsoft.com/office/powerpoint/2012/main" userId="Користувач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00FF00"/>
    <a:srgbClr val="CC0099"/>
    <a:srgbClr val="FF2D2D"/>
    <a:srgbClr val="009900"/>
    <a:srgbClr val="007FDE"/>
    <a:srgbClr val="FF6600"/>
    <a:srgbClr val="E80202"/>
    <a:srgbClr val="1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3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21:42:36.667" idx="1">
    <p:pos x="5595" y="2922"/>
    <p:text/>
    <p:extLst mod="1"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9C4F4-E475-4EA4-B199-49EC9652C993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6D0A-FDFC-4E16-8F34-6DC11ACD92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A6D0A-FDFC-4E16-8F34-6DC11ACD92E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66FF33"/>
            </a:gs>
            <a:gs pos="99000">
              <a:srgbClr val="66FF99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116632"/>
            <a:ext cx="8677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відкритий інтерактивний конкурс</a:t>
            </a:r>
            <a:b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“МАН−Юніор Дослідник” </a:t>
            </a:r>
            <a:b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“Технік−Юніор</a:t>
            </a:r>
            <a:r>
              <a:rPr lang="uk-UA" sz="3200" i="1" dirty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2834" y="223591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 - фокуси</a:t>
            </a:r>
            <a:endParaRPr lang="uk-UA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729832"/>
            <a:ext cx="8781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Виконувала: Степанець Каріна Володимирівна, учениця 7 класу, комунального закладу «Степанецький ліцей – опорний заклад загальної середньої освіти » Степанецької сільської ради об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єднаної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територіальної громади </a:t>
            </a:r>
            <a:r>
              <a:rPr lang="uk-UA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</a:p>
          <a:p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</a:t>
            </a:r>
            <a:r>
              <a:rPr lang="uk-UA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Степанець Світлана Анатоліївна, вчитель фізики, вища кваліфікаційної категорії</a:t>
            </a:r>
          </a:p>
          <a:p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4994" y="3235870"/>
            <a:ext cx="6510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«Унікальний світ фізичних явищ»</a:t>
            </a:r>
            <a:endParaRPr lang="uk-UA" sz="44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7" descr="530568e1e667421dbb64a5669910e3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237">
            <a:off x="5760611" y="782403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915816" y="0"/>
            <a:ext cx="2845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uk-UA" sz="40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Пояснення:</a:t>
            </a:r>
            <a:endParaRPr lang="uk-UA" sz="40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кутна зірка 3"/>
          <p:cNvSpPr/>
          <p:nvPr/>
        </p:nvSpPr>
        <p:spPr>
          <a:xfrm rot="1887796">
            <a:off x="7381097" y="-26313"/>
            <a:ext cx="1514112" cy="15153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337767" y="3646672"/>
            <a:ext cx="81369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dirty="0"/>
              <a:t> </a:t>
            </a:r>
            <a:endParaRPr lang="uk-UA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46479" y="3655800"/>
            <a:ext cx="8108612" cy="30857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107000"/>
              </a:lnSpc>
              <a:spcAft>
                <a:spcPts val="1500"/>
              </a:spcAft>
            </a:pPr>
            <a:r>
              <a:rPr lang="uk-UA" sz="4000" b="1" i="1" cap="none" spc="0" dirty="0" smtClean="0">
                <a:ln w="0"/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i="1" cap="none" spc="0" dirty="0" smtClean="0">
                <a:ln w="0"/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000" b="1" i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000" b="1" i="1" cap="none" spc="0" dirty="0" smtClean="0">
                <a:ln w="0"/>
                <a:solidFill>
                  <a:srgbClr val="007F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4000" b="1" i="1" cap="none" spc="0" dirty="0" smtClean="0">
                <a:ln w="0"/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000" b="1" i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000" b="1" i="1" cap="none" spc="0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000" b="1" i="1" cap="none" spc="0" dirty="0" smtClean="0">
                <a:ln w="0"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я:</a:t>
            </a:r>
          </a:p>
          <a:p>
            <a:pPr lvl="0" algn="just">
              <a:lnSpc>
                <a:spcPct val="107000"/>
              </a:lnSpc>
              <a:spcAft>
                <a:spcPts val="1500"/>
              </a:spcAft>
            </a:pPr>
            <a:r>
              <a:rPr lang="uk-UA" sz="2400" spc="5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Відлийте в тарілку небагато чаю, нехай він охолоне. Візьміть гарячу склянку і перекиньте його в тарілку. Через короткий проміжок часу весь чай із тарілки збереться під склянкою. Поясніть чому?</a:t>
            </a:r>
            <a:endParaRPr lang="uk-UA" sz="2400" spc="5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uk-UA" sz="2400" b="1" i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46478" y="739635"/>
            <a:ext cx="8136904" cy="3671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uk-UA" sz="2200" spc="5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uk-UA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Розчиніть у тарілці з водою харчовий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барвник.                                                                                                                                            </a:t>
            </a:r>
            <a:r>
              <a:rPr lang="uk-UA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2.Запаліть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свічку і </a:t>
            </a:r>
            <a:r>
              <a:rPr lang="uk-UA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помістіть у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тарілку.                                                                         </a:t>
            </a:r>
            <a:r>
              <a:rPr lang="uk-UA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3.Накрийте свічку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склянкою.                                                                              4. </a:t>
            </a:r>
            <a:r>
              <a:rPr lang="uk-UA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Спостерігайте,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вода втягується всередину склянки. </a:t>
            </a:r>
            <a:endParaRPr lang="uk-UA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uk-UA" sz="2200" spc="5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uk-UA" sz="2200" spc="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uk-UA" sz="22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горіння свічки потрібен кисень. Коли всередині склянки він закінчився, свічка </a:t>
            </a:r>
            <a:r>
              <a:rPr lang="uk-UA" sz="2200" spc="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згасла, температура знизилася </a:t>
            </a:r>
            <a:r>
              <a:rPr lang="uk-UA" sz="22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</a:t>
            </a:r>
            <a:r>
              <a:rPr lang="uk-UA" sz="2200" spc="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внутрішній </a:t>
            </a:r>
            <a:r>
              <a:rPr lang="uk-UA" sz="22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тиск зменшився, а тиск за межами склянки </a:t>
            </a:r>
            <a:r>
              <a:rPr lang="uk-UA" sz="2200" spc="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заштовхнув </a:t>
            </a:r>
            <a:r>
              <a:rPr lang="uk-UA" sz="22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воду </a:t>
            </a:r>
            <a:r>
              <a:rPr lang="uk-UA" sz="2200" spc="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всередину під склянку.</a:t>
            </a: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uk-UA" spc="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724688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-184488" y="-186284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– фокус </a:t>
            </a:r>
          </a:p>
          <a:p>
            <a:pPr algn="ctr"/>
            <a:r>
              <a:rPr lang="uk-UA" sz="4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«Палаючий коктейль»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" t="19550" r="22000" b="3800"/>
          <a:stretch/>
        </p:blipFill>
        <p:spPr>
          <a:xfrm>
            <a:off x="114332" y="1197362"/>
            <a:ext cx="2266898" cy="290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989" t="25391" r="57748" b="25636"/>
          <a:stretch/>
        </p:blipFill>
        <p:spPr>
          <a:xfrm>
            <a:off x="2699748" y="1173132"/>
            <a:ext cx="1983162" cy="2926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3989" t="25391" r="57748" b="24406"/>
          <a:stretch/>
        </p:blipFill>
        <p:spPr>
          <a:xfrm>
            <a:off x="4975754" y="1197362"/>
            <a:ext cx="1732504" cy="2902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4542" t="25391" r="57748" b="20469"/>
          <a:stretch/>
        </p:blipFill>
        <p:spPr>
          <a:xfrm>
            <a:off x="7203146" y="533614"/>
            <a:ext cx="1756366" cy="3018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3989" t="25391" r="58301" b="20469"/>
          <a:stretch/>
        </p:blipFill>
        <p:spPr>
          <a:xfrm>
            <a:off x="5035102" y="4042214"/>
            <a:ext cx="1769146" cy="2754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21775" t="16532" r="53320" b="17516"/>
          <a:stretch/>
        </p:blipFill>
        <p:spPr>
          <a:xfrm>
            <a:off x="7001103" y="3713759"/>
            <a:ext cx="1958409" cy="2915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l="22881" t="37203" r="59962" b="24406"/>
          <a:stretch/>
        </p:blipFill>
        <p:spPr>
          <a:xfrm>
            <a:off x="2677785" y="4152716"/>
            <a:ext cx="2042510" cy="2569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" y="4293096"/>
            <a:ext cx="2019154" cy="2429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89533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4901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uk-UA" sz="40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4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352019" y="3765179"/>
            <a:ext cx="2439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i="1" cap="none" spc="0" dirty="0" smtClean="0">
                <a:ln w="0"/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i="1" cap="none" spc="0" dirty="0" smtClean="0">
                <a:ln w="0"/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000" b="1" i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000" b="1" i="1" cap="none" spc="0" dirty="0" smtClean="0">
                <a:ln w="0"/>
                <a:solidFill>
                  <a:srgbClr val="007F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4000" b="1" i="1" cap="none" spc="0" dirty="0" smtClean="0">
                <a:ln w="0"/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000" b="1" i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000" b="1" i="1" cap="none" spc="0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000" b="1" i="1" cap="none" spc="0" dirty="0" smtClean="0">
                <a:ln w="0"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я:</a:t>
            </a:r>
            <a:endParaRPr lang="uk-UA" sz="4000" b="1" i="1" cap="none" spc="0" dirty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39552" y="443711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i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Приготуйте подібний «коктейль», використовуючи інші компоненти. Зробіть висновок щодо густини речовин. </a:t>
            </a:r>
            <a:endParaRPr lang="uk-UA" sz="2400" i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кутна зірка 4"/>
          <p:cNvSpPr/>
          <p:nvPr/>
        </p:nvSpPr>
        <p:spPr>
          <a:xfrm rot="1887796">
            <a:off x="7775242" y="20392"/>
            <a:ext cx="1345150" cy="10462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259632" y="822957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Для проведення досліду необхідно взяти: миючий засіб, соняшникову олію, підфарбовану синім барвником воду  і спирт ( речовини краще наливати в посуд під нахилом по стінці).</a:t>
            </a:r>
          </a:p>
          <a:p>
            <a:r>
              <a:rPr lang="uk-UA" dirty="0" smtClean="0"/>
              <a:t>	</a:t>
            </a:r>
            <a:r>
              <a:rPr lang="uk-UA" sz="2400" dirty="0" smtClean="0"/>
              <a:t>Кожна речовина має своє значення густини, тому речовини не змішуються, а розміщуються пошарово.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5812001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80084" y="71470"/>
            <a:ext cx="48978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– </a:t>
            </a:r>
            <a:r>
              <a:rPr lang="uk-UA" sz="4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фокус</a:t>
            </a:r>
          </a:p>
          <a:p>
            <a:pPr algn="ctr"/>
            <a:r>
              <a:rPr lang="uk-UA" sz="4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«Вируючий Везувій»</a:t>
            </a:r>
            <a:endParaRPr lang="uk-UA" sz="4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C00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9548"/>
            <a:ext cx="1944216" cy="2762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23" y="1518669"/>
            <a:ext cx="2157846" cy="245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495566"/>
            <a:ext cx="1749704" cy="30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79" y="3212976"/>
            <a:ext cx="2475191" cy="3499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084" y="4121577"/>
            <a:ext cx="1929476" cy="2578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9496" y="4774154"/>
            <a:ext cx="2475191" cy="1822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57779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4962082" y="5949280"/>
            <a:ext cx="39220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0"/>
                <a:solidFill>
                  <a:srgbClr val="E802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4000" b="1" cap="none" spc="0" dirty="0">
              <a:ln w="0"/>
              <a:solidFill>
                <a:srgbClr val="E802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02063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Пояснення:</a:t>
            </a:r>
          </a:p>
          <a:p>
            <a:pPr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/>
          </a:p>
          <a:p>
            <a:pPr algn="just"/>
            <a:r>
              <a:rPr lang="uk-UA" sz="2400" dirty="0" smtClean="0"/>
              <a:t>	При </a:t>
            </a:r>
            <a:r>
              <a:rPr lang="uk-UA" sz="2400" dirty="0"/>
              <a:t>взаємодії ортофосфорної кислоти, що складає основу напою  </a:t>
            </a:r>
            <a:r>
              <a:rPr lang="en-US" sz="2400" dirty="0"/>
              <a:t>Coca Cola</a:t>
            </a:r>
            <a:r>
              <a:rPr lang="uk-UA" sz="2400" dirty="0"/>
              <a:t>, із содою (лугом) відбувається реакція нейтралізації і утворюється газ, який виштовхує рідину з пляшки. Спостерігається потужний фонтан. Найкраще використовувати низькокалорійну колу, є штучний </a:t>
            </a:r>
            <a:r>
              <a:rPr lang="uk-UA" sz="2400" dirty="0" err="1"/>
              <a:t>підсолоджувач</a:t>
            </a:r>
            <a:r>
              <a:rPr lang="uk-UA" sz="2400" dirty="0"/>
              <a:t> </a:t>
            </a:r>
            <a:r>
              <a:rPr lang="uk-UA" sz="2400" dirty="0" err="1"/>
              <a:t>аспартам</a:t>
            </a:r>
            <a:r>
              <a:rPr lang="uk-UA" sz="2400" dirty="0"/>
              <a:t>, що знижує поверхневий натяг рідини, який підсилює ефект.</a:t>
            </a:r>
          </a:p>
          <a:p>
            <a:r>
              <a:rPr lang="uk-UA" sz="2400" dirty="0"/>
              <a:t> </a:t>
            </a:r>
          </a:p>
          <a:p>
            <a:pPr algn="ctr"/>
            <a:endParaRPr lang="uk-UA" sz="4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-кутна зірка 7"/>
          <p:cNvSpPr/>
          <p:nvPr/>
        </p:nvSpPr>
        <p:spPr>
          <a:xfrm rot="1887796">
            <a:off x="7735703" y="-119976"/>
            <a:ext cx="1360933" cy="119329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91428" y="3820553"/>
            <a:ext cx="792087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825"/>
              </a:lnSpc>
              <a:buSzPts val="1000"/>
              <a:tabLst>
                <a:tab pos="457200" algn="l"/>
              </a:tabLst>
            </a:pPr>
            <a:endParaRPr lang="uk-UA" sz="4000" b="1" i="1" dirty="0" smtClean="0">
              <a:ln w="0"/>
              <a:solidFill>
                <a:srgbClr val="FF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1825"/>
              </a:lnSpc>
              <a:buSzPts val="1000"/>
              <a:tabLst>
                <a:tab pos="457200" algn="l"/>
              </a:tabLst>
            </a:pPr>
            <a:endParaRPr lang="uk-UA" sz="4000" b="1" i="1" dirty="0">
              <a:ln w="0"/>
              <a:solidFill>
                <a:srgbClr val="FF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1825"/>
              </a:lnSpc>
              <a:buSzPts val="1000"/>
              <a:tabLst>
                <a:tab pos="457200" algn="l"/>
              </a:tabLst>
            </a:pPr>
            <a:r>
              <a:rPr lang="uk-UA" sz="4000" b="1" i="1" dirty="0" smtClean="0">
                <a:ln w="0"/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i="1" dirty="0" smtClean="0">
                <a:ln w="0"/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000" b="1" i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000" b="1" i="1" dirty="0" smtClean="0">
                <a:ln w="0"/>
                <a:solidFill>
                  <a:srgbClr val="007F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4000" b="1" i="1" dirty="0" smtClean="0">
                <a:ln w="0"/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000" b="1" i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000" b="1" i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000" b="1" i="1" dirty="0" smtClean="0">
                <a:ln w="0"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я:</a:t>
            </a:r>
            <a:endParaRPr lang="uk-UA" sz="40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Спробуйте використати інші напої («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</a:t>
            </a:r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Sprite</a:t>
            </a:r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інші  речовини. Зробіть висновки.</a:t>
            </a:r>
            <a:endParaRPr lang="uk-UA" sz="24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sz="24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2664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081276" y="116632"/>
            <a:ext cx="606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Візитка     </a:t>
            </a:r>
            <a:r>
              <a:rPr lang="uk-UA" sz="2800" b="1" i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наукового керівника</a:t>
            </a:r>
            <a:endParaRPr lang="uk-UA" sz="2800" b="1" i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69097" y="3731444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Прізвище: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Степанець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Ім'я: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Каріна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батькові: Володимирівна</a:t>
            </a:r>
            <a:b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народження: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21.04.2006 р.н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Вік: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років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Улюблене заняття: наукові дослідження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робототехніка, художнє мистецтво (ліплення та малювання)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4788024" y="363956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Прізвище: Степанець</a:t>
            </a:r>
            <a:b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Ім'я: Світлана</a:t>
            </a:r>
            <a:b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батькові: Анатоліївна</a:t>
            </a:r>
            <a:b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народження: 14.02.1972 р.н</a:t>
            </a:r>
            <a:b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Вчитель: фізики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Категорія: вища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років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Контактний номер: +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380731013779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адреса: svstepa90@gmail.com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7173" r="19395"/>
          <a:stretch/>
        </p:blipFill>
        <p:spPr>
          <a:xfrm>
            <a:off x="5454677" y="761102"/>
            <a:ext cx="2156413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269097" y="336859"/>
            <a:ext cx="2611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i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юного техніка</a:t>
            </a:r>
          </a:p>
        </p:txBody>
      </p:sp>
      <p:cxnSp>
        <p:nvCxnSpPr>
          <p:cNvPr id="10" name="Пряма зі стрілкою 9"/>
          <p:cNvCxnSpPr/>
          <p:nvPr/>
        </p:nvCxnSpPr>
        <p:spPr>
          <a:xfrm>
            <a:off x="5148064" y="54868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 flipH="1">
            <a:off x="2817454" y="439797"/>
            <a:ext cx="443780" cy="158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http://natalyagurkina.ucoz.ua/_pu/0/8714669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65386">
            <a:off x="3044400" y="1036865"/>
            <a:ext cx="2404634" cy="21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12200" r="37400" b="33200"/>
          <a:stretch/>
        </p:blipFill>
        <p:spPr>
          <a:xfrm>
            <a:off x="782061" y="803712"/>
            <a:ext cx="2198932" cy="272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673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48895" y="188640"/>
            <a:ext cx="4128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i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проекту:</a:t>
            </a:r>
            <a:endParaRPr lang="uk-UA" sz="4400" b="1" i="1" cap="none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8112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дослідницьку та технічну творчість учнів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фізика цікава та захоплююча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Продемонструвати неймовірний світ фізичних явищ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різностороннього використання своїх знань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 розвитку інтересу до дивовижних книг              Я.І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Перельмана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 фізика», «Жива фізика», «Чи знаєте ви фізику?» </a:t>
            </a: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96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96752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Bahnschrift Light SemiCondensed" panose="020B0502040204020203" pitchFamily="34" charset="0"/>
              </a:rPr>
              <a:t>	</a:t>
            </a:r>
            <a:r>
              <a:rPr lang="uk-UA" sz="28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Ми рано перестаємо дивуватися, рано втрачаємо здатність, що спонукає цікавитися речами, які не зачіпають безпосередньо нашого існування.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Я.І. </a:t>
            </a:r>
            <a:r>
              <a:rPr lang="uk-UA" sz="2800" dirty="0" err="1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Перельман</a:t>
            </a:r>
            <a:endParaRPr lang="uk-UA" sz="2800" dirty="0">
              <a:solidFill>
                <a:srgbClr val="00206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1"/>
          <a:stretch/>
        </p:blipFill>
        <p:spPr>
          <a:xfrm flipH="1">
            <a:off x="467544" y="620689"/>
            <a:ext cx="216024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кутник 4"/>
          <p:cNvSpPr/>
          <p:nvPr/>
        </p:nvSpPr>
        <p:spPr>
          <a:xfrm>
            <a:off x="467544" y="3545063"/>
            <a:ext cx="783939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2060"/>
                </a:solidFill>
              </a:rPr>
              <a:t>Завдання: </a:t>
            </a:r>
            <a:r>
              <a:rPr lang="uk-UA" sz="360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Зробити строгий науковий виклад цікавим, доступним і наглядним</a:t>
            </a:r>
            <a:endParaRPr lang="uk-UA" sz="3600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920972"/>
            <a:ext cx="2931248" cy="662879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Дотримуйтесь  </a:t>
            </a:r>
            <a:r>
              <a:rPr lang="uk-UA" sz="2400" b="1" i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ТБ!</a:t>
            </a:r>
            <a:endParaRPr lang="uk-UA" sz="2400" b="1" i="1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5340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-99392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Дослід – фокус</a:t>
            </a:r>
          </a:p>
          <a:p>
            <a:pPr algn="ctr"/>
            <a:r>
              <a:rPr lang="uk-UA" sz="3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«Фонтан»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15350" r="12201" b="1700"/>
          <a:stretch/>
        </p:blipFill>
        <p:spPr>
          <a:xfrm rot="21023178">
            <a:off x="291534" y="355064"/>
            <a:ext cx="2232248" cy="284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3802" r="27164" b="14300"/>
          <a:stretch/>
        </p:blipFill>
        <p:spPr>
          <a:xfrm>
            <a:off x="3371353" y="1285603"/>
            <a:ext cx="2326674" cy="2668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t="9051" r="5201" b="6951"/>
          <a:stretch/>
        </p:blipFill>
        <p:spPr>
          <a:xfrm rot="750430">
            <a:off x="6786171" y="304500"/>
            <a:ext cx="1984896" cy="29454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4093" r="11383" b="8758"/>
          <a:stretch/>
        </p:blipFill>
        <p:spPr>
          <a:xfrm rot="377539">
            <a:off x="6904434" y="3580939"/>
            <a:ext cx="192079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 t="3801" r="15027" b="9051"/>
          <a:stretch/>
        </p:blipFill>
        <p:spPr>
          <a:xfrm>
            <a:off x="5087061" y="3590439"/>
            <a:ext cx="1772203" cy="30644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3800" r="4325" b="4851"/>
          <a:stretch/>
        </p:blipFill>
        <p:spPr>
          <a:xfrm rot="20794708">
            <a:off x="262719" y="3807599"/>
            <a:ext cx="2715624" cy="24356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2200" r="8001" b="17450"/>
          <a:stretch/>
        </p:blipFill>
        <p:spPr>
          <a:xfrm rot="20488450">
            <a:off x="2744831" y="3736270"/>
            <a:ext cx="2051329" cy="286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42730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645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Пояснення:</a:t>
            </a:r>
          </a:p>
          <a:p>
            <a:pPr algn="just"/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7504" y="2708920"/>
            <a:ext cx="874956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4000" b="1" i="1" cap="none" spc="0" dirty="0" smtClean="0">
              <a:ln w="0"/>
              <a:solidFill>
                <a:srgbClr val="FF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i="1" cap="none" spc="0" dirty="0" smtClean="0">
                <a:ln w="0"/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i="1" cap="none" spc="0" dirty="0" smtClean="0">
                <a:ln w="0"/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000" b="1" i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000" b="1" i="1" cap="none" spc="0" dirty="0" smtClean="0">
                <a:ln w="0"/>
                <a:solidFill>
                  <a:srgbClr val="007F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4000" b="1" i="1" cap="none" spc="0" dirty="0" smtClean="0">
                <a:ln w="0"/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000" b="1" i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000" b="1" i="1" cap="none" spc="0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000" b="1" i="1" cap="none" spc="0" dirty="0" smtClean="0">
                <a:ln w="0"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я:</a:t>
            </a:r>
          </a:p>
          <a:p>
            <a:pPr marL="457200" indent="-457200" algn="just">
              <a:buAutoNum type="arabicPeriod"/>
            </a:pPr>
            <a:r>
              <a:rPr lang="uk-UA" sz="2400" b="1" i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 побудувати модель фонтана. </a:t>
            </a:r>
            <a:r>
              <a:rPr lang="uk-UA" sz="24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b="1" i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цього необхідний резервуар з водою (широка банка), гумова або скляна трубка, басейн із низької </a:t>
            </a:r>
            <a:r>
              <a:rPr lang="uk-UA" sz="2400" b="1" i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жестяної</a:t>
            </a:r>
            <a:r>
              <a:rPr lang="uk-UA" sz="2400" b="1" i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банки. Чим </a:t>
            </a:r>
            <a:r>
              <a:rPr lang="uk-UA" sz="24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b="1" i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ище піднятий резервуар і тонший вихідний отвір, тим вище буде бити </a:t>
            </a:r>
            <a:r>
              <a:rPr lang="uk-UA" sz="2400" b="1" i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струя</a:t>
            </a:r>
            <a:r>
              <a:rPr lang="uk-UA" sz="2400" b="1" i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води. Тому для фонтана краще взяти піпетку, знявши з неї гуму.</a:t>
            </a:r>
          </a:p>
          <a:p>
            <a:pPr marL="457200" indent="-457200" algn="just">
              <a:buAutoNum type="arabicPeriod"/>
            </a:pPr>
            <a:r>
              <a:rPr lang="uk-UA" sz="2400" b="1" i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закон використовується при побудові моделі?</a:t>
            </a:r>
          </a:p>
          <a:p>
            <a:pPr marL="457200" indent="-457200" algn="just">
              <a:buAutoNum type="arabicPeriod"/>
            </a:pPr>
            <a:endParaRPr lang="uk-UA" sz="2400" b="1" i="1" cap="none" spc="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i="1" cap="none" spc="0" dirty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025" y="3789040"/>
            <a:ext cx="18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5-кутна зірка 4"/>
          <p:cNvSpPr/>
          <p:nvPr/>
        </p:nvSpPr>
        <p:spPr>
          <a:xfrm rot="1887796">
            <a:off x="7889369" y="-866"/>
            <a:ext cx="1345150" cy="10462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71945" y="593276"/>
            <a:ext cx="8016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Матеріали для виготовлення пристрою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електронасос для компактного фонтану,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мність з водою, силіконова трубка з отворами у верхній частині, водостійкий клей, круглий світлодіодний фонар, матеріали для декорування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роботи: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 допомогою насоса під тиском вода подається в трубку і звідти через отвори розпорошується.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6081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395536" y="-105781"/>
            <a:ext cx="8857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Дослід – фокус</a:t>
            </a:r>
          </a:p>
          <a:p>
            <a:pPr algn="ctr"/>
            <a:r>
              <a:rPr lang="uk-UA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«Самонадувна кулька»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6400" r="24800" b="23751"/>
          <a:stretch/>
        </p:blipFill>
        <p:spPr>
          <a:xfrm>
            <a:off x="264902" y="1289520"/>
            <a:ext cx="2235018" cy="2895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798" t="25594" r="58492" b="17312"/>
          <a:stretch/>
        </p:blipFill>
        <p:spPr>
          <a:xfrm>
            <a:off x="2741295" y="1273679"/>
            <a:ext cx="1597443" cy="2895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3989" t="25391" r="57748" b="20469"/>
          <a:stretch/>
        </p:blipFill>
        <p:spPr>
          <a:xfrm>
            <a:off x="4693746" y="1273679"/>
            <a:ext cx="172819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3988" t="33265" r="57748" b="19486"/>
          <a:stretch/>
        </p:blipFill>
        <p:spPr>
          <a:xfrm>
            <a:off x="6776946" y="1289520"/>
            <a:ext cx="1990563" cy="2895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4006" t="24899" r="58284" b="19977"/>
          <a:stretch/>
        </p:blipFill>
        <p:spPr>
          <a:xfrm>
            <a:off x="1467511" y="3889477"/>
            <a:ext cx="1855230" cy="286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750" r="8000" b="3801"/>
          <a:stretch/>
        </p:blipFill>
        <p:spPr>
          <a:xfrm>
            <a:off x="5510342" y="3998976"/>
            <a:ext cx="1858699" cy="2757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9908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630" y="107375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Пояснення:</a:t>
            </a:r>
          </a:p>
          <a:p>
            <a:pPr algn="ctr"/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uk-UA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утна зірка 2"/>
          <p:cNvSpPr/>
          <p:nvPr/>
        </p:nvSpPr>
        <p:spPr>
          <a:xfrm rot="1887796">
            <a:off x="7731022" y="28108"/>
            <a:ext cx="1360933" cy="119329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323528" y="3433068"/>
            <a:ext cx="8496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ln w="0"/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i="1" dirty="0" smtClean="0">
                <a:ln w="0"/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000" b="1" i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000" b="1" i="1" dirty="0" smtClean="0">
                <a:ln w="0"/>
                <a:solidFill>
                  <a:srgbClr val="007F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4000" b="1" i="1" dirty="0" smtClean="0">
                <a:ln w="0"/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000" b="1" i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000" b="1" i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000" b="1" i="1" dirty="0" smtClean="0">
                <a:ln w="0"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я:</a:t>
            </a:r>
          </a:p>
          <a:p>
            <a:pPr algn="ctr"/>
            <a:endParaRPr lang="uk-UA" sz="4000" b="1" i="1" dirty="0" smtClean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610" y="1124744"/>
            <a:ext cx="7920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пластикову пляшку відлийте столового  оцту, підфарбованого барвником. На отвір пляшки натягніть повітряну кульку, до половини наповнену содою. Соду з кульки перемістіть до пляшки, де вона змішається з оцтом. При взаємодії утворюється вуглекислий газ і кулька надувається.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662" y="4756507"/>
            <a:ext cx="8005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Виконайте дослід із лимонною кислотою. Чи зміниться результат? Зробіть висновок.</a:t>
            </a:r>
            <a:endParaRPr lang="uk-UA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286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-99392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– фокус</a:t>
            </a:r>
          </a:p>
          <a:p>
            <a:pPr algn="ctr"/>
            <a:r>
              <a:rPr lang="uk-UA" sz="3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2D2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«Насос із свічки»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701" r="12201" b="4850"/>
          <a:stretch/>
        </p:blipFill>
        <p:spPr>
          <a:xfrm>
            <a:off x="407166" y="299905"/>
            <a:ext cx="1911805" cy="3129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542" t="25392" r="57748" b="24406"/>
          <a:stretch/>
        </p:blipFill>
        <p:spPr>
          <a:xfrm>
            <a:off x="2578344" y="1908833"/>
            <a:ext cx="2156973" cy="3437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4542" t="25391" r="58301" b="21453"/>
          <a:stretch/>
        </p:blipFill>
        <p:spPr>
          <a:xfrm>
            <a:off x="4931504" y="1879585"/>
            <a:ext cx="1977417" cy="3444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4542" t="25391" r="58301" b="20469"/>
          <a:stretch/>
        </p:blipFill>
        <p:spPr>
          <a:xfrm>
            <a:off x="7129104" y="244832"/>
            <a:ext cx="1794713" cy="3184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3988" t="25391" r="57749" b="20469"/>
          <a:stretch/>
        </p:blipFill>
        <p:spPr>
          <a:xfrm>
            <a:off x="418764" y="3671382"/>
            <a:ext cx="1900207" cy="2969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24542" t="25391" r="58301" b="20469"/>
          <a:stretch/>
        </p:blipFill>
        <p:spPr>
          <a:xfrm>
            <a:off x="7168294" y="3601852"/>
            <a:ext cx="1712700" cy="3038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4504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6075</TotalTime>
  <Words>414</Words>
  <Application>Microsoft Office PowerPoint</Application>
  <PresentationFormat>Екран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Bahnschrift Light SemiCondensed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Користувач Windows</cp:lastModifiedBy>
  <cp:revision>479</cp:revision>
  <dcterms:modified xsi:type="dcterms:W3CDTF">2019-04-14T16:50:47Z</dcterms:modified>
</cp:coreProperties>
</file>