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7" r:id="rId3"/>
    <p:sldId id="280" r:id="rId4"/>
    <p:sldId id="284" r:id="rId5"/>
    <p:sldId id="270" r:id="rId6"/>
    <p:sldId id="259" r:id="rId7"/>
    <p:sldId id="261" r:id="rId8"/>
    <p:sldId id="264" r:id="rId9"/>
    <p:sldId id="281" r:id="rId10"/>
    <p:sldId id="282" r:id="rId11"/>
    <p:sldId id="266" r:id="rId12"/>
    <p:sldId id="277" r:id="rId13"/>
    <p:sldId id="278" r:id="rId14"/>
    <p:sldId id="272" r:id="rId15"/>
    <p:sldId id="274" r:id="rId16"/>
    <p:sldId id="28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50" y="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stro-MAH\Astro-MAH-2018\Smirensky\II_main\V342%20Her\O-C_V342H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noProof="0" dirty="0"/>
              <a:t>О-С диаграмма для V342</a:t>
            </a:r>
            <a:r>
              <a:rPr lang="en-US" sz="2400" dirty="0"/>
              <a:t> Her</a:t>
            </a:r>
            <a:endParaRPr lang="uk-UA" sz="2400" dirty="0"/>
          </a:p>
        </c:rich>
      </c:tx>
      <c:layout>
        <c:manualLayout>
          <c:xMode val="edge"/>
          <c:yMode val="edge"/>
          <c:x val="0.32110385042075928"/>
          <c:y val="6.428483125231797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665264314884825"/>
          <c:y val="0.1247484133767344"/>
          <c:w val="0.51279501826977514"/>
          <c:h val="0.65269388623719338"/>
        </c:manualLayout>
      </c:layout>
      <c:scatterChart>
        <c:scatterStyle val="lineMarker"/>
        <c:varyColors val="0"/>
        <c:ser>
          <c:idx val="0"/>
          <c:order val="0"/>
          <c:tx>
            <c:v>данные полученные из предыдущих исследований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trendline>
            <c:name>Полиномиальная аппроксимация</c:name>
            <c:spPr>
              <a:ln w="3810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1"/>
            <c:trendlineLbl>
              <c:layout>
                <c:manualLayout>
                  <c:x val="4.3198778141862702E-2"/>
                  <c:y val="-0.2534938538088144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0.000000000125x</a:t>
                    </a:r>
                    <a:r>
                      <a:rPr lang="en-US" sz="1400" baseline="30000" dirty="0"/>
                      <a:t>2</a:t>
                    </a:r>
                    <a:r>
                      <a:rPr lang="en-US" sz="1400" baseline="0" dirty="0"/>
                      <a:t> - 0.000006393799x + 0.011315069515</a:t>
                    </a:r>
                    <a:endParaRPr lang="en-US" sz="1400" dirty="0"/>
                  </a:p>
                </c:rich>
              </c:tx>
              <c:numFmt formatCode="#,##0.000000000000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'O-C diagram'!$H$4:$H$167</c:f>
              <c:numCache>
                <c:formatCode>0.000000</c:formatCode>
                <c:ptCount val="164"/>
                <c:pt idx="0">
                  <c:v>27000.5</c:v>
                </c:pt>
                <c:pt idx="1">
                  <c:v>27004</c:v>
                </c:pt>
                <c:pt idx="2">
                  <c:v>27014.5</c:v>
                </c:pt>
                <c:pt idx="3">
                  <c:v>27018</c:v>
                </c:pt>
                <c:pt idx="4">
                  <c:v>27031</c:v>
                </c:pt>
                <c:pt idx="5">
                  <c:v>27034.5</c:v>
                </c:pt>
                <c:pt idx="6">
                  <c:v>27038</c:v>
                </c:pt>
                <c:pt idx="7">
                  <c:v>27041.5</c:v>
                </c:pt>
                <c:pt idx="8">
                  <c:v>27045</c:v>
                </c:pt>
                <c:pt idx="9">
                  <c:v>27047.5</c:v>
                </c:pt>
                <c:pt idx="10">
                  <c:v>27048.5</c:v>
                </c:pt>
                <c:pt idx="11">
                  <c:v>27051</c:v>
                </c:pt>
                <c:pt idx="12">
                  <c:v>27052</c:v>
                </c:pt>
                <c:pt idx="13">
                  <c:v>27055.5</c:v>
                </c:pt>
                <c:pt idx="14">
                  <c:v>27059</c:v>
                </c:pt>
                <c:pt idx="15">
                  <c:v>27065</c:v>
                </c:pt>
                <c:pt idx="16">
                  <c:v>27066</c:v>
                </c:pt>
                <c:pt idx="17">
                  <c:v>27072</c:v>
                </c:pt>
                <c:pt idx="18">
                  <c:v>27075.5</c:v>
                </c:pt>
                <c:pt idx="19">
                  <c:v>27079</c:v>
                </c:pt>
                <c:pt idx="20">
                  <c:v>27082.5</c:v>
                </c:pt>
                <c:pt idx="21">
                  <c:v>27085</c:v>
                </c:pt>
                <c:pt idx="22">
                  <c:v>27088.5</c:v>
                </c:pt>
                <c:pt idx="23">
                  <c:v>27106</c:v>
                </c:pt>
                <c:pt idx="24">
                  <c:v>27140</c:v>
                </c:pt>
                <c:pt idx="25">
                  <c:v>27147</c:v>
                </c:pt>
                <c:pt idx="26">
                  <c:v>28381</c:v>
                </c:pt>
                <c:pt idx="27">
                  <c:v>24823</c:v>
                </c:pt>
                <c:pt idx="28">
                  <c:v>24823.5</c:v>
                </c:pt>
                <c:pt idx="29">
                  <c:v>24904</c:v>
                </c:pt>
                <c:pt idx="30">
                  <c:v>24904.5</c:v>
                </c:pt>
                <c:pt idx="31">
                  <c:v>25030</c:v>
                </c:pt>
                <c:pt idx="32">
                  <c:v>25029.5</c:v>
                </c:pt>
                <c:pt idx="33">
                  <c:v>26512</c:v>
                </c:pt>
                <c:pt idx="34">
                  <c:v>26511.5</c:v>
                </c:pt>
                <c:pt idx="35">
                  <c:v>26943</c:v>
                </c:pt>
                <c:pt idx="36">
                  <c:v>26942.5</c:v>
                </c:pt>
                <c:pt idx="37">
                  <c:v>27370</c:v>
                </c:pt>
                <c:pt idx="38">
                  <c:v>27370.5</c:v>
                </c:pt>
                <c:pt idx="39">
                  <c:v>27801.3</c:v>
                </c:pt>
                <c:pt idx="40">
                  <c:v>27800.799999999996</c:v>
                </c:pt>
                <c:pt idx="41">
                  <c:v>28238.5</c:v>
                </c:pt>
                <c:pt idx="42">
                  <c:v>28239</c:v>
                </c:pt>
                <c:pt idx="43">
                  <c:v>29117.5</c:v>
                </c:pt>
                <c:pt idx="44">
                  <c:v>0</c:v>
                </c:pt>
                <c:pt idx="45">
                  <c:v>734</c:v>
                </c:pt>
                <c:pt idx="46">
                  <c:v>972</c:v>
                </c:pt>
                <c:pt idx="47">
                  <c:v>3440</c:v>
                </c:pt>
                <c:pt idx="48">
                  <c:v>3447</c:v>
                </c:pt>
                <c:pt idx="49">
                  <c:v>3467</c:v>
                </c:pt>
                <c:pt idx="50">
                  <c:v>3474</c:v>
                </c:pt>
                <c:pt idx="51">
                  <c:v>3575</c:v>
                </c:pt>
                <c:pt idx="52">
                  <c:v>3617</c:v>
                </c:pt>
                <c:pt idx="53">
                  <c:v>3851</c:v>
                </c:pt>
                <c:pt idx="54">
                  <c:v>3865</c:v>
                </c:pt>
                <c:pt idx="55">
                  <c:v>3879</c:v>
                </c:pt>
                <c:pt idx="56">
                  <c:v>3899</c:v>
                </c:pt>
                <c:pt idx="57">
                  <c:v>3919</c:v>
                </c:pt>
                <c:pt idx="58">
                  <c:v>3953</c:v>
                </c:pt>
                <c:pt idx="59">
                  <c:v>3973</c:v>
                </c:pt>
                <c:pt idx="60">
                  <c:v>4007</c:v>
                </c:pt>
                <c:pt idx="61">
                  <c:v>4021</c:v>
                </c:pt>
                <c:pt idx="62">
                  <c:v>4269</c:v>
                </c:pt>
                <c:pt idx="63">
                  <c:v>4283</c:v>
                </c:pt>
                <c:pt idx="64">
                  <c:v>4297</c:v>
                </c:pt>
                <c:pt idx="65">
                  <c:v>4303</c:v>
                </c:pt>
                <c:pt idx="66">
                  <c:v>4331</c:v>
                </c:pt>
                <c:pt idx="67">
                  <c:v>4337</c:v>
                </c:pt>
                <c:pt idx="68">
                  <c:v>4344</c:v>
                </c:pt>
                <c:pt idx="69">
                  <c:v>4357</c:v>
                </c:pt>
                <c:pt idx="70">
                  <c:v>4377</c:v>
                </c:pt>
                <c:pt idx="71">
                  <c:v>4378</c:v>
                </c:pt>
                <c:pt idx="72">
                  <c:v>4385</c:v>
                </c:pt>
                <c:pt idx="73">
                  <c:v>4405</c:v>
                </c:pt>
                <c:pt idx="74">
                  <c:v>4412</c:v>
                </c:pt>
                <c:pt idx="75">
                  <c:v>4425</c:v>
                </c:pt>
                <c:pt idx="76">
                  <c:v>4426</c:v>
                </c:pt>
                <c:pt idx="77">
                  <c:v>4480</c:v>
                </c:pt>
                <c:pt idx="78">
                  <c:v>4769</c:v>
                </c:pt>
                <c:pt idx="79">
                  <c:v>4871</c:v>
                </c:pt>
                <c:pt idx="80">
                  <c:v>4925</c:v>
                </c:pt>
                <c:pt idx="81">
                  <c:v>5140</c:v>
                </c:pt>
                <c:pt idx="82">
                  <c:v>5160</c:v>
                </c:pt>
                <c:pt idx="83">
                  <c:v>5180</c:v>
                </c:pt>
                <c:pt idx="84">
                  <c:v>5214</c:v>
                </c:pt>
                <c:pt idx="85">
                  <c:v>5289</c:v>
                </c:pt>
                <c:pt idx="86">
                  <c:v>5337</c:v>
                </c:pt>
                <c:pt idx="87">
                  <c:v>5558</c:v>
                </c:pt>
                <c:pt idx="88">
                  <c:v>5666</c:v>
                </c:pt>
                <c:pt idx="89">
                  <c:v>5734</c:v>
                </c:pt>
                <c:pt idx="90">
                  <c:v>5761</c:v>
                </c:pt>
                <c:pt idx="91">
                  <c:v>6180</c:v>
                </c:pt>
                <c:pt idx="92">
                  <c:v>6186</c:v>
                </c:pt>
                <c:pt idx="93">
                  <c:v>6428</c:v>
                </c:pt>
                <c:pt idx="94">
                  <c:v>6455</c:v>
                </c:pt>
                <c:pt idx="95">
                  <c:v>6502</c:v>
                </c:pt>
                <c:pt idx="96">
                  <c:v>6529</c:v>
                </c:pt>
                <c:pt idx="97">
                  <c:v>6584</c:v>
                </c:pt>
                <c:pt idx="98">
                  <c:v>6591</c:v>
                </c:pt>
                <c:pt idx="99">
                  <c:v>6900</c:v>
                </c:pt>
                <c:pt idx="100">
                  <c:v>6907</c:v>
                </c:pt>
                <c:pt idx="101">
                  <c:v>6934</c:v>
                </c:pt>
                <c:pt idx="102">
                  <c:v>6988</c:v>
                </c:pt>
                <c:pt idx="103">
                  <c:v>7036</c:v>
                </c:pt>
                <c:pt idx="104">
                  <c:v>7043</c:v>
                </c:pt>
                <c:pt idx="105">
                  <c:v>7263</c:v>
                </c:pt>
                <c:pt idx="106">
                  <c:v>8922</c:v>
                </c:pt>
                <c:pt idx="107">
                  <c:v>9031</c:v>
                </c:pt>
                <c:pt idx="108">
                  <c:v>9133</c:v>
                </c:pt>
                <c:pt idx="109">
                  <c:v>9167</c:v>
                </c:pt>
                <c:pt idx="110">
                  <c:v>14972</c:v>
                </c:pt>
                <c:pt idx="111">
                  <c:v>15034</c:v>
                </c:pt>
                <c:pt idx="112">
                  <c:v>15047</c:v>
                </c:pt>
                <c:pt idx="113">
                  <c:v>15121</c:v>
                </c:pt>
                <c:pt idx="114">
                  <c:v>15142</c:v>
                </c:pt>
                <c:pt idx="115">
                  <c:v>15978</c:v>
                </c:pt>
                <c:pt idx="116">
                  <c:v>18364</c:v>
                </c:pt>
                <c:pt idx="117">
                  <c:v>18500</c:v>
                </c:pt>
                <c:pt idx="118">
                  <c:v>18616</c:v>
                </c:pt>
                <c:pt idx="119">
                  <c:v>18877</c:v>
                </c:pt>
                <c:pt idx="120">
                  <c:v>19041</c:v>
                </c:pt>
                <c:pt idx="121">
                  <c:v>20254</c:v>
                </c:pt>
                <c:pt idx="122">
                  <c:v>20261</c:v>
                </c:pt>
                <c:pt idx="123">
                  <c:v>20699</c:v>
                </c:pt>
                <c:pt idx="124">
                  <c:v>20788</c:v>
                </c:pt>
                <c:pt idx="125">
                  <c:v>20941</c:v>
                </c:pt>
                <c:pt idx="126">
                  <c:v>20995</c:v>
                </c:pt>
                <c:pt idx="127">
                  <c:v>21050</c:v>
                </c:pt>
                <c:pt idx="128">
                  <c:v>21077</c:v>
                </c:pt>
                <c:pt idx="129">
                  <c:v>21104</c:v>
                </c:pt>
                <c:pt idx="130">
                  <c:v>21104</c:v>
                </c:pt>
                <c:pt idx="131">
                  <c:v>21185</c:v>
                </c:pt>
                <c:pt idx="132">
                  <c:v>21403.5</c:v>
                </c:pt>
                <c:pt idx="133">
                  <c:v>21542</c:v>
                </c:pt>
                <c:pt idx="134">
                  <c:v>21610</c:v>
                </c:pt>
                <c:pt idx="135">
                  <c:v>21886</c:v>
                </c:pt>
                <c:pt idx="136">
                  <c:v>21886</c:v>
                </c:pt>
                <c:pt idx="137">
                  <c:v>21940</c:v>
                </c:pt>
                <c:pt idx="138">
                  <c:v>22001</c:v>
                </c:pt>
                <c:pt idx="139">
                  <c:v>22015</c:v>
                </c:pt>
                <c:pt idx="140">
                  <c:v>22803</c:v>
                </c:pt>
                <c:pt idx="141">
                  <c:v>24822</c:v>
                </c:pt>
                <c:pt idx="142">
                  <c:v>24824</c:v>
                </c:pt>
                <c:pt idx="143">
                  <c:v>24847.5</c:v>
                </c:pt>
                <c:pt idx="144">
                  <c:v>25068</c:v>
                </c:pt>
                <c:pt idx="145">
                  <c:v>25272</c:v>
                </c:pt>
                <c:pt idx="146">
                  <c:v>25737</c:v>
                </c:pt>
                <c:pt idx="147">
                  <c:v>25814.5</c:v>
                </c:pt>
                <c:pt idx="148">
                  <c:v>26089</c:v>
                </c:pt>
                <c:pt idx="149">
                  <c:v>28354</c:v>
                </c:pt>
                <c:pt idx="150">
                  <c:v>28395</c:v>
                </c:pt>
                <c:pt idx="151">
                  <c:v>28629</c:v>
                </c:pt>
                <c:pt idx="152">
                  <c:v>28782.5</c:v>
                </c:pt>
                <c:pt idx="153">
                  <c:v>29642</c:v>
                </c:pt>
                <c:pt idx="154">
                  <c:v>29662</c:v>
                </c:pt>
                <c:pt idx="155">
                  <c:v>30006</c:v>
                </c:pt>
                <c:pt idx="156">
                  <c:v>30087</c:v>
                </c:pt>
                <c:pt idx="157">
                  <c:v>30108</c:v>
                </c:pt>
                <c:pt idx="158">
                  <c:v>31005</c:v>
                </c:pt>
                <c:pt idx="159">
                  <c:v>31358.5</c:v>
                </c:pt>
                <c:pt idx="160">
                  <c:v>31783.5</c:v>
                </c:pt>
                <c:pt idx="161">
                  <c:v>32058</c:v>
                </c:pt>
                <c:pt idx="162">
                  <c:v>32151</c:v>
                </c:pt>
                <c:pt idx="163">
                  <c:v>32583</c:v>
                </c:pt>
              </c:numCache>
            </c:numRef>
          </c:xVal>
          <c:yVal>
            <c:numRef>
              <c:f>'O-C diagram'!$J$4:$J$167</c:f>
              <c:numCache>
                <c:formatCode>0.000000</c:formatCode>
                <c:ptCount val="164"/>
                <c:pt idx="0">
                  <c:v>-5.5612500291317708E-2</c:v>
                </c:pt>
                <c:pt idx="1">
                  <c:v>-6.9176999852061299E-2</c:v>
                </c:pt>
                <c:pt idx="2">
                  <c:v>-8.9327499736100463E-2</c:v>
                </c:pt>
                <c:pt idx="3">
                  <c:v>-6.4644000027328744E-2</c:v>
                </c:pt>
                <c:pt idx="4">
                  <c:v>-7.0105999708175673E-2</c:v>
                </c:pt>
                <c:pt idx="5">
                  <c:v>-5.8979500085115419E-2</c:v>
                </c:pt>
                <c:pt idx="6">
                  <c:v>-6.7431000061333193E-2</c:v>
                </c:pt>
                <c:pt idx="7">
                  <c:v>-5.9573499951511649E-2</c:v>
                </c:pt>
                <c:pt idx="8">
                  <c:v>-6.7075999919325127E-2</c:v>
                </c:pt>
                <c:pt idx="9">
                  <c:v>-6.7577499896287932E-2</c:v>
                </c:pt>
                <c:pt idx="10">
                  <c:v>-5.6349500082433224E-2</c:v>
                </c:pt>
                <c:pt idx="11">
                  <c:v>-7.0828000083565712E-2</c:v>
                </c:pt>
                <c:pt idx="12">
                  <c:v>-7.0795000065118088E-2</c:v>
                </c:pt>
                <c:pt idx="13">
                  <c:v>-6.091449968516828E-2</c:v>
                </c:pt>
                <c:pt idx="14">
                  <c:v>-7.5087999925017385E-2</c:v>
                </c:pt>
                <c:pt idx="15">
                  <c:v>-7.3326000012457385E-2</c:v>
                </c:pt>
                <c:pt idx="16">
                  <c:v>-7.3369999881833806E-2</c:v>
                </c:pt>
                <c:pt idx="17">
                  <c:v>-7.3309999890625491E-2</c:v>
                </c:pt>
                <c:pt idx="18">
                  <c:v>-7.6789500191807761E-2</c:v>
                </c:pt>
                <c:pt idx="19">
                  <c:v>-7.4849000200629234E-2</c:v>
                </c:pt>
                <c:pt idx="20">
                  <c:v>-6.8069499917328385E-2</c:v>
                </c:pt>
                <c:pt idx="21">
                  <c:v>-6.8733999971300377E-2</c:v>
                </c:pt>
                <c:pt idx="22">
                  <c:v>-4.7599500045180328E-2</c:v>
                </c:pt>
                <c:pt idx="23">
                  <c:v>-7.0933999959379448E-2</c:v>
                </c:pt>
                <c:pt idx="24">
                  <c:v>-7.2396999690681724E-2</c:v>
                </c:pt>
                <c:pt idx="25">
                  <c:v>-7.3836000170558705E-2</c:v>
                </c:pt>
                <c:pt idx="26">
                  <c:v>-7.1977999992668643E-2</c:v>
                </c:pt>
                <c:pt idx="27">
                  <c:v>-6.9126437883824124E-2</c:v>
                </c:pt>
                <c:pt idx="28">
                  <c:v>-5.8619459625333555E-2</c:v>
                </c:pt>
                <c:pt idx="29">
                  <c:v>-7.2572817094624056E-2</c:v>
                </c:pt>
                <c:pt idx="30">
                  <c:v>-6.0798460152000203E-2</c:v>
                </c:pt>
                <c:pt idx="31">
                  <c:v>-7.0063948165625334E-2</c:v>
                </c:pt>
                <c:pt idx="32">
                  <c:v>-5.3238814231008298E-2</c:v>
                </c:pt>
                <c:pt idx="33">
                  <c:v>-7.3160777334123864E-2</c:v>
                </c:pt>
                <c:pt idx="34">
                  <c:v>-6.5395527519285693E-2</c:v>
                </c:pt>
                <c:pt idx="35">
                  <c:v>-7.481107953935863E-2</c:v>
                </c:pt>
                <c:pt idx="36">
                  <c:v>-4.8454201780259602E-2</c:v>
                </c:pt>
                <c:pt idx="37">
                  <c:v>-3.7142954301089048E-2</c:v>
                </c:pt>
                <c:pt idx="38">
                  <c:v>-2.5376262608915578E-2</c:v>
                </c:pt>
                <c:pt idx="41">
                  <c:v>-6.9104606751352562E-2</c:v>
                </c:pt>
                <c:pt idx="42">
                  <c:v>-7.0237411651760354E-2</c:v>
                </c:pt>
                <c:pt idx="43">
                  <c:v>-7.1392436511814608E-2</c:v>
                </c:pt>
                <c:pt idx="44">
                  <c:v>0</c:v>
                </c:pt>
                <c:pt idx="45">
                  <c:v>-1.02199986577034E-3</c:v>
                </c:pt>
                <c:pt idx="46">
                  <c:v>-1.4475999865680933E-2</c:v>
                </c:pt>
                <c:pt idx="47">
                  <c:v>-1.7519999761134386E-2</c:v>
                </c:pt>
                <c:pt idx="48">
                  <c:v>-1.2651000171899796E-2</c:v>
                </c:pt>
                <c:pt idx="49">
                  <c:v>-2.8310999739915136E-2</c:v>
                </c:pt>
                <c:pt idx="50">
                  <c:v>-1.7442000098526481E-2</c:v>
                </c:pt>
                <c:pt idx="51">
                  <c:v>-3.8474999833852053E-2</c:v>
                </c:pt>
                <c:pt idx="52">
                  <c:v>1.5739000402390957E-2</c:v>
                </c:pt>
                <c:pt idx="53">
                  <c:v>1.9216999877244234E-2</c:v>
                </c:pt>
                <c:pt idx="54">
                  <c:v>-7.044999860227108E-3</c:v>
                </c:pt>
                <c:pt idx="55">
                  <c:v>6.6929999738931673E-3</c:v>
                </c:pt>
                <c:pt idx="56">
                  <c:v>3.3000018447637565E-5</c:v>
                </c:pt>
                <c:pt idx="57">
                  <c:v>-3.9626999758183956E-2</c:v>
                </c:pt>
                <c:pt idx="58">
                  <c:v>-2.1548999939113852E-2</c:v>
                </c:pt>
                <c:pt idx="59">
                  <c:v>3.1791000161319978E-2</c:v>
                </c:pt>
                <c:pt idx="60">
                  <c:v>-2.7131000068038705E-2</c:v>
                </c:pt>
                <c:pt idx="61">
                  <c:v>-3.4392999950796366E-2</c:v>
                </c:pt>
                <c:pt idx="62">
                  <c:v>-5.5176999885588891E-2</c:v>
                </c:pt>
                <c:pt idx="63">
                  <c:v>-9.4389999285340326E-3</c:v>
                </c:pt>
                <c:pt idx="64">
                  <c:v>-1.7010001465678217E-3</c:v>
                </c:pt>
                <c:pt idx="65">
                  <c:v>2.2900999989360578E-2</c:v>
                </c:pt>
                <c:pt idx="66">
                  <c:v>1.737700030207634E-2</c:v>
                </c:pt>
                <c:pt idx="67">
                  <c:v>-5.3020999766886234E-2</c:v>
                </c:pt>
                <c:pt idx="68">
                  <c:v>-3.5151999909430742E-2</c:v>
                </c:pt>
                <c:pt idx="69">
                  <c:v>-1.6680999659001831E-2</c:v>
                </c:pt>
                <c:pt idx="70">
                  <c:v>-2.2341000381857164E-2</c:v>
                </c:pt>
                <c:pt idx="71">
                  <c:v>-4.0740002878010282E-3</c:v>
                </c:pt>
                <c:pt idx="72">
                  <c:v>3.7950002588331704E-3</c:v>
                </c:pt>
                <c:pt idx="73">
                  <c:v>-5.0865000113844878E-2</c:v>
                </c:pt>
                <c:pt idx="74">
                  <c:v>-1.4995999634265901E-2</c:v>
                </c:pt>
                <c:pt idx="75">
                  <c:v>-5.5525000207126148E-2</c:v>
                </c:pt>
                <c:pt idx="76">
                  <c:v>1.2741999700665477E-2</c:v>
                </c:pt>
                <c:pt idx="77">
                  <c:v>-4.0839999914169318E-2</c:v>
                </c:pt>
                <c:pt idx="78">
                  <c:v>5.3229997865855694E-3</c:v>
                </c:pt>
                <c:pt idx="79">
                  <c:v>2.2557000163942579E-2</c:v>
                </c:pt>
                <c:pt idx="80">
                  <c:v>1.7974999733269218E-2</c:v>
                </c:pt>
                <c:pt idx="81">
                  <c:v>-2.0620000082999475E-2</c:v>
                </c:pt>
                <c:pt idx="82">
                  <c:v>-2.9279999900609258E-2</c:v>
                </c:pt>
                <c:pt idx="83">
                  <c:v>-4.1939999908208861E-2</c:v>
                </c:pt>
                <c:pt idx="84">
                  <c:v>-1.7862000036984686E-2</c:v>
                </c:pt>
                <c:pt idx="85">
                  <c:v>1.6300007700920108E-4</c:v>
                </c:pt>
                <c:pt idx="86">
                  <c:v>1.9979000091552738E-2</c:v>
                </c:pt>
                <c:pt idx="87">
                  <c:v>-1.701400009915233E-2</c:v>
                </c:pt>
                <c:pt idx="88">
                  <c:v>-2.5178000330924991E-2</c:v>
                </c:pt>
                <c:pt idx="89">
                  <c:v>-6.8022000137716546E-2</c:v>
                </c:pt>
                <c:pt idx="90">
                  <c:v>2.5187000166624791E-2</c:v>
                </c:pt>
                <c:pt idx="91">
                  <c:v>1.4059999957680699E-2</c:v>
                </c:pt>
                <c:pt idx="92">
                  <c:v>-6.5338000189512982E-2</c:v>
                </c:pt>
                <c:pt idx="93">
                  <c:v>-7.7240001410245904E-3</c:v>
                </c:pt>
                <c:pt idx="94">
                  <c:v>-2.9515000060200691E-2</c:v>
                </c:pt>
                <c:pt idx="95">
                  <c:v>-5.2966000046581044E-2</c:v>
                </c:pt>
                <c:pt idx="96">
                  <c:v>-2.1757000125944618E-2</c:v>
                </c:pt>
                <c:pt idx="97">
                  <c:v>-1.7072000075131655E-2</c:v>
                </c:pt>
                <c:pt idx="98">
                  <c:v>7.970002479851248E-4</c:v>
                </c:pt>
                <c:pt idx="99">
                  <c:v>-3.4700000192970044E-2</c:v>
                </c:pt>
                <c:pt idx="100">
                  <c:v>-4.8830999992787845E-2</c:v>
                </c:pt>
                <c:pt idx="101">
                  <c:v>-1.3621999882161619E-2</c:v>
                </c:pt>
                <c:pt idx="102">
                  <c:v>-6.020399974659086E-2</c:v>
                </c:pt>
                <c:pt idx="103">
                  <c:v>6.1200000345706951E-4</c:v>
                </c:pt>
                <c:pt idx="104">
                  <c:v>1.4810003340244293E-3</c:v>
                </c:pt>
                <c:pt idx="105">
                  <c:v>-3.6778999958187342E-2</c:v>
                </c:pt>
                <c:pt idx="106">
                  <c:v>-1.1826000176370146E-2</c:v>
                </c:pt>
                <c:pt idx="107">
                  <c:v>-4.8723000101745136E-2</c:v>
                </c:pt>
                <c:pt idx="108">
                  <c:v>-3.4890002571046357E-3</c:v>
                </c:pt>
                <c:pt idx="109">
                  <c:v>-4.341100016608835E-2</c:v>
                </c:pt>
                <c:pt idx="110">
                  <c:v>-4.9476000014692559E-2</c:v>
                </c:pt>
                <c:pt idx="111">
                  <c:v>-3.7921999581158168E-2</c:v>
                </c:pt>
                <c:pt idx="112">
                  <c:v>-6.4451000187546029E-2</c:v>
                </c:pt>
                <c:pt idx="113">
                  <c:v>-6.9693000055849566E-2</c:v>
                </c:pt>
                <c:pt idx="114">
                  <c:v>-5.9085999615490443E-2</c:v>
                </c:pt>
                <c:pt idx="115">
                  <c:v>-5.9874000027775771E-2</c:v>
                </c:pt>
                <c:pt idx="116">
                  <c:v>-5.9812000021338491E-2</c:v>
                </c:pt>
                <c:pt idx="117">
                  <c:v>-6.25E-2</c:v>
                </c:pt>
                <c:pt idx="118">
                  <c:v>-7.1527999825775637E-2</c:v>
                </c:pt>
                <c:pt idx="119">
                  <c:v>-7.6841000001877546E-2</c:v>
                </c:pt>
                <c:pt idx="120">
                  <c:v>-7.5052999891340746E-2</c:v>
                </c:pt>
                <c:pt idx="121">
                  <c:v>-7.2182000149041428E-2</c:v>
                </c:pt>
                <c:pt idx="122">
                  <c:v>-8.131300006061791E-2</c:v>
                </c:pt>
                <c:pt idx="123">
                  <c:v>-6.3366999849677114E-2</c:v>
                </c:pt>
                <c:pt idx="124">
                  <c:v>-9.4603999983519343E-2</c:v>
                </c:pt>
                <c:pt idx="125">
                  <c:v>-8.5752999875694541E-2</c:v>
                </c:pt>
                <c:pt idx="126">
                  <c:v>-7.6334999874234213E-2</c:v>
                </c:pt>
                <c:pt idx="127">
                  <c:v>-6.0649999883025892E-2</c:v>
                </c:pt>
                <c:pt idx="128">
                  <c:v>-7.9441000241786255E-2</c:v>
                </c:pt>
                <c:pt idx="129">
                  <c:v>-7.9232000280171647E-2</c:v>
                </c:pt>
                <c:pt idx="130">
                  <c:v>-6.4232000149786486E-2</c:v>
                </c:pt>
                <c:pt idx="131">
                  <c:v>-8.2605000119656352E-2</c:v>
                </c:pt>
                <c:pt idx="132">
                  <c:v>-8.2265499979257611E-2</c:v>
                </c:pt>
                <c:pt idx="133">
                  <c:v>-8.7286000140011324E-2</c:v>
                </c:pt>
                <c:pt idx="134">
                  <c:v>-6.6129999700933709E-2</c:v>
                </c:pt>
                <c:pt idx="135">
                  <c:v>-6.8237999919801964E-2</c:v>
                </c:pt>
                <c:pt idx="136">
                  <c:v>-6.7737999837845592E-2</c:v>
                </c:pt>
                <c:pt idx="137">
                  <c:v>-5.9020000044256463E-2</c:v>
                </c:pt>
                <c:pt idx="138">
                  <c:v>-7.3733000084757819E-2</c:v>
                </c:pt>
                <c:pt idx="139">
                  <c:v>-6.2994999811053304E-2</c:v>
                </c:pt>
                <c:pt idx="140">
                  <c:v>-8.6598999798297924E-2</c:v>
                </c:pt>
                <c:pt idx="141">
                  <c:v>-7.0525999646633877E-2</c:v>
                </c:pt>
                <c:pt idx="142">
                  <c:v>-6.9991999771446003E-2</c:v>
                </c:pt>
                <c:pt idx="143">
                  <c:v>-6.671749986708167E-2</c:v>
                </c:pt>
                <c:pt idx="144">
                  <c:v>-8.7844000197947039E-2</c:v>
                </c:pt>
                <c:pt idx="145">
                  <c:v>-7.3876000009477139E-2</c:v>
                </c:pt>
                <c:pt idx="146">
                  <c:v>-7.382100028917192E-2</c:v>
                </c:pt>
                <c:pt idx="147">
                  <c:v>-5.9528500307351358E-2</c:v>
                </c:pt>
                <c:pt idx="148">
                  <c:v>-7.603699993342164E-2</c:v>
                </c:pt>
                <c:pt idx="149">
                  <c:v>-7.3481999803334488E-2</c:v>
                </c:pt>
                <c:pt idx="150">
                  <c:v>-7.263500010594727E-2</c:v>
                </c:pt>
                <c:pt idx="151">
                  <c:v>-7.7857000287622227E-2</c:v>
                </c:pt>
                <c:pt idx="152">
                  <c:v>-7.3272500187158585E-2</c:v>
                </c:pt>
                <c:pt idx="153">
                  <c:v>-7.2985999751836075E-2</c:v>
                </c:pt>
                <c:pt idx="154">
                  <c:v>-7.2145999874919667E-2</c:v>
                </c:pt>
                <c:pt idx="155">
                  <c:v>-7.2598000057041687E-2</c:v>
                </c:pt>
                <c:pt idx="156">
                  <c:v>-7.0470999926328687E-2</c:v>
                </c:pt>
                <c:pt idx="157">
                  <c:v>-7.1563999634236111E-2</c:v>
                </c:pt>
                <c:pt idx="158">
                  <c:v>-7.426499994471672E-2</c:v>
                </c:pt>
                <c:pt idx="159">
                  <c:v>-7.1480500046163811E-2</c:v>
                </c:pt>
                <c:pt idx="160">
                  <c:v>-6.1205500271171318E-2</c:v>
                </c:pt>
                <c:pt idx="161">
                  <c:v>-7.1314000058919205E-2</c:v>
                </c:pt>
                <c:pt idx="162">
                  <c:v>-6.9783000275492682E-2</c:v>
                </c:pt>
                <c:pt idx="163">
                  <c:v>-6.6738999914377942E-2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4E3-4A09-B001-4385215B69EA}"/>
            </c:ext>
          </c:extLst>
        </c:ser>
        <c:ser>
          <c:idx val="1"/>
          <c:order val="1"/>
          <c:tx>
            <c:v>данные текущей работы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'O-C diagram'!$H$4:$H$47</c:f>
              <c:numCache>
                <c:formatCode>0.000000</c:formatCode>
                <c:ptCount val="44"/>
                <c:pt idx="0">
                  <c:v>27000.5</c:v>
                </c:pt>
                <c:pt idx="1">
                  <c:v>27004</c:v>
                </c:pt>
                <c:pt idx="2">
                  <c:v>27014.5</c:v>
                </c:pt>
                <c:pt idx="3">
                  <c:v>27018</c:v>
                </c:pt>
                <c:pt idx="4">
                  <c:v>27031</c:v>
                </c:pt>
                <c:pt idx="5">
                  <c:v>27034.5</c:v>
                </c:pt>
                <c:pt idx="6">
                  <c:v>27038</c:v>
                </c:pt>
                <c:pt idx="7">
                  <c:v>27041.5</c:v>
                </c:pt>
                <c:pt idx="8">
                  <c:v>27045</c:v>
                </c:pt>
                <c:pt idx="9">
                  <c:v>27047.5</c:v>
                </c:pt>
                <c:pt idx="10">
                  <c:v>27048.5</c:v>
                </c:pt>
                <c:pt idx="11">
                  <c:v>27051</c:v>
                </c:pt>
                <c:pt idx="12">
                  <c:v>27052</c:v>
                </c:pt>
                <c:pt idx="13">
                  <c:v>27055.5</c:v>
                </c:pt>
                <c:pt idx="14">
                  <c:v>27059</c:v>
                </c:pt>
                <c:pt idx="15">
                  <c:v>27065</c:v>
                </c:pt>
                <c:pt idx="16">
                  <c:v>27066</c:v>
                </c:pt>
                <c:pt idx="17">
                  <c:v>27072</c:v>
                </c:pt>
                <c:pt idx="18">
                  <c:v>27075.5</c:v>
                </c:pt>
                <c:pt idx="19">
                  <c:v>27079</c:v>
                </c:pt>
                <c:pt idx="20">
                  <c:v>27082.5</c:v>
                </c:pt>
                <c:pt idx="21">
                  <c:v>27085</c:v>
                </c:pt>
                <c:pt idx="22">
                  <c:v>27088.5</c:v>
                </c:pt>
                <c:pt idx="23">
                  <c:v>27106</c:v>
                </c:pt>
                <c:pt idx="24">
                  <c:v>27140</c:v>
                </c:pt>
                <c:pt idx="25">
                  <c:v>27147</c:v>
                </c:pt>
                <c:pt idx="26">
                  <c:v>28381</c:v>
                </c:pt>
                <c:pt idx="27">
                  <c:v>24823</c:v>
                </c:pt>
                <c:pt idx="28">
                  <c:v>24823.5</c:v>
                </c:pt>
                <c:pt idx="29">
                  <c:v>24904</c:v>
                </c:pt>
                <c:pt idx="30">
                  <c:v>24904.5</c:v>
                </c:pt>
                <c:pt idx="31">
                  <c:v>25030</c:v>
                </c:pt>
                <c:pt idx="32">
                  <c:v>25029.5</c:v>
                </c:pt>
                <c:pt idx="33">
                  <c:v>26512</c:v>
                </c:pt>
                <c:pt idx="34">
                  <c:v>26511.5</c:v>
                </c:pt>
                <c:pt idx="35">
                  <c:v>26943</c:v>
                </c:pt>
                <c:pt idx="36">
                  <c:v>26942.5</c:v>
                </c:pt>
                <c:pt idx="37">
                  <c:v>27370</c:v>
                </c:pt>
                <c:pt idx="38">
                  <c:v>27370.5</c:v>
                </c:pt>
                <c:pt idx="39">
                  <c:v>27801.3</c:v>
                </c:pt>
                <c:pt idx="40">
                  <c:v>27800.799999999996</c:v>
                </c:pt>
                <c:pt idx="41">
                  <c:v>28238.5</c:v>
                </c:pt>
                <c:pt idx="42">
                  <c:v>28239</c:v>
                </c:pt>
                <c:pt idx="43">
                  <c:v>29117.5</c:v>
                </c:pt>
              </c:numCache>
            </c:numRef>
          </c:xVal>
          <c:yVal>
            <c:numRef>
              <c:f>'O-C diagram'!$J$4:$J$47</c:f>
              <c:numCache>
                <c:formatCode>0.000000</c:formatCode>
                <c:ptCount val="44"/>
                <c:pt idx="0">
                  <c:v>-5.5612500291317708E-2</c:v>
                </c:pt>
                <c:pt idx="1">
                  <c:v>-6.9176999852061299E-2</c:v>
                </c:pt>
                <c:pt idx="2">
                  <c:v>-8.9327499736100463E-2</c:v>
                </c:pt>
                <c:pt idx="3">
                  <c:v>-6.4644000027328744E-2</c:v>
                </c:pt>
                <c:pt idx="4">
                  <c:v>-7.0105999708175673E-2</c:v>
                </c:pt>
                <c:pt idx="5">
                  <c:v>-5.8979500085115419E-2</c:v>
                </c:pt>
                <c:pt idx="6">
                  <c:v>-6.7431000061333193E-2</c:v>
                </c:pt>
                <c:pt idx="7">
                  <c:v>-5.9573499951511649E-2</c:v>
                </c:pt>
                <c:pt idx="8">
                  <c:v>-6.7075999919325127E-2</c:v>
                </c:pt>
                <c:pt idx="9">
                  <c:v>-6.7577499896287932E-2</c:v>
                </c:pt>
                <c:pt idx="10">
                  <c:v>-5.6349500082433224E-2</c:v>
                </c:pt>
                <c:pt idx="11">
                  <c:v>-7.0828000083565712E-2</c:v>
                </c:pt>
                <c:pt idx="12">
                  <c:v>-7.0795000065118088E-2</c:v>
                </c:pt>
                <c:pt idx="13">
                  <c:v>-6.091449968516828E-2</c:v>
                </c:pt>
                <c:pt idx="14">
                  <c:v>-7.5087999925017385E-2</c:v>
                </c:pt>
                <c:pt idx="15">
                  <c:v>-7.3326000012457385E-2</c:v>
                </c:pt>
                <c:pt idx="16">
                  <c:v>-7.3369999881833806E-2</c:v>
                </c:pt>
                <c:pt idx="17">
                  <c:v>-7.3309999890625491E-2</c:v>
                </c:pt>
                <c:pt idx="18">
                  <c:v>-7.6789500191807761E-2</c:v>
                </c:pt>
                <c:pt idx="19">
                  <c:v>-7.4849000200629234E-2</c:v>
                </c:pt>
                <c:pt idx="20">
                  <c:v>-6.8069499917328385E-2</c:v>
                </c:pt>
                <c:pt idx="21">
                  <c:v>-6.8733999971300377E-2</c:v>
                </c:pt>
                <c:pt idx="22">
                  <c:v>-4.7599500045180328E-2</c:v>
                </c:pt>
                <c:pt idx="23">
                  <c:v>-7.0933999959379448E-2</c:v>
                </c:pt>
                <c:pt idx="24">
                  <c:v>-7.2396999690681724E-2</c:v>
                </c:pt>
                <c:pt idx="25">
                  <c:v>-7.3836000170558705E-2</c:v>
                </c:pt>
                <c:pt idx="26">
                  <c:v>-7.1977999992668643E-2</c:v>
                </c:pt>
                <c:pt idx="27">
                  <c:v>-6.9126437883824124E-2</c:v>
                </c:pt>
                <c:pt idx="28">
                  <c:v>-5.8619459625333555E-2</c:v>
                </c:pt>
                <c:pt idx="29">
                  <c:v>-7.2572817094624056E-2</c:v>
                </c:pt>
                <c:pt idx="30">
                  <c:v>-6.0798460152000203E-2</c:v>
                </c:pt>
                <c:pt idx="31">
                  <c:v>-7.0063948165625334E-2</c:v>
                </c:pt>
                <c:pt idx="32">
                  <c:v>-5.3238814231008298E-2</c:v>
                </c:pt>
                <c:pt idx="33">
                  <c:v>-7.3160777334123864E-2</c:v>
                </c:pt>
                <c:pt idx="34">
                  <c:v>-6.5395527519285693E-2</c:v>
                </c:pt>
                <c:pt idx="35">
                  <c:v>-7.481107953935863E-2</c:v>
                </c:pt>
                <c:pt idx="36">
                  <c:v>-4.8454201780259602E-2</c:v>
                </c:pt>
                <c:pt idx="37">
                  <c:v>-3.7142954301089048E-2</c:v>
                </c:pt>
                <c:pt idx="38">
                  <c:v>-2.5376262608915578E-2</c:v>
                </c:pt>
                <c:pt idx="41">
                  <c:v>-6.9104606751352562E-2</c:v>
                </c:pt>
                <c:pt idx="42">
                  <c:v>-7.0237411651760354E-2</c:v>
                </c:pt>
                <c:pt idx="43">
                  <c:v>-7.1392436511814608E-2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4E3-4A09-B001-4385215B6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55136"/>
        <c:axId val="41385984"/>
      </c:scatterChart>
      <c:valAx>
        <c:axId val="41355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1800" dirty="0"/>
                  <a:t>Номер </a:t>
                </a:r>
                <a:r>
                  <a:rPr lang="ru-RU" sz="1800" noProof="0" dirty="0"/>
                  <a:t>цикла</a:t>
                </a:r>
              </a:p>
            </c:rich>
          </c:tx>
          <c:layout>
            <c:manualLayout>
              <c:xMode val="edge"/>
              <c:yMode val="edge"/>
              <c:x val="0.37993198154152302"/>
              <c:y val="0.8806514050608539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5984"/>
        <c:crossesAt val="-0.15000000000000005"/>
        <c:crossBetween val="midCat"/>
      </c:valAx>
      <c:valAx>
        <c:axId val="41385984"/>
        <c:scaling>
          <c:orientation val="minMax"/>
          <c:max val="0.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noProof="0" dirty="0"/>
                  <a:t>Отклонение</a:t>
                </a:r>
                <a:r>
                  <a:rPr lang="uk-UA" sz="1600" dirty="0"/>
                  <a:t> </a:t>
                </a:r>
                <a:r>
                  <a:rPr lang="ru-RU" sz="1600" noProof="0" dirty="0"/>
                  <a:t>наблюдаемых</a:t>
                </a:r>
                <a:r>
                  <a:rPr lang="uk-UA" sz="1600" dirty="0"/>
                  <a:t> </a:t>
                </a:r>
                <a:r>
                  <a:rPr lang="uk-UA" sz="1600" dirty="0" err="1"/>
                  <a:t>минимумов</a:t>
                </a:r>
                <a:r>
                  <a:rPr lang="uk-UA" sz="1600" dirty="0"/>
                  <a:t> от </a:t>
                </a:r>
                <a:r>
                  <a:rPr lang="uk-UA" sz="1600" dirty="0" err="1"/>
                  <a:t>теоретических</a:t>
                </a:r>
                <a:r>
                  <a:rPr lang="uk-UA" sz="1600" dirty="0"/>
                  <a:t>, сутки</a:t>
                </a:r>
              </a:p>
            </c:rich>
          </c:tx>
          <c:layout>
            <c:manualLayout>
              <c:xMode val="edge"/>
              <c:yMode val="edge"/>
              <c:x val="6.1030055066646084E-2"/>
              <c:y val="7.4929822961319018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51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43572984749461"/>
          <c:y val="0.29880359549650892"/>
          <c:w val="0.26847494553376905"/>
          <c:h val="0.428712086664842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275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786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869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875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684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80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18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994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830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48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637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9064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4998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798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9213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696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37DF6-D1EB-4112-9B50-C813A956EAB9}" type="datetimeFigureOut">
              <a:rPr lang="uk-UA" smtClean="0"/>
              <a:pPr/>
              <a:t>19.04.2019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05A-9928-4D69-84C1-0D7585E3EE1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8942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D486C-C872-4885-8CC0-C224BDBC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48" y="2364467"/>
            <a:ext cx="7714150" cy="1835063"/>
          </a:xfrm>
        </p:spPr>
        <p:txBody>
          <a:bodyPr>
            <a:noAutofit/>
          </a:bodyPr>
          <a:lstStyle/>
          <a:p>
            <a:pPr algn="l"/>
            <a:r>
              <a:rPr lang="ru-RU" sz="3600" b="1" dirty="0"/>
              <a:t>ИССЛЕДОВАНИЕ ИЗМЕНЕНИЯ ПЕРИОДА ДВОЙНОЙ ЗВЕЗДНОЙ  СИСТЕМЫ V342 HERCULES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3B7C3F-C6D5-4F64-889E-936933BF6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48" y="4575991"/>
            <a:ext cx="5288720" cy="172776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dirty="0"/>
              <a:t>Работа ученика 8-Ф класса</a:t>
            </a:r>
          </a:p>
          <a:p>
            <a:pPr algn="l">
              <a:lnSpc>
                <a:spcPct val="100000"/>
              </a:lnSpc>
            </a:pPr>
            <a:r>
              <a:rPr lang="ru-RU" dirty="0" err="1"/>
              <a:t>Ришельевского</a:t>
            </a:r>
            <a:r>
              <a:rPr lang="ru-RU" dirty="0"/>
              <a:t> лицея</a:t>
            </a:r>
          </a:p>
          <a:p>
            <a:pPr algn="l">
              <a:lnSpc>
                <a:spcPct val="100000"/>
              </a:lnSpc>
            </a:pPr>
            <a:r>
              <a:rPr lang="ru-RU" dirty="0"/>
              <a:t>Смиренского Артема</a:t>
            </a:r>
            <a:endParaRPr lang="uk-UA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AD9DD0B1-8632-4C11-8629-81776EA76012}"/>
              </a:ext>
            </a:extLst>
          </p:cNvPr>
          <p:cNvSpPr txBox="1">
            <a:spLocks/>
          </p:cNvSpPr>
          <p:nvPr/>
        </p:nvSpPr>
        <p:spPr>
          <a:xfrm>
            <a:off x="6686143" y="4611992"/>
            <a:ext cx="4786009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ru-RU" sz="2000" dirty="0"/>
              <a:t>Научный руководитель</a:t>
            </a:r>
          </a:p>
          <a:p>
            <a:pPr algn="r">
              <a:lnSpc>
                <a:spcPct val="100000"/>
              </a:lnSpc>
            </a:pPr>
            <a:r>
              <a:rPr lang="ru-RU" sz="2000" dirty="0" err="1"/>
              <a:t>Вирнина</a:t>
            </a:r>
            <a:r>
              <a:rPr lang="ru-RU" sz="2000" dirty="0"/>
              <a:t> Наталья Альбертовна</a:t>
            </a:r>
          </a:p>
          <a:p>
            <a:pPr algn="r">
              <a:lnSpc>
                <a:spcPct val="100000"/>
              </a:lnSpc>
            </a:pPr>
            <a:r>
              <a:rPr lang="ru-RU" sz="2000" dirty="0"/>
              <a:t>Руководитель кружка «Фомальгаут»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F24A7E-14CF-4204-A751-256885A7B792}"/>
              </a:ext>
            </a:extLst>
          </p:cNvPr>
          <p:cNvSpPr txBox="1"/>
          <p:nvPr/>
        </p:nvSpPr>
        <p:spPr>
          <a:xfrm>
            <a:off x="9079148" y="2843408"/>
            <a:ext cx="3112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/>
              <a:t>Всеукраїнский</a:t>
            </a:r>
            <a:r>
              <a:rPr lang="ru-RU" sz="2000" dirty="0"/>
              <a:t> </a:t>
            </a:r>
            <a:r>
              <a:rPr lang="ru-RU" sz="2000" dirty="0" err="1"/>
              <a:t>інтерактивний</a:t>
            </a:r>
            <a:r>
              <a:rPr lang="ru-RU" sz="2000" dirty="0"/>
              <a:t> конкурс «МАН-Ю</a:t>
            </a:r>
            <a:r>
              <a:rPr lang="uk-UA" sz="2000" dirty="0" err="1"/>
              <a:t>ніор</a:t>
            </a:r>
            <a:r>
              <a:rPr lang="uk-UA" sz="2000" dirty="0"/>
              <a:t> Дослідник</a:t>
            </a:r>
            <a:r>
              <a:rPr lang="ru-RU" sz="2000" dirty="0"/>
              <a:t>»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96107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D9590-209B-4EF8-9F7E-944CA2CA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14" y="823229"/>
            <a:ext cx="9268833" cy="954107"/>
          </a:xfrm>
        </p:spPr>
        <p:txBody>
          <a:bodyPr/>
          <a:lstStyle/>
          <a:p>
            <a:r>
              <a:rPr lang="ru-RU" b="1" dirty="0"/>
              <a:t>Что такое двойная звёздная система?</a:t>
            </a:r>
            <a:endParaRPr lang="uk-UA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A26FF8-6FD0-4EE6-9301-DD4D59EF9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793" y="2574098"/>
            <a:ext cx="3729230" cy="279692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49F477-4EB3-4657-BE65-4C01F7D63FAE}"/>
              </a:ext>
            </a:extLst>
          </p:cNvPr>
          <p:cNvSpPr txBox="1"/>
          <p:nvPr/>
        </p:nvSpPr>
        <p:spPr>
          <a:xfrm>
            <a:off x="699836" y="5434095"/>
            <a:ext cx="111873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Двойная звезда – система двух </a:t>
            </a:r>
            <a:r>
              <a:rPr lang="ru-RU" sz="2800" dirty="0" err="1"/>
              <a:t>гравитационно</a:t>
            </a:r>
            <a:r>
              <a:rPr lang="ru-RU" sz="2800" dirty="0"/>
              <a:t> связанных звёзд.</a:t>
            </a:r>
          </a:p>
          <a:p>
            <a:r>
              <a:rPr lang="ru-RU" sz="2800" dirty="0"/>
              <a:t>Чаще всего двойная звезда наблюдается как один источник.</a:t>
            </a:r>
          </a:p>
          <a:p>
            <a:r>
              <a:rPr lang="ru-RU" sz="2800" dirty="0"/>
              <a:t>Двойственность удается установить по изменению блеска.</a:t>
            </a:r>
            <a:endParaRPr lang="uk-UA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AE2CD8-A19C-4C8B-97EB-1779CC44A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950" y="2489730"/>
            <a:ext cx="312077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8E93C9-2A52-467F-B732-834D77153EA3}"/>
              </a:ext>
            </a:extLst>
          </p:cNvPr>
          <p:cNvSpPr txBox="1"/>
          <p:nvPr/>
        </p:nvSpPr>
        <p:spPr>
          <a:xfrm>
            <a:off x="2124119" y="1995260"/>
            <a:ext cx="2871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Как мы видим</a:t>
            </a:r>
            <a:endParaRPr lang="uk-UA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41673-C542-4EDB-B81F-C7536FA479CC}"/>
              </a:ext>
            </a:extLst>
          </p:cNvPr>
          <p:cNvSpPr txBox="1"/>
          <p:nvPr/>
        </p:nvSpPr>
        <p:spPr>
          <a:xfrm>
            <a:off x="6662741" y="2050878"/>
            <a:ext cx="392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Что есть в реальности</a:t>
            </a:r>
            <a:endParaRPr lang="uk-UA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265D8-7C2C-4828-97CB-C8B2ADEF87FD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9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71CF8-89F5-4DA4-87D7-746F9A09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</a:t>
            </a:r>
            <a:endParaRPr lang="en-C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439663-C74B-46AF-A09F-6AEBE7B3F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40" y="2230866"/>
            <a:ext cx="11033760" cy="1299575"/>
          </a:xfrm>
        </p:spPr>
        <p:txBody>
          <a:bodyPr>
            <a:normAutofit/>
          </a:bodyPr>
          <a:lstStyle/>
          <a:p>
            <a:r>
              <a:rPr lang="ru-RU" sz="2800" dirty="0"/>
              <a:t>Орбитальный период некоторых двойных звезд может меняться по разным причинам, в том числе вследствие перетекания вещества.</a:t>
            </a:r>
          </a:p>
          <a:p>
            <a:endParaRPr lang="en-CA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5C902F-A20E-472A-876A-927B5049EA0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193" y="3251582"/>
            <a:ext cx="4530407" cy="29079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1E7BE48F-2E44-477E-BF82-77CBF2563784}"/>
              </a:ext>
            </a:extLst>
          </p:cNvPr>
          <p:cNvSpPr txBox="1">
            <a:spLocks/>
          </p:cNvSpPr>
          <p:nvPr/>
        </p:nvSpPr>
        <p:spPr>
          <a:xfrm>
            <a:off x="424840" y="3559857"/>
            <a:ext cx="6295373" cy="2385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Большинство двойных звёзд плохо изучены, в частности </a:t>
            </a:r>
            <a:r>
              <a:rPr lang="en-US" dirty="0"/>
              <a:t>V342 Her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/>
              <a:t>Изучить изменение периода можно только после многолетних наблюдений.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B10697-AEE0-457F-AEF8-6D58B656525D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2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1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A306C48-8B43-4F6B-AC23-CA0204E69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539999"/>
            <a:ext cx="9613861" cy="3396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u="sng" dirty="0"/>
              <a:t>Цель</a:t>
            </a:r>
            <a:r>
              <a:rPr lang="ru-RU" sz="2800" dirty="0"/>
              <a:t>: исследовать причины изменения периода двойной звездной системы </a:t>
            </a:r>
            <a:r>
              <a:rPr lang="en-US" sz="2800" dirty="0"/>
              <a:t>V342 Her</a:t>
            </a:r>
            <a:endParaRPr lang="uk-UA" sz="2800" dirty="0"/>
          </a:p>
          <a:p>
            <a:pPr marL="0" indent="0">
              <a:buNone/>
            </a:pPr>
            <a:r>
              <a:rPr lang="uk-UA" sz="2800" u="sng" dirty="0" err="1"/>
              <a:t>Задачи</a:t>
            </a:r>
            <a:r>
              <a:rPr lang="uk-UA" sz="2800" dirty="0"/>
              <a:t>:</a:t>
            </a:r>
          </a:p>
          <a:p>
            <a:r>
              <a:rPr lang="uk-UA" sz="2800" dirty="0"/>
              <a:t>Найти </a:t>
            </a:r>
            <a:r>
              <a:rPr lang="uk-UA" sz="2800" dirty="0" err="1"/>
              <a:t>обзорные</a:t>
            </a:r>
            <a:r>
              <a:rPr lang="uk-UA" sz="2800" dirty="0"/>
              <a:t> </a:t>
            </a:r>
            <a:r>
              <a:rPr lang="uk-UA" sz="2800" dirty="0" err="1"/>
              <a:t>данные</a:t>
            </a:r>
            <a:r>
              <a:rPr lang="uk-UA" sz="2800" dirty="0"/>
              <a:t> по </a:t>
            </a:r>
            <a:r>
              <a:rPr lang="en-US" sz="2800" dirty="0"/>
              <a:t>V342 Her</a:t>
            </a:r>
            <a:endParaRPr lang="ru-RU" sz="2800" dirty="0"/>
          </a:p>
          <a:p>
            <a:r>
              <a:rPr lang="ru-RU" sz="2800" dirty="0"/>
              <a:t>Обработать эти данные различными способами</a:t>
            </a:r>
            <a:endParaRPr lang="uk-UA" sz="2800" dirty="0"/>
          </a:p>
          <a:p>
            <a:r>
              <a:rPr lang="uk-UA" sz="2800" dirty="0" err="1"/>
              <a:t>Определить</a:t>
            </a:r>
            <a:r>
              <a:rPr lang="uk-UA" sz="2800" dirty="0"/>
              <a:t> </a:t>
            </a:r>
            <a:r>
              <a:rPr lang="uk-UA" sz="2800" dirty="0" err="1"/>
              <a:t>причины</a:t>
            </a:r>
            <a:r>
              <a:rPr lang="uk-UA" sz="2800" dirty="0"/>
              <a:t> </a:t>
            </a:r>
            <a:r>
              <a:rPr lang="uk-UA" sz="2800" dirty="0" err="1"/>
              <a:t>изменения</a:t>
            </a:r>
            <a:r>
              <a:rPr lang="uk-UA" sz="2800" dirty="0"/>
              <a:t> </a:t>
            </a:r>
            <a:r>
              <a:rPr lang="uk-UA" sz="2800" dirty="0" err="1"/>
              <a:t>периода</a:t>
            </a:r>
            <a:r>
              <a:rPr lang="uk-UA" sz="2800" dirty="0"/>
              <a:t> и </a:t>
            </a:r>
            <a:r>
              <a:rPr lang="uk-UA" sz="2800" dirty="0" err="1"/>
              <a:t>охарактеризовать</a:t>
            </a:r>
            <a:r>
              <a:rPr lang="uk-UA" sz="2800" dirty="0"/>
              <a:t> </a:t>
            </a:r>
            <a:r>
              <a:rPr lang="uk-UA" sz="2800" dirty="0" err="1"/>
              <a:t>их</a:t>
            </a:r>
            <a:r>
              <a:rPr lang="uk-UA" sz="2800" dirty="0"/>
              <a:t> численно</a:t>
            </a:r>
            <a:endParaRPr lang="en-CA" sz="28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BC43BAB-1B54-463B-852F-1FBA5BFC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Цель и задачи</a:t>
            </a:r>
            <a:endParaRPr lang="en-CA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2461C-533A-44E3-BF07-3D3FD96CA464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3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9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BC943C-C080-4523-A12C-50B17529504D}"/>
              </a:ext>
            </a:extLst>
          </p:cNvPr>
          <p:cNvSpPr txBox="1"/>
          <p:nvPr/>
        </p:nvSpPr>
        <p:spPr>
          <a:xfrm>
            <a:off x="687345" y="2052201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Кривая блеска от времени.</a:t>
            </a:r>
            <a:endParaRPr lang="ru-RU" sz="2400" b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1CD234-330D-464E-921B-7E0C24BD7D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54"/>
          <a:stretch/>
        </p:blipFill>
        <p:spPr>
          <a:xfrm>
            <a:off x="348255" y="2577733"/>
            <a:ext cx="4836250" cy="2489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7B32DE-5B4B-4059-9C91-0F920DED9FFC}"/>
              </a:ext>
            </a:extLst>
          </p:cNvPr>
          <p:cNvSpPr txBox="1"/>
          <p:nvPr/>
        </p:nvSpPr>
        <p:spPr>
          <a:xfrm>
            <a:off x="297455" y="5068399"/>
            <a:ext cx="5552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Изменение блеска – циклично, промежуток времени между двумя одинаковыми состояниями называется </a:t>
            </a:r>
            <a:r>
              <a:rPr lang="ru-RU" sz="2400" b="1" dirty="0">
                <a:solidFill>
                  <a:srgbClr val="FFFF00"/>
                </a:solidFill>
              </a:rPr>
              <a:t>периодом</a:t>
            </a:r>
            <a:r>
              <a:rPr lang="ru-RU" sz="2400" dirty="0"/>
              <a:t>.</a:t>
            </a:r>
            <a:endParaRPr lang="ru-RU" sz="2400" b="1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FD67A2D-E565-4396-A6BC-6EF3B43B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Изменение блеска</a:t>
            </a:r>
            <a:endParaRPr lang="en-CA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CC8AFC-E659-4E8E-AA37-3D1F448A421C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4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04954-20F7-4063-927C-E9624A9F241E}"/>
              </a:ext>
            </a:extLst>
          </p:cNvPr>
          <p:cNvSpPr txBox="1"/>
          <p:nvPr/>
        </p:nvSpPr>
        <p:spPr>
          <a:xfrm>
            <a:off x="6275541" y="5068399"/>
            <a:ext cx="5619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Разрозненные части кривой блеска, полученные в отдельные ночи, можно объединить в фазовую кривую</a:t>
            </a:r>
            <a:endParaRPr lang="en-CA" sz="2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298F75-82E2-4FE5-8AA6-1B2EA83ED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71" y="2794384"/>
            <a:ext cx="3046349" cy="201570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A2C4F14-51C9-4162-AC0D-9BDD906C1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514" y="2794384"/>
            <a:ext cx="2613327" cy="20157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D52A01A-405C-4369-9EF0-DD3BD8E8857A}"/>
              </a:ext>
            </a:extLst>
          </p:cNvPr>
          <p:cNvSpPr txBox="1"/>
          <p:nvPr/>
        </p:nvSpPr>
        <p:spPr>
          <a:xfrm>
            <a:off x="6200521" y="2283033"/>
            <a:ext cx="234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Кривая блеска</a:t>
            </a:r>
            <a:endParaRPr lang="ru-RU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2AA788-FDFB-4996-97B1-08ACC1D58B28}"/>
              </a:ext>
            </a:extLst>
          </p:cNvPr>
          <p:cNvSpPr txBox="1"/>
          <p:nvPr/>
        </p:nvSpPr>
        <p:spPr>
          <a:xfrm>
            <a:off x="9560984" y="2283033"/>
            <a:ext cx="2662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Фазовая кривая</a:t>
            </a: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B78073B3-9CDE-44AA-B775-A708E0F63930}"/>
              </a:ext>
            </a:extLst>
          </p:cNvPr>
          <p:cNvSpPr/>
          <p:nvPr/>
        </p:nvSpPr>
        <p:spPr>
          <a:xfrm>
            <a:off x="8965775" y="3526519"/>
            <a:ext cx="369884" cy="592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219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C0D99-B66E-4308-84B2-7400EDB57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6700"/>
            <a:ext cx="10515600" cy="1325563"/>
          </a:xfrm>
        </p:spPr>
        <p:txBody>
          <a:bodyPr/>
          <a:lstStyle/>
          <a:p>
            <a:r>
              <a:rPr lang="ru-RU" b="1" dirty="0"/>
              <a:t>Классификация по фазовой кривой</a:t>
            </a:r>
            <a:endParaRPr lang="uk-UA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B998570-83F9-4218-B8D7-7496752376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86" y="2112607"/>
            <a:ext cx="3602358" cy="206037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F76426-08F9-4C73-A5A3-E635B867E329}"/>
              </a:ext>
            </a:extLst>
          </p:cNvPr>
          <p:cNvSpPr txBox="1"/>
          <p:nvPr/>
        </p:nvSpPr>
        <p:spPr>
          <a:xfrm>
            <a:off x="4604183" y="2079009"/>
            <a:ext cx="51323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EA</a:t>
            </a:r>
            <a:r>
              <a:rPr lang="en-US" sz="3200" dirty="0"/>
              <a:t> </a:t>
            </a:r>
            <a:endParaRPr lang="ru-RU" sz="3200" dirty="0"/>
          </a:p>
          <a:p>
            <a:r>
              <a:rPr lang="ru-RU" sz="2800" dirty="0"/>
              <a:t>прототип – Алголь (</a:t>
            </a:r>
            <a:r>
              <a:rPr lang="el-GR" sz="2800" dirty="0"/>
              <a:t>β</a:t>
            </a:r>
            <a:r>
              <a:rPr lang="ru-RU" sz="2800" dirty="0"/>
              <a:t> Персея)</a:t>
            </a:r>
            <a:endParaRPr lang="uk-UA" sz="3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BFB1EE-09A2-49FA-97F6-FD706DADBC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913" y="3290478"/>
            <a:ext cx="3602358" cy="2061618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F275D5-3E25-4D08-B3C5-B3B57FB33918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26" y="4758385"/>
            <a:ext cx="3952142" cy="197064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0D1BCF-BA77-434E-9DA3-E8C5F8C6D00C}"/>
              </a:ext>
            </a:extLst>
          </p:cNvPr>
          <p:cNvSpPr txBox="1"/>
          <p:nvPr/>
        </p:nvSpPr>
        <p:spPr>
          <a:xfrm>
            <a:off x="6875271" y="3440170"/>
            <a:ext cx="3952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EB</a:t>
            </a:r>
            <a:endParaRPr lang="ru-RU" sz="3200" b="1" dirty="0"/>
          </a:p>
          <a:p>
            <a:r>
              <a:rPr lang="ru-RU" sz="2800" dirty="0"/>
              <a:t>прототип – </a:t>
            </a:r>
            <a:r>
              <a:rPr lang="el-GR" sz="2800" dirty="0"/>
              <a:t>β</a:t>
            </a:r>
            <a:r>
              <a:rPr lang="ru-RU" sz="2800" dirty="0"/>
              <a:t> Лиры</a:t>
            </a:r>
            <a:endParaRPr lang="uk-UA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7FA899-A3FA-402D-8807-89A171B98E06}"/>
              </a:ext>
            </a:extLst>
          </p:cNvPr>
          <p:cNvSpPr txBox="1"/>
          <p:nvPr/>
        </p:nvSpPr>
        <p:spPr>
          <a:xfrm>
            <a:off x="9736515" y="4925353"/>
            <a:ext cx="2079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EW</a:t>
            </a:r>
            <a:endParaRPr lang="ru-RU" sz="3200" b="1" dirty="0"/>
          </a:p>
          <a:p>
            <a:r>
              <a:rPr lang="ru-RU" sz="2800" dirty="0"/>
              <a:t>прототип</a:t>
            </a:r>
            <a:r>
              <a:rPr lang="en-US" sz="2800" dirty="0"/>
              <a:t> -</a:t>
            </a:r>
            <a:endParaRPr lang="ru-RU" sz="2800" dirty="0"/>
          </a:p>
          <a:p>
            <a:r>
              <a:rPr lang="en-US" sz="2800" dirty="0"/>
              <a:t>W </a:t>
            </a:r>
            <a:r>
              <a:rPr lang="en-US" sz="2800" dirty="0" err="1"/>
              <a:t>UMa</a:t>
            </a:r>
            <a:endParaRPr lang="uk-UA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6E7E6F-9F5A-4D9A-868B-FB02B992FD50}"/>
              </a:ext>
            </a:extLst>
          </p:cNvPr>
          <p:cNvSpPr txBox="1"/>
          <p:nvPr/>
        </p:nvSpPr>
        <p:spPr>
          <a:xfrm>
            <a:off x="630677" y="5760697"/>
            <a:ext cx="466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Основные типы:</a:t>
            </a:r>
            <a:endParaRPr lang="uk-UA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746BF0-A936-494A-8DC3-A2420078B25C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5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1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C7E17-9793-47FA-BD38-3CEDAE42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2" y="928934"/>
            <a:ext cx="10515600" cy="776920"/>
          </a:xfrm>
        </p:spPr>
        <p:txBody>
          <a:bodyPr/>
          <a:lstStyle/>
          <a:p>
            <a:r>
              <a:rPr lang="ru-RU" b="1" dirty="0"/>
              <a:t>Что такое </a:t>
            </a:r>
            <a:r>
              <a:rPr lang="en-US" b="1" dirty="0"/>
              <a:t>O-C </a:t>
            </a:r>
            <a:r>
              <a:rPr lang="ru-RU" b="1" dirty="0"/>
              <a:t>диаграмма?</a:t>
            </a:r>
            <a:endParaRPr lang="uk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B61133-0B9C-4B7E-85DC-ABA31219E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004" y="4356100"/>
            <a:ext cx="4849396" cy="219329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800" dirty="0"/>
              <a:t>О-С (</a:t>
            </a:r>
            <a:r>
              <a:rPr lang="en-US" sz="2800" dirty="0"/>
              <a:t>observed minus calculated</a:t>
            </a:r>
            <a:r>
              <a:rPr lang="ru-RU" sz="2800" dirty="0"/>
              <a:t>) диаграмма показывает отклонение наблюдаемых моментов минимумов от вычисленных с течением времени.</a:t>
            </a:r>
            <a:endParaRPr lang="uk-UA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9FEE4-B5D5-4ADC-A920-6C692A3308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03" y="2317748"/>
            <a:ext cx="4947318" cy="402274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32644B30-F2BE-4281-8845-60D61A594F44}"/>
              </a:ext>
            </a:extLst>
          </p:cNvPr>
          <p:cNvSpPr txBox="1">
            <a:spLocks/>
          </p:cNvSpPr>
          <p:nvPr/>
        </p:nvSpPr>
        <p:spPr>
          <a:xfrm>
            <a:off x="777031" y="2342810"/>
            <a:ext cx="5551772" cy="15466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dirty="0"/>
              <a:t>Изменения периода – очень медленные. Но их можно отследить, измеряя очень точно моменты минимумов.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04131-4604-4B9D-A6D6-78F1424232E2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6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6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var2.astro.cz/ocgate/curvegenerator.php?starname=V1024&amp;cons=Her&amp;M=51275.8724&amp;PER=0.5308265&amp;y_min=&amp;y_max=&amp;x_min=&amp;x_max=&amp;obs=&amp;perpul=&amp;prisek=2&amp;element=7812_0&amp;overperiod=">
            <a:extLst>
              <a:ext uri="{FF2B5EF4-FFF2-40B4-BE49-F238E27FC236}">
                <a16:creationId xmlns:a16="http://schemas.microsoft.com/office/drawing/2014/main" id="{CFD83FC1-6104-4423-9899-B7F2C933107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" r="1970"/>
          <a:stretch/>
        </p:blipFill>
        <p:spPr bwMode="auto">
          <a:xfrm>
            <a:off x="104350" y="3787359"/>
            <a:ext cx="4237698" cy="2912239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inspirehep.net/record/792096/files/f02.png">
            <a:extLst>
              <a:ext uri="{FF2B5EF4-FFF2-40B4-BE49-F238E27FC236}">
                <a16:creationId xmlns:a16="http://schemas.microsoft.com/office/drawing/2014/main" id="{236FF47D-7DD7-4969-81DF-4ECB9C1CE2A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060" y="2023016"/>
            <a:ext cx="4977982" cy="3113092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 descr="Картинки по запросу y cyg star o-c diagram">
            <a:extLst>
              <a:ext uri="{FF2B5EF4-FFF2-40B4-BE49-F238E27FC236}">
                <a16:creationId xmlns:a16="http://schemas.microsoft.com/office/drawing/2014/main" id="{D216E595-E680-44DC-AFE1-AE236D95FFC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03" y="2023016"/>
            <a:ext cx="4578656" cy="282135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1674575-C02E-4A0E-946C-F636CAE09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440" y="831840"/>
            <a:ext cx="5692300" cy="975995"/>
          </a:xfrm>
        </p:spPr>
        <p:txBody>
          <a:bodyPr/>
          <a:lstStyle/>
          <a:p>
            <a:r>
              <a:rPr lang="ru-RU" b="1" dirty="0"/>
              <a:t>Виды О-С диаграмм</a:t>
            </a:r>
            <a:endParaRPr lang="uk-UA" b="1" dirty="0"/>
          </a:p>
        </p:txBody>
      </p:sp>
      <p:pic>
        <p:nvPicPr>
          <p:cNvPr id="8" name="Рисунок 7" descr="Похожее изображение">
            <a:extLst>
              <a:ext uri="{FF2B5EF4-FFF2-40B4-BE49-F238E27FC236}">
                <a16:creationId xmlns:a16="http://schemas.microsoft.com/office/drawing/2014/main" id="{1EEC9C69-AF46-4CD6-901E-F3625233BFA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54" y="4083705"/>
            <a:ext cx="4442051" cy="261589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BB04D03F-E29B-435D-96B8-1CFD0BF47DFA}"/>
              </a:ext>
            </a:extLst>
          </p:cNvPr>
          <p:cNvSpPr txBox="1">
            <a:spLocks/>
          </p:cNvSpPr>
          <p:nvPr/>
        </p:nvSpPr>
        <p:spPr>
          <a:xfrm>
            <a:off x="9291301" y="2690007"/>
            <a:ext cx="2608997" cy="370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solidFill>
                  <a:srgbClr val="FF0000"/>
                </a:solidFill>
              </a:rPr>
              <a:t>вековые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C78890A-664D-414C-BA20-32FFC5AF6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299" y="4158634"/>
            <a:ext cx="3767846" cy="975996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2000" dirty="0">
                <a:solidFill>
                  <a:srgbClr val="FF0000"/>
                </a:solidFill>
              </a:rPr>
              <a:t>перетекание вещества </a:t>
            </a:r>
          </a:p>
          <a:p>
            <a:pPr marL="0" indent="0" algn="r">
              <a:buNone/>
            </a:pPr>
            <a:r>
              <a:rPr lang="ru-RU" sz="2000" dirty="0">
                <a:solidFill>
                  <a:srgbClr val="FF0000"/>
                </a:solidFill>
              </a:rPr>
              <a:t>(парабола)</a:t>
            </a:r>
            <a:endParaRPr lang="uk-UA" sz="2000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F7C993-DF6C-4D37-9637-52EDF434DE81}"/>
              </a:ext>
            </a:extLst>
          </p:cNvPr>
          <p:cNvSpPr txBox="1"/>
          <p:nvPr/>
        </p:nvSpPr>
        <p:spPr>
          <a:xfrm>
            <a:off x="3332936" y="4158634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синусоида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5C5D19-0CDD-477F-832A-F39D1B7A99BA}"/>
              </a:ext>
            </a:extLst>
          </p:cNvPr>
          <p:cNvSpPr/>
          <p:nvPr/>
        </p:nvSpPr>
        <p:spPr>
          <a:xfrm>
            <a:off x="9533433" y="3032477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изменения</a:t>
            </a:r>
            <a:endParaRPr lang="uk-UA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BC1A90-9EA8-4E07-A5FF-BD45B400C684}"/>
              </a:ext>
            </a:extLst>
          </p:cNvPr>
          <p:cNvSpPr txBox="1"/>
          <p:nvPr/>
        </p:nvSpPr>
        <p:spPr>
          <a:xfrm>
            <a:off x="722616" y="5867400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прямая линия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F3A27C-3908-4F78-AF72-CFD6D0A6A917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7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46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CCC10-1E0F-40B6-9822-1A185AFB8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Уточнение задач</a:t>
            </a:r>
            <a:endParaRPr lang="en-C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306C48-8B43-4F6B-AC23-CA0204E69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64" y="2387601"/>
            <a:ext cx="6926436" cy="3527420"/>
          </a:xfrm>
        </p:spPr>
        <p:txBody>
          <a:bodyPr>
            <a:normAutofit/>
          </a:bodyPr>
          <a:lstStyle/>
          <a:p>
            <a:r>
              <a:rPr lang="uk-UA" sz="2800" dirty="0"/>
              <a:t>   Найти </a:t>
            </a:r>
            <a:r>
              <a:rPr lang="uk-UA" sz="2800" dirty="0" err="1"/>
              <a:t>обзорные</a:t>
            </a:r>
            <a:r>
              <a:rPr lang="uk-UA" sz="2800" dirty="0"/>
              <a:t> </a:t>
            </a:r>
            <a:r>
              <a:rPr lang="uk-UA" sz="2800" dirty="0" err="1"/>
              <a:t>данные</a:t>
            </a:r>
            <a:r>
              <a:rPr lang="uk-UA" sz="2800" dirty="0"/>
              <a:t> по </a:t>
            </a:r>
            <a:r>
              <a:rPr lang="en-US" sz="2800" dirty="0"/>
              <a:t>V342 Her</a:t>
            </a:r>
            <a:endParaRPr lang="ru-RU" sz="2800" dirty="0"/>
          </a:p>
          <a:p>
            <a:r>
              <a:rPr lang="ru-RU" sz="2800" dirty="0"/>
              <a:t>   Вычислить орбитальный период</a:t>
            </a:r>
          </a:p>
          <a:p>
            <a:r>
              <a:rPr lang="ru-RU" sz="2800" dirty="0"/>
              <a:t>   Измерить моменты минимумов</a:t>
            </a:r>
            <a:endParaRPr lang="uk-UA" sz="2800" dirty="0"/>
          </a:p>
          <a:p>
            <a:r>
              <a:rPr lang="uk-UA" sz="2800" dirty="0"/>
              <a:t>   </a:t>
            </a:r>
            <a:r>
              <a:rPr lang="uk-UA" sz="2800" dirty="0" err="1"/>
              <a:t>Построить</a:t>
            </a:r>
            <a:r>
              <a:rPr lang="uk-UA" sz="2800" dirty="0"/>
              <a:t> О-С </a:t>
            </a:r>
            <a:r>
              <a:rPr lang="uk-UA" sz="2800" dirty="0" err="1"/>
              <a:t>диаграмму</a:t>
            </a:r>
            <a:r>
              <a:rPr lang="uk-UA" sz="2800" dirty="0"/>
              <a:t> </a:t>
            </a:r>
            <a:r>
              <a:rPr lang="ru-RU" sz="2800" dirty="0"/>
              <a:t>на основании</a:t>
            </a:r>
            <a:r>
              <a:rPr lang="uk-UA" sz="2800" dirty="0"/>
              <a:t> </a:t>
            </a:r>
            <a:r>
              <a:rPr lang="uk-UA" sz="2800" dirty="0" err="1"/>
              <a:t>данных</a:t>
            </a:r>
            <a:r>
              <a:rPr lang="uk-UA" sz="2800" dirty="0"/>
              <a:t> </a:t>
            </a:r>
            <a:r>
              <a:rPr lang="uk-UA" sz="2800" dirty="0" err="1"/>
              <a:t>фотометрических</a:t>
            </a:r>
            <a:r>
              <a:rPr lang="uk-UA" sz="2800" dirty="0"/>
              <a:t> </a:t>
            </a:r>
            <a:r>
              <a:rPr lang="uk-UA" sz="2800" dirty="0" err="1"/>
              <a:t>обзоров</a:t>
            </a:r>
            <a:endParaRPr lang="uk-UA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3AC974-281D-400F-A25B-B62138171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0" y="2311400"/>
            <a:ext cx="4747518" cy="4038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6E6DB-36EB-4641-908D-010136B65C61}"/>
              </a:ext>
            </a:extLst>
          </p:cNvPr>
          <p:cNvSpPr txBox="1"/>
          <p:nvPr/>
        </p:nvSpPr>
        <p:spPr>
          <a:xfrm>
            <a:off x="363364" y="5172137"/>
            <a:ext cx="6818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err="1"/>
              <a:t>Вычислить</a:t>
            </a:r>
            <a:r>
              <a:rPr lang="uk-UA" sz="2800" dirty="0"/>
              <a:t> </a:t>
            </a:r>
            <a:r>
              <a:rPr lang="uk-UA" sz="2800" dirty="0" err="1"/>
              <a:t>скорость</a:t>
            </a:r>
            <a:r>
              <a:rPr lang="uk-UA" sz="2800" dirty="0"/>
              <a:t> </a:t>
            </a:r>
            <a:r>
              <a:rPr lang="uk-UA" sz="2800" dirty="0" err="1"/>
              <a:t>изменения</a:t>
            </a:r>
            <a:r>
              <a:rPr lang="uk-UA" sz="2800" dirty="0"/>
              <a:t> </a:t>
            </a:r>
            <a:r>
              <a:rPr lang="uk-UA" sz="2800" dirty="0" err="1"/>
              <a:t>периода</a:t>
            </a:r>
            <a:r>
              <a:rPr lang="uk-UA" sz="2800" dirty="0"/>
              <a:t> и </a:t>
            </a:r>
            <a:r>
              <a:rPr lang="uk-UA" sz="2800" dirty="0" err="1"/>
              <a:t>перетекания</a:t>
            </a:r>
            <a:r>
              <a:rPr lang="uk-UA" sz="2800" dirty="0"/>
              <a:t> </a:t>
            </a:r>
            <a:r>
              <a:rPr lang="uk-UA" sz="2800" dirty="0" err="1"/>
              <a:t>вещества</a:t>
            </a:r>
            <a:endParaRPr lang="en-CA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5E69CF-DAFC-4706-8BB3-E3D1625FB020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8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F9BBD1-9F66-4C59-8BD9-DD13CFF8624A}"/>
              </a:ext>
            </a:extLst>
          </p:cNvPr>
          <p:cNvSpPr txBox="1"/>
          <p:nvPr/>
        </p:nvSpPr>
        <p:spPr>
          <a:xfrm>
            <a:off x="9468255" y="2749729"/>
            <a:ext cx="2470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О-С диаграмма по данным чешского астрономического общества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40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B8CBF4-2ADA-4689-8F3F-3C98DF084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17" y="2419350"/>
            <a:ext cx="7717078" cy="398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Обзорные данные с автоматических телескопов, покрывающие </a:t>
            </a:r>
            <a:r>
              <a:rPr lang="uk-UA" sz="3200" dirty="0"/>
              <a:t>7</a:t>
            </a:r>
            <a:r>
              <a:rPr lang="en-US" sz="3200" dirty="0"/>
              <a:t> </a:t>
            </a:r>
            <a:r>
              <a:rPr lang="uk-UA" sz="3200" dirty="0"/>
              <a:t>лет наблюдений:</a:t>
            </a:r>
            <a:endParaRPr lang="ru-RU" sz="3200" dirty="0"/>
          </a:p>
          <a:p>
            <a:pPr marL="0" indent="0">
              <a:buNone/>
            </a:pPr>
            <a:endParaRPr lang="ru-RU" sz="1400" dirty="0"/>
          </a:p>
          <a:p>
            <a:r>
              <a:rPr lang="en-US" sz="2800" dirty="0" err="1"/>
              <a:t>SuperWASP</a:t>
            </a:r>
            <a:r>
              <a:rPr lang="en-US" sz="2800" dirty="0"/>
              <a:t> (Wide Angle Search for Planets</a:t>
            </a:r>
            <a:r>
              <a:rPr lang="ru-RU" sz="2800" dirty="0"/>
              <a:t>), 5379 точек;</a:t>
            </a:r>
          </a:p>
          <a:p>
            <a:r>
              <a:rPr lang="en-US" sz="2800" dirty="0"/>
              <a:t>ASAS (All Sky Automated Survey)</a:t>
            </a:r>
            <a:r>
              <a:rPr lang="uk-UA" sz="2800" dirty="0"/>
              <a:t>;</a:t>
            </a:r>
            <a:r>
              <a:rPr lang="en-US" sz="2800" dirty="0"/>
              <a:t> </a:t>
            </a:r>
            <a:endParaRPr lang="ru-RU" sz="2800" dirty="0"/>
          </a:p>
          <a:p>
            <a:r>
              <a:rPr lang="en-US" sz="2800" dirty="0"/>
              <a:t>NSVS (Northern Sky Variability Survey</a:t>
            </a:r>
            <a:r>
              <a:rPr lang="ru-RU" sz="2800" dirty="0"/>
              <a:t>)</a:t>
            </a:r>
            <a:r>
              <a:rPr lang="uk-UA" sz="2800" dirty="0"/>
              <a:t>.</a:t>
            </a:r>
            <a:r>
              <a:rPr lang="en-US" sz="2800" dirty="0"/>
              <a:t> </a:t>
            </a:r>
            <a:endParaRPr lang="ru-RU" sz="2800" dirty="0"/>
          </a:p>
        </p:txBody>
      </p:sp>
      <p:pic>
        <p:nvPicPr>
          <p:cNvPr id="5" name="Рисунок 4" descr="Изображение выглядит как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4F2044B6-1FDB-4970-ACE5-A46F290F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6" y="2135583"/>
            <a:ext cx="2047918" cy="2450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52FB74-7E53-4DA9-A39E-DAF97525E154}"/>
              </a:ext>
            </a:extLst>
          </p:cNvPr>
          <p:cNvSpPr txBox="1"/>
          <p:nvPr/>
        </p:nvSpPr>
        <p:spPr>
          <a:xfrm>
            <a:off x="10196273" y="2892891"/>
            <a:ext cx="1422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Телескопы </a:t>
            </a:r>
          </a:p>
          <a:p>
            <a:r>
              <a:rPr lang="en-US" dirty="0"/>
              <a:t>Super-WASP</a:t>
            </a:r>
            <a:endParaRPr lang="en-C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C163B6-3540-4689-8A7F-F92554B2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6" y="4716049"/>
            <a:ext cx="1998883" cy="20191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CA4167-4F75-4C8B-BACA-360A35CF2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80" y="4716049"/>
            <a:ext cx="1995186" cy="20191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91AD4C-789E-49A3-BB96-5553535EA91E}"/>
              </a:ext>
            </a:extLst>
          </p:cNvPr>
          <p:cNvSpPr txBox="1"/>
          <p:nvPr/>
        </p:nvSpPr>
        <p:spPr>
          <a:xfrm>
            <a:off x="10599486" y="4271502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/>
              <a:t>Снимки</a:t>
            </a:r>
            <a:endParaRPr lang="en-CA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944F5A0-BCA9-4AD6-BEC3-6BBC5B58D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Материалы исследования</a:t>
            </a:r>
            <a:endParaRPr lang="en-CA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1B6499-2676-4DC2-8ECE-2D1670BD7E41}"/>
              </a:ext>
            </a:extLst>
          </p:cNvPr>
          <p:cNvSpPr txBox="1"/>
          <p:nvPr/>
        </p:nvSpPr>
        <p:spPr>
          <a:xfrm>
            <a:off x="11141412" y="976160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9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25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07680C-D728-4066-931A-CA53773A0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6" y="2300753"/>
            <a:ext cx="5420044" cy="2855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FD45E1-5342-4B74-A3F2-D0F6647BF2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199" y="3577488"/>
            <a:ext cx="5115725" cy="2952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EB4287-3651-4045-8F02-C0C15973075B}"/>
              </a:ext>
            </a:extLst>
          </p:cNvPr>
          <p:cNvSpPr txBox="1"/>
          <p:nvPr/>
        </p:nvSpPr>
        <p:spPr>
          <a:xfrm>
            <a:off x="717547" y="5315842"/>
            <a:ext cx="4769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Часть данных обзора </a:t>
            </a:r>
            <a:r>
              <a:rPr lang="en-US" sz="2400" dirty="0" err="1"/>
              <a:t>SuperWASP</a:t>
            </a:r>
            <a:endParaRPr lang="en-CA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E39F46-D33E-449A-ACED-D8120F2A7304}"/>
              </a:ext>
            </a:extLst>
          </p:cNvPr>
          <p:cNvSpPr txBox="1"/>
          <p:nvPr/>
        </p:nvSpPr>
        <p:spPr>
          <a:xfrm>
            <a:off x="7760615" y="2967335"/>
            <a:ext cx="320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Данные обзора </a:t>
            </a:r>
            <a:r>
              <a:rPr lang="en-US" sz="2400" dirty="0"/>
              <a:t>ASAS</a:t>
            </a:r>
            <a:endParaRPr lang="en-CA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75C6ABD-493B-46F6-891E-28B70DE5B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Материалы исследования</a:t>
            </a:r>
            <a:endParaRPr lang="en-CA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F92ACD-9210-4154-8415-7E2FD60BB3EA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10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77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A72D5F-B804-4CCD-9B0A-94A4EDB4E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63" y="4889770"/>
            <a:ext cx="5960338" cy="1724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Периодограмма, полученная методом </a:t>
            </a:r>
            <a:r>
              <a:rPr lang="ru-RU" dirty="0" err="1"/>
              <a:t>Лафлера-Кинмана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Оптимальный период  </a:t>
            </a:r>
            <a:r>
              <a:rPr lang="en-US" i="1" dirty="0"/>
              <a:t>P</a:t>
            </a:r>
            <a:r>
              <a:rPr lang="ru-RU" dirty="0"/>
              <a:t> = 0.851733 </a:t>
            </a:r>
            <a:r>
              <a:rPr lang="ru-RU" dirty="0" err="1"/>
              <a:t>сут</a:t>
            </a:r>
            <a:r>
              <a:rPr lang="ru-RU" dirty="0"/>
              <a:t>.</a:t>
            </a:r>
            <a:endParaRPr lang="en-C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0045BF-8A8E-45DA-BBB1-86BADF9922F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62" y="2690213"/>
            <a:ext cx="6520562" cy="19123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4177081C-EB24-4731-8A4D-7B436C484AFE}"/>
              </a:ext>
            </a:extLst>
          </p:cNvPr>
          <p:cNvSpPr txBox="1">
            <a:spLocks/>
          </p:cNvSpPr>
          <p:nvPr/>
        </p:nvSpPr>
        <p:spPr>
          <a:xfrm>
            <a:off x="931792" y="2056456"/>
            <a:ext cx="4928301" cy="565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err="1"/>
              <a:t>Периодограммный</a:t>
            </a:r>
            <a:r>
              <a:rPr lang="ru-RU" dirty="0"/>
              <a:t> анализ:</a:t>
            </a:r>
            <a:endParaRPr lang="en-C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E3C691-CF11-40AE-AFA3-CDCD658C764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624" y="3444044"/>
            <a:ext cx="5161126" cy="30993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51A748E-DC91-45DC-B7F1-D2F6BBE35688}"/>
              </a:ext>
            </a:extLst>
          </p:cNvPr>
          <p:cNvSpPr/>
          <p:nvPr/>
        </p:nvSpPr>
        <p:spPr>
          <a:xfrm>
            <a:off x="6892349" y="2843338"/>
            <a:ext cx="4993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Фазовая кривая </a:t>
            </a:r>
            <a:r>
              <a:rPr lang="en-US" sz="2400" dirty="0"/>
              <a:t>V342 Her – </a:t>
            </a:r>
            <a:r>
              <a:rPr lang="ru-RU" sz="2400" dirty="0"/>
              <a:t>тип </a:t>
            </a:r>
            <a:r>
              <a:rPr lang="en-US" sz="2400" dirty="0"/>
              <a:t>EB</a:t>
            </a:r>
            <a:endParaRPr lang="en-CA" sz="2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67AC035-9675-4742-9894-D03EB5CCD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b="1" dirty="0"/>
              <a:t>Получение периода и фазовая кривая </a:t>
            </a:r>
            <a:endParaRPr lang="en-CA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115DFA-8497-4C4B-BC7B-0346A2022B8C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11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37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DBF0E-B391-4894-A683-97E9209DF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Измерение моментов минимумов</a:t>
            </a:r>
            <a:endParaRPr lang="en-CA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45A118-0870-4569-866D-350C38C6D3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060" y="2127567"/>
            <a:ext cx="4754880" cy="438116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Объект 3">
            <a:extLst>
              <a:ext uri="{FF2B5EF4-FFF2-40B4-BE49-F238E27FC236}">
                <a16:creationId xmlns:a16="http://schemas.microsoft.com/office/drawing/2014/main" id="{EC4A55C3-7D0F-4518-8C09-D8CA99C627D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57" y="2279968"/>
            <a:ext cx="5104523" cy="286636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E18660-BB5E-417F-B830-7DB5984C495B}"/>
              </a:ext>
            </a:extLst>
          </p:cNvPr>
          <p:cNvSpPr txBox="1"/>
          <p:nvPr/>
        </p:nvSpPr>
        <p:spPr>
          <a:xfrm>
            <a:off x="1176566" y="5092963"/>
            <a:ext cx="4309834" cy="141577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ru-RU" sz="5400" dirty="0"/>
              <a:t>+ </a:t>
            </a:r>
          </a:p>
          <a:p>
            <a:pPr algn="ctr"/>
            <a:r>
              <a:rPr lang="ru-RU" sz="3200" dirty="0"/>
              <a:t>метод </a:t>
            </a:r>
            <a:r>
              <a:rPr lang="ru-RU" sz="3200" dirty="0" err="1"/>
              <a:t>Кви-ван</a:t>
            </a:r>
            <a:r>
              <a:rPr lang="ru-RU" sz="3200" dirty="0"/>
              <a:t> </a:t>
            </a:r>
            <a:r>
              <a:rPr lang="ru-RU" sz="3200" dirty="0" err="1"/>
              <a:t>Вордена</a:t>
            </a:r>
            <a:endParaRPr lang="en-CA" sz="3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BB6370F-C476-48EB-AACE-0DFC1C1917BC}"/>
              </a:ext>
            </a:extLst>
          </p:cNvPr>
          <p:cNvSpPr/>
          <p:nvPr/>
        </p:nvSpPr>
        <p:spPr>
          <a:xfrm>
            <a:off x="6024991" y="4340686"/>
            <a:ext cx="5677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/>
              <a:t>=</a:t>
            </a:r>
            <a:endParaRPr lang="en-CA" sz="60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0E51E4-9536-492E-92B3-6CA1E8011B52}"/>
              </a:ext>
            </a:extLst>
          </p:cNvPr>
          <p:cNvSpPr/>
          <p:nvPr/>
        </p:nvSpPr>
        <p:spPr>
          <a:xfrm>
            <a:off x="815778" y="5396989"/>
            <a:ext cx="4754880" cy="807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CEF2F-3962-4AC0-8617-AD5A0930CB71}"/>
              </a:ext>
            </a:extLst>
          </p:cNvPr>
          <p:cNvSpPr txBox="1"/>
          <p:nvPr/>
        </p:nvSpPr>
        <p:spPr>
          <a:xfrm>
            <a:off x="2927350" y="2527300"/>
            <a:ext cx="255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Пример минимума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по данным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SuperWASP</a:t>
            </a:r>
            <a:endParaRPr lang="en-CA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B78E1-DE3F-40B7-9E98-7ABB92AE71DF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12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89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D40187C-42D2-4535-95C8-8FB18ED40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1685"/>
            <a:ext cx="10515600" cy="983615"/>
          </a:xfrm>
        </p:spPr>
        <p:txBody>
          <a:bodyPr/>
          <a:lstStyle/>
          <a:p>
            <a:r>
              <a:rPr lang="uk-UA" b="1" dirty="0" err="1"/>
              <a:t>Построение</a:t>
            </a:r>
            <a:r>
              <a:rPr lang="uk-UA" b="1" dirty="0"/>
              <a:t> О-С </a:t>
            </a:r>
            <a:r>
              <a:rPr lang="uk-UA" b="1" dirty="0" err="1"/>
              <a:t>диаграммы</a:t>
            </a:r>
            <a:endParaRPr lang="en-CA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2D828B5-2D47-4B89-A970-0DF3F46B45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783752"/>
              </p:ext>
            </p:extLst>
          </p:nvPr>
        </p:nvGraphicFramePr>
        <p:xfrm>
          <a:off x="317500" y="1847850"/>
          <a:ext cx="11658600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7F80399-6C2F-45A1-90D6-C009208C7909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13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8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Изменение периода и </a:t>
            </a:r>
            <a:br>
              <a:rPr lang="ru-RU" b="1" dirty="0"/>
            </a:br>
            <a:r>
              <a:rPr lang="ru-RU" b="1" dirty="0"/>
              <a:t>скорость перетекания вещества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386" y="4362303"/>
            <a:ext cx="5181316" cy="1758951"/>
          </a:xfrm>
        </p:spPr>
        <p:txBody>
          <a:bodyPr/>
          <a:lstStyle/>
          <a:p>
            <a:pPr marL="0">
              <a:buNone/>
            </a:pPr>
            <a:r>
              <a:rPr lang="ru-RU" dirty="0"/>
              <a:t>Имея коэффициент </a:t>
            </a:r>
            <a:r>
              <a:rPr lang="en-US" i="1" dirty="0"/>
              <a:t>Q</a:t>
            </a:r>
            <a:r>
              <a:rPr lang="ru-RU" i="1" dirty="0"/>
              <a:t> = 1.25</a:t>
            </a:r>
            <a:r>
              <a:rPr lang="en-US" i="1" dirty="0"/>
              <a:t> ∙</a:t>
            </a:r>
            <a:r>
              <a:rPr lang="ru-RU" i="1" dirty="0"/>
              <a:t>10</a:t>
            </a:r>
            <a:r>
              <a:rPr lang="ru-RU" i="1" baseline="30000" dirty="0"/>
              <a:t>-10</a:t>
            </a:r>
            <a:r>
              <a:rPr lang="ru-RU" i="1" dirty="0"/>
              <a:t>, </a:t>
            </a:r>
            <a:r>
              <a:rPr lang="ru-RU" dirty="0"/>
              <a:t>можно вычислить скорость изменения периода по формуле:</a:t>
            </a:r>
            <a:r>
              <a:rPr lang="en-US" dirty="0"/>
              <a:t> 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4E96BC-9290-4E6A-A953-BD4FF94489BD}"/>
              </a:ext>
            </a:extLst>
          </p:cNvPr>
          <p:cNvSpPr/>
          <p:nvPr/>
        </p:nvSpPr>
        <p:spPr>
          <a:xfrm>
            <a:off x="6096000" y="4251256"/>
            <a:ext cx="6038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 зная также массы компонент, </a:t>
            </a:r>
            <a:r>
              <a:rPr lang="ru-RU" sz="2400" i="1" dirty="0"/>
              <a:t>М</a:t>
            </a:r>
            <a:r>
              <a:rPr lang="ru-RU" sz="2400" baseline="-25000" dirty="0"/>
              <a:t>1</a:t>
            </a:r>
            <a:r>
              <a:rPr lang="ru-RU" sz="2400" dirty="0"/>
              <a:t> и </a:t>
            </a:r>
            <a:r>
              <a:rPr lang="ru-RU" sz="2400" i="1" dirty="0"/>
              <a:t>М</a:t>
            </a:r>
            <a:r>
              <a:rPr lang="ru-RU" sz="2400" baseline="-25000" dirty="0"/>
              <a:t>2</a:t>
            </a:r>
            <a:r>
              <a:rPr lang="ru-RU" sz="2400" dirty="0"/>
              <a:t>, можно применить формулу для скорости перетекания вещества (массы):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61C3B8-83DB-4897-9557-24F4AEBDF3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"/>
          <a:stretch/>
        </p:blipFill>
        <p:spPr>
          <a:xfrm>
            <a:off x="1136650" y="5723233"/>
            <a:ext cx="2731068" cy="93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DC7666-86C6-427A-8019-DBC86C885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25" y="5696113"/>
            <a:ext cx="2438400" cy="97917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771891-2596-490A-A58E-A44E4E75A841}"/>
              </a:ext>
            </a:extLst>
          </p:cNvPr>
          <p:cNvSpPr/>
          <p:nvPr/>
        </p:nvSpPr>
        <p:spPr>
          <a:xfrm>
            <a:off x="546100" y="2274838"/>
            <a:ext cx="113665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Параболический тренд вида </a:t>
            </a:r>
            <a:r>
              <a:rPr lang="en-US" sz="2200" i="1" dirty="0"/>
              <a:t>C=T</a:t>
            </a:r>
            <a:r>
              <a:rPr lang="en-US" sz="2200" i="1" baseline="-25000" dirty="0"/>
              <a:t>0</a:t>
            </a:r>
            <a:r>
              <a:rPr lang="ru-RU" sz="2200" i="1" baseline="-25000" dirty="0"/>
              <a:t> </a:t>
            </a:r>
            <a:r>
              <a:rPr lang="en-US" sz="2200" i="1" dirty="0"/>
              <a:t>+</a:t>
            </a:r>
            <a:r>
              <a:rPr lang="ru-RU" sz="2200" i="1" dirty="0"/>
              <a:t> </a:t>
            </a:r>
            <a:r>
              <a:rPr lang="en-US" sz="2200" i="1" dirty="0"/>
              <a:t>P</a:t>
            </a:r>
            <a:r>
              <a:rPr lang="en-US" sz="2200" i="1" baseline="-25000" dirty="0"/>
              <a:t>0</a:t>
            </a:r>
            <a:r>
              <a:rPr lang="en-US" sz="2200" i="1" dirty="0"/>
              <a:t>∙E + Q ∙E</a:t>
            </a:r>
            <a:r>
              <a:rPr lang="en-US" sz="2200" i="1" baseline="30000" dirty="0"/>
              <a:t>2</a:t>
            </a:r>
            <a:r>
              <a:rPr lang="ru-RU" sz="2200" dirty="0"/>
              <a:t> на О-С диаграмме означает, что за каждый цикл </a:t>
            </a:r>
            <a:r>
              <a:rPr lang="ru-RU" sz="2200" dirty="0" err="1"/>
              <a:t>орбительный</a:t>
            </a:r>
            <a:r>
              <a:rPr lang="ru-RU" sz="2200" dirty="0"/>
              <a:t> период уменьшается на величину </a:t>
            </a:r>
            <a:r>
              <a:rPr lang="en-US" sz="2200" i="1" dirty="0"/>
              <a:t>Q</a:t>
            </a:r>
            <a:r>
              <a:rPr lang="ru-RU" sz="2200" i="1" dirty="0"/>
              <a:t> ,</a:t>
            </a:r>
            <a:r>
              <a:rPr lang="ru-RU" sz="2200" dirty="0"/>
              <a:t> причем</a:t>
            </a:r>
          </a:p>
          <a:p>
            <a:r>
              <a:rPr lang="ru-RU" sz="2200" i="1" dirty="0"/>
              <a:t>Е</a:t>
            </a:r>
            <a:r>
              <a:rPr lang="ru-RU" sz="2200" dirty="0"/>
              <a:t> – номер цикла,</a:t>
            </a:r>
          </a:p>
          <a:p>
            <a:r>
              <a:rPr lang="ru-RU" sz="2200" i="1" dirty="0"/>
              <a:t>Т</a:t>
            </a:r>
            <a:r>
              <a:rPr lang="ru-RU" sz="2200" i="1" baseline="-25000" dirty="0"/>
              <a:t>0 </a:t>
            </a:r>
            <a:r>
              <a:rPr lang="ru-RU" sz="2200" i="1" dirty="0"/>
              <a:t>– </a:t>
            </a:r>
            <a:r>
              <a:rPr lang="ru-RU" sz="2200" dirty="0"/>
              <a:t>начальная эпоха (некоторый момент главного минимума),</a:t>
            </a:r>
          </a:p>
          <a:p>
            <a:r>
              <a:rPr lang="en-US" sz="2200" i="1" dirty="0"/>
              <a:t>P</a:t>
            </a:r>
            <a:r>
              <a:rPr lang="ru-RU" sz="2200" i="1" baseline="-25000" dirty="0"/>
              <a:t>0 </a:t>
            </a:r>
            <a:r>
              <a:rPr lang="ru-RU" sz="2200" dirty="0"/>
              <a:t>– период в начальную эпоху.</a:t>
            </a:r>
            <a:endParaRPr lang="ru-RU" sz="22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95E950-C44C-4D5D-8282-3BD82CCAC287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14</a:t>
            </a:r>
            <a:endParaRPr lang="en-C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EE60A-7714-48B5-B6D2-78770312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Результаты и выводы</a:t>
            </a:r>
            <a:endParaRPr lang="en-C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B5647-FEF1-4437-A0CF-496FA4D83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79" y="2362812"/>
            <a:ext cx="11310641" cy="4013127"/>
          </a:xfrm>
        </p:spPr>
        <p:txBody>
          <a:bodyPr>
            <a:normAutofit/>
          </a:bodyPr>
          <a:lstStyle/>
          <a:p>
            <a:r>
              <a:rPr lang="ru-RU" dirty="0"/>
              <a:t>Собраны все доступные обзорные фотометрические данные по </a:t>
            </a:r>
            <a:r>
              <a:rPr lang="ru-RU" dirty="0" err="1"/>
              <a:t>затменной</a:t>
            </a:r>
            <a:r>
              <a:rPr lang="ru-RU" dirty="0"/>
              <a:t> двойной звезде </a:t>
            </a:r>
            <a:r>
              <a:rPr lang="en-US" dirty="0"/>
              <a:t>V342 Her, </a:t>
            </a:r>
            <a:r>
              <a:rPr lang="ru-RU" dirty="0"/>
              <a:t>по ним найдены моменты минимумов;</a:t>
            </a:r>
            <a:endParaRPr lang="ru-RU" i="1" dirty="0"/>
          </a:p>
          <a:p>
            <a:r>
              <a:rPr lang="ru-RU" dirty="0"/>
              <a:t>Построенная </a:t>
            </a:r>
            <a:r>
              <a:rPr lang="ru-RU" i="1" dirty="0"/>
              <a:t>О-С</a:t>
            </a:r>
            <a:r>
              <a:rPr lang="ru-RU" dirty="0"/>
              <a:t> диаграмма оказалась параболической формы, что указывает на равномерное увеличение длительности периода; </a:t>
            </a:r>
          </a:p>
          <a:p>
            <a:r>
              <a:rPr lang="ru-RU" dirty="0"/>
              <a:t>Вычислена скорость изменения периода 0.934 секунд за столетие; </a:t>
            </a:r>
          </a:p>
          <a:p>
            <a:r>
              <a:rPr lang="ru-RU" dirty="0"/>
              <a:t>Определено, что вещество перетекает с меньшей по массе звезды на большую со скоростью 8.92</a:t>
            </a:r>
            <a:r>
              <a:rPr lang="en-US" dirty="0"/>
              <a:t>∙</a:t>
            </a:r>
            <a:r>
              <a:rPr lang="ru-RU" dirty="0"/>
              <a:t>10</a:t>
            </a:r>
            <a:r>
              <a:rPr lang="ru-RU" baseline="30000" dirty="0"/>
              <a:t>-6  </a:t>
            </a:r>
            <a:r>
              <a:rPr lang="ru-RU" dirty="0"/>
              <a:t>солнечных масс за столетие;</a:t>
            </a:r>
          </a:p>
          <a:p>
            <a:r>
              <a:rPr lang="ru-RU" dirty="0"/>
              <a:t>Меньшая, по массе звезда отдаст свою массу большей за 17.6 млн лет.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9544D4-A396-48AA-A8C7-2F47E1CB63E6}"/>
              </a:ext>
            </a:extLst>
          </p:cNvPr>
          <p:cNvSpPr txBox="1"/>
          <p:nvPr/>
        </p:nvSpPr>
        <p:spPr>
          <a:xfrm>
            <a:off x="11011710" y="9705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15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1719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1206</TotalTime>
  <Words>603</Words>
  <Application>Microsoft Office PowerPoint</Application>
  <PresentationFormat>Широкоэкранный</PresentationFormat>
  <Paragraphs>111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Берлин</vt:lpstr>
      <vt:lpstr>ИССЛЕДОВАНИЕ ИЗМЕНЕНИЯ ПЕРИОДА ДВОЙНОЙ ЗВЕЗДНОЙ  СИСТЕМЫ V342 HERCULES</vt:lpstr>
      <vt:lpstr>Что такое двойная звёздная система?</vt:lpstr>
      <vt:lpstr>Актуальность</vt:lpstr>
      <vt:lpstr>Цель и задачи</vt:lpstr>
      <vt:lpstr>Изменение блеска</vt:lpstr>
      <vt:lpstr>Классификация по фазовой кривой</vt:lpstr>
      <vt:lpstr>Что такое O-C диаграмма?</vt:lpstr>
      <vt:lpstr>Виды О-С диаграмм</vt:lpstr>
      <vt:lpstr>Уточнение задач</vt:lpstr>
      <vt:lpstr>Материалы исследования</vt:lpstr>
      <vt:lpstr>Материалы исследования</vt:lpstr>
      <vt:lpstr>Получение периода и фазовая кривая </vt:lpstr>
      <vt:lpstr>Измерение моментов минимумов</vt:lpstr>
      <vt:lpstr>Построение О-С диаграммы</vt:lpstr>
      <vt:lpstr>Изменение периода и  скорость перетекания вещества</vt:lpstr>
      <vt:lpstr>Результаты и 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ИЗМЕНЕНИЯ ПЕРИОДА  ДВОЙНОЙ ЗВЕЗДНОЙ СИСТЕМЫ V342 HERCULES</dc:title>
  <dc:creator>Natalia Virnina</dc:creator>
  <cp:lastModifiedBy>Natalia Virnina</cp:lastModifiedBy>
  <cp:revision>91</cp:revision>
  <dcterms:created xsi:type="dcterms:W3CDTF">2019-04-03T13:13:21Z</dcterms:created>
  <dcterms:modified xsi:type="dcterms:W3CDTF">2019-04-19T14:01:06Z</dcterms:modified>
</cp:coreProperties>
</file>