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ru-RU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>
                <a:latin typeface="Times New Roman" panose="02020603050405020304" charset="0"/>
                <a:cs typeface="Times New Roman" panose="02020603050405020304" charset="0"/>
              </a:rPr>
              <a:t>Середні значення вегетативного приросту рослин</a:t>
            </a:r>
            <a:endParaRPr lang="ru-RU" sz="2000">
              <a:latin typeface="Times New Roman" panose="02020603050405020304" charset="0"/>
              <a:cs typeface="Times New Roman" panose="02020603050405020304" charset="0"/>
            </a:endParaRPr>
          </a:p>
        </c:rich>
      </c:tx>
      <c:layout>
        <c:manualLayout>
          <c:xMode val="edge"/>
          <c:yMode val="edge"/>
          <c:x val="0.136871287128713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63827248866619"/>
          <c:y val="0.164546349319972"/>
          <c:w val="0.547319852063947"/>
          <c:h val="0.73028722261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середні значення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Лист1!$B$1:$D$1</c:f>
              <c:strCache>
                <c:ptCount val="3"/>
                <c:pt idx="0">
                  <c:v>1 група</c:v>
                </c:pt>
                <c:pt idx="1">
                  <c:v>2 група</c:v>
                </c:pt>
                <c:pt idx="2">
                  <c:v>3 група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2.5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286528"/>
        <c:axId val="109288448"/>
      </c:barChart>
      <c:catAx>
        <c:axId val="109286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09288448"/>
        <c:crosses val="autoZero"/>
        <c:auto val="1"/>
        <c:lblAlgn val="ctr"/>
        <c:lblOffset val="100"/>
        <c:noMultiLvlLbl val="0"/>
      </c:catAx>
      <c:valAx>
        <c:axId val="10928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09286528"/>
        <c:crosses val="autoZero"/>
        <c:crossBetween val="between"/>
      </c:valAx>
    </c:plotArea>
    <c:legend>
      <c:legendPos val="r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ru-RU" sz="1800" b="1" i="0" u="none" strike="noStrike" kern="1200" cap="none" spc="0" normalizeH="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icrosoft JhengHei" panose="020B0604030504040204" charset="-120"/>
                <a:ea typeface="+Основной текст (восточно-азиат" charset="0"/>
                <a:cs typeface="+mn-cs"/>
              </a:defRPr>
            </a:pPr>
          </a:p>
        </c:txPr>
      </c:legendEntry>
      <c:layout>
        <c:manualLayout>
          <c:xMode val="edge"/>
          <c:yMode val="edge"/>
          <c:x val="0.710813492063492"/>
          <c:y val="0.410105757931845"/>
          <c:w val="0.286706349206349"/>
          <c:h val="0.101498237367803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ru-RU" sz="1800" b="1" i="0" u="none" strike="noStrike" kern="1200" cap="none" spc="0" normalizeH="0" baseline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Microsoft JhengHei" panose="020B0604030504040204" charset="-120"/>
              <a:ea typeface="+Основной текст (восточно-азиат" charset="0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ru-RU"/>
      </a:pPr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02AC-96AE-4B02-868F-98CD7F176588}" type="slidenum">
              <a:rPr lang="ru-RU" smtClean="0"/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661CA1-1988-455A-B537-73D81EC85A57}" type="datetimeFigureOut">
              <a:rPr lang="ru-RU" smtClean="0"/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6B02AC-96AE-4B02-868F-98CD7F176588}" type="slidenum">
              <a:rPr lang="ru-RU" smtClean="0"/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4876" y="3286124"/>
            <a:ext cx="4124324" cy="328614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anose="02020603050405020304" charset="0"/>
                <a:cs typeface="Times New Roman" panose="02020603050405020304" charset="0"/>
              </a:rPr>
              <a:t>Виконала</a:t>
            </a:r>
            <a:r>
              <a:rPr lang="ru-RU" sz="2400" dirty="0" smtClean="0">
                <a:latin typeface="Times New Roman" panose="02020603050405020304" charset="0"/>
                <a:cs typeface="Times New Roman" panose="02020603050405020304" charset="0"/>
              </a:rPr>
              <a:t>: </a:t>
            </a:r>
            <a:br>
              <a:rPr lang="ru-RU" sz="2400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sz="2400" dirty="0" smtClean="0">
                <a:latin typeface="Times New Roman" panose="02020603050405020304" charset="0"/>
                <a:cs typeface="Times New Roman" panose="02020603050405020304" charset="0"/>
              </a:rPr>
              <a:t>Слюсаренко д</a:t>
            </a: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іана</a:t>
            </a:r>
            <a:b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учениця 9 класу</a:t>
            </a:r>
            <a:b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Керівник: </a:t>
            </a:r>
            <a:b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івахненко катерина володимирівна</a:t>
            </a:r>
            <a:b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</a:b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142875"/>
            <a:ext cx="7000875" cy="2441575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Times New Roman" panose="02020603050405020304" charset="0"/>
                <a:cs typeface="Times New Roman" panose="02020603050405020304" charset="0"/>
              </a:rPr>
              <a:t>Вплив  мінеральних добрив на рослини та навколишнє середовище</a:t>
            </a:r>
            <a:endParaRPr lang="ru-RU" sz="32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72560" cy="93823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</a:t>
            </a:r>
            <a:r>
              <a:rPr lang="ru-RU" sz="3300" b="1" dirty="0" err="1" smtClean="0"/>
              <a:t>Вплив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нітратів</a:t>
            </a:r>
            <a:r>
              <a:rPr lang="ru-RU" sz="3300" b="1" dirty="0" smtClean="0"/>
              <a:t> та </a:t>
            </a:r>
            <a:r>
              <a:rPr lang="ru-RU" sz="3300" b="1" dirty="0" err="1" smtClean="0"/>
              <a:t>нітритів</a:t>
            </a:r>
            <a:r>
              <a:rPr lang="ru-RU" sz="3300" b="1" dirty="0" smtClean="0"/>
              <a:t> на </a:t>
            </a:r>
            <a:r>
              <a:rPr lang="ru-RU" sz="3300" b="1" dirty="0" err="1" smtClean="0"/>
              <a:t>здоровʹя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людини</a:t>
            </a:r>
            <a:br>
              <a:rPr lang="ru-RU" sz="3300" b="1" dirty="0" smtClean="0"/>
            </a:b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323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Нітрати потрапляючи в організм стають нерозчинними нітритами, які спричинюють в організмі:</a:t>
            </a:r>
            <a:endParaRPr lang="uk-UA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Акселерацію та дебільність у дітей;</a:t>
            </a:r>
            <a:endParaRPr lang="uk-UA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err="1" smtClean="0">
                <a:latin typeface="Times New Roman" panose="02020603050405020304" charset="0"/>
                <a:cs typeface="Times New Roman" panose="02020603050405020304" charset="0"/>
              </a:rPr>
              <a:t>Метгемоглобінемії</a:t>
            </a: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uk-UA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Вплив на розвиток ракових пухлин у </a:t>
            </a:r>
            <a:r>
              <a:rPr lang="uk-UA" sz="2400" dirty="0" err="1" smtClean="0">
                <a:latin typeface="Times New Roman" panose="02020603050405020304" charset="0"/>
                <a:cs typeface="Times New Roman" panose="02020603050405020304" charset="0"/>
              </a:rPr>
              <a:t>шлунково</a:t>
            </a: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 - кишковому тракті;</a:t>
            </a:r>
            <a:endParaRPr lang="uk-UA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Збільшення щитовидної залози;</a:t>
            </a:r>
            <a:endParaRPr lang="uk-UA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Різко розширюють судини, створюючи низький тиск;</a:t>
            </a:r>
            <a:endParaRPr lang="uk-UA" sz="24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latin typeface="Times New Roman" panose="02020603050405020304" charset="0"/>
                <a:cs typeface="Times New Roman" panose="02020603050405020304" charset="0"/>
              </a:rPr>
              <a:t> У фруктах та овочах в великих кількостях є дуже токсичним ( призводить до отруєнь)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838200"/>
          </a:xfrm>
        </p:spPr>
        <p:txBody>
          <a:bodyPr>
            <a:normAutofit/>
          </a:bodyPr>
          <a:lstStyle/>
          <a:p>
            <a:r>
              <a:rPr lang="uk-UA" sz="3000" dirty="0" smtClean="0"/>
              <a:t>Вплив нітратів на екосистему </a:t>
            </a:r>
            <a:r>
              <a:rPr lang="uk-UA" sz="3000" dirty="0" err="1" smtClean="0"/>
              <a:t>грунту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000" dirty="0" smtClean="0">
                <a:latin typeface="Times New Roman" panose="02020603050405020304" charset="0"/>
                <a:cs typeface="Times New Roman" panose="02020603050405020304" charset="0"/>
              </a:rPr>
              <a:t>Сьогодні на орних землях України на одному квадратному метрі в середньому накопичилось  25 кг мінеральних добрив. при внесенні мінеральних добрив.</a:t>
            </a:r>
            <a:endParaRPr lang="uk-UA" sz="3000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991600" cy="5722959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При внесенні мінеральних добрив: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Кислотність </a:t>
            </a:r>
            <a:r>
              <a:rPr lang="uk-UA" dirty="0" err="1" smtClean="0">
                <a:latin typeface="Times New Roman" panose="02020603050405020304" charset="0"/>
                <a:cs typeface="Times New Roman" panose="02020603050405020304" charset="0"/>
              </a:rPr>
              <a:t>грунтів</a:t>
            </a: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 підвищується;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Відбувається накопичення радіоактивних елементів в </a:t>
            </a:r>
            <a:r>
              <a:rPr lang="uk-UA" dirty="0" err="1" smtClean="0">
                <a:latin typeface="Times New Roman" panose="02020603050405020304" charset="0"/>
                <a:cs typeface="Times New Roman" panose="02020603050405020304" charset="0"/>
              </a:rPr>
              <a:t>грунті</a:t>
            </a: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Шкода бактеріям, що утворюють родючий шар </a:t>
            </a:r>
            <a:r>
              <a:rPr lang="uk-UA" dirty="0" err="1" smtClean="0">
                <a:latin typeface="Times New Roman" panose="02020603050405020304" charset="0"/>
                <a:cs typeface="Times New Roman" panose="02020603050405020304" charset="0"/>
              </a:rPr>
              <a:t>грунту</a:t>
            </a: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Утворення в </a:t>
            </a:r>
            <a:r>
              <a:rPr lang="uk-UA" dirty="0" err="1" smtClean="0">
                <a:latin typeface="Times New Roman" panose="02020603050405020304" charset="0"/>
                <a:cs typeface="Times New Roman" panose="02020603050405020304" charset="0"/>
              </a:rPr>
              <a:t>грунтах</a:t>
            </a: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 нерозчинних сполук;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839200" cy="132872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Вплив надмірного використання мінеральних добрив на </a:t>
            </a:r>
            <a:r>
              <a:rPr lang="uk-UA" dirty="0" err="1" smtClean="0"/>
              <a:t>грунтові</a:t>
            </a:r>
            <a:r>
              <a:rPr lang="uk-UA" dirty="0" smtClean="0"/>
              <a:t> води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3600" dirty="0" smtClean="0">
                <a:latin typeface="Times New Roman" panose="02020603050405020304" charset="0"/>
                <a:cs typeface="Times New Roman" panose="02020603050405020304" charset="0"/>
              </a:rPr>
              <a:t>За статистикою 3 - 4 мільйони тон фосфатів щорічно виходить з континентів у Світовий океан.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3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91600" cy="664371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Використання мінеральних  добрив призводить водойми до: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err="1" smtClean="0">
                <a:latin typeface="Times New Roman" panose="02020603050405020304" charset="0"/>
                <a:cs typeface="Times New Roman" panose="02020603050405020304" charset="0"/>
              </a:rPr>
              <a:t>Евторфікації</a:t>
            </a: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Масових вимирань тварин та риб що живуть в водоймах;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Масових отруєнь людей та тварин, що споживають воду з водойми;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57200"/>
            <a:ext cx="8634442" cy="838200"/>
          </a:xfrm>
        </p:spPr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1609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У нашій роботі ми розглянули різноманітність добрив та їх використання;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Дослідили вплив добрив на рослинні організми;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Проаналізували данні щодо забруднення надлишками добрив водойм та </a:t>
            </a:r>
            <a:r>
              <a:rPr lang="uk-UA" dirty="0" err="1" smtClean="0">
                <a:latin typeface="Times New Roman" panose="02020603050405020304" charset="0"/>
                <a:cs typeface="Times New Roman" panose="02020603050405020304" charset="0"/>
              </a:rPr>
              <a:t>грунтів</a:t>
            </a: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Визначили який вплив мають рослини з великим вмістом нітратів на організм людини;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45799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Збільшення врожайності сільськогосподарських угідь завжди була пріоритетною. Але , зазвичай, спостерігається надмірне використання добрив. Тому свою роботу я вирішила присвятити проблемам агроекології, а саме проблемам забруднення надмірним використанням хімічних добрив: підземних вод , ґрунтів та продуктів харчування.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682" y="214290"/>
            <a:ext cx="8777318" cy="1857388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charset="0"/>
                <a:cs typeface="Times New Roman" panose="02020603050405020304" charset="0"/>
              </a:rPr>
              <a:t>Мета:дослідити вплив добрив на екологічне середовище та на зовнішній вигляд рослин.</a:t>
            </a:r>
            <a:endParaRPr lang="ru-RU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563004" cy="379413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 </a:t>
            </a:r>
            <a:r>
              <a:rPr lang="uk-UA" b="1" dirty="0" smtClean="0">
                <a:latin typeface="Times New Roman" panose="02020603050405020304" charset="0"/>
                <a:cs typeface="Times New Roman" panose="02020603050405020304" charset="0"/>
              </a:rPr>
              <a:t>Цілі:</a:t>
            </a:r>
            <a:endParaRPr lang="ru-RU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Розглянути різноманітність добрив;</a:t>
            </a:r>
            <a:endParaRPr lang="uk-UA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Дослідити вплив добрив на рослинні організми;</a:t>
            </a:r>
            <a:endParaRPr lang="ru-RU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Аналізувати дані по забрудненню навколишнього середовища надлишками добрив.</a:t>
            </a:r>
            <a:endParaRPr lang="ru-RU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85720" y="285728"/>
            <a:ext cx="864399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Об'єктом дослідження був - </a:t>
            </a:r>
            <a:r>
              <a:rPr lang="uk-UA" sz="2400" dirty="0" err="1" smtClean="0"/>
              <a:t>Хлорофітум</a:t>
            </a:r>
            <a:br>
              <a:rPr lang="uk-UA" sz="2400" dirty="0" smtClean="0"/>
            </a:br>
            <a:r>
              <a:rPr lang="uk-UA" sz="2400" dirty="0" smtClean="0"/>
              <a:t>(лат. </a:t>
            </a:r>
            <a:r>
              <a:rPr lang="en-US" sz="2400" dirty="0" err="1" smtClean="0"/>
              <a:t>Chlorophytum</a:t>
            </a:r>
            <a:r>
              <a:rPr lang="uk-UA" sz="2400" dirty="0" smtClean="0"/>
              <a:t>)</a:t>
            </a:r>
            <a:endParaRPr lang="ru-RU" sz="2400" dirty="0"/>
          </a:p>
        </p:txBody>
      </p:sp>
      <p:pic>
        <p:nvPicPr>
          <p:cNvPr id="2050" name="Picture 2" descr="C:\Users\Януська\Desktop\detail_25c3ccea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714480" y="1610987"/>
            <a:ext cx="6072230" cy="438978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Виходячи з цілей нашої роботи ми розділили рослини на три групи: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900" dirty="0" smtClean="0">
                <a:latin typeface="Times New Roman" panose="02020603050405020304" charset="0"/>
                <a:cs typeface="Times New Roman" panose="02020603050405020304" charset="0"/>
              </a:rPr>
              <a:t>для першої групи – просту протічну воду з-під крану; </a:t>
            </a:r>
            <a:endParaRPr lang="uk-UA" sz="29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900" dirty="0" smtClean="0">
                <a:latin typeface="Times New Roman" panose="02020603050405020304" charset="0"/>
                <a:cs typeface="Times New Roman" panose="02020603050405020304" charset="0"/>
              </a:rPr>
              <a:t>для другої групи – протічну воду з нормальною концентрацією аміачної селітри в розчині – 1%;</a:t>
            </a:r>
            <a:endParaRPr lang="uk-UA" sz="29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900" dirty="0" smtClean="0">
                <a:latin typeface="Times New Roman" panose="02020603050405020304" charset="0"/>
                <a:cs typeface="Times New Roman" panose="02020603050405020304" charset="0"/>
              </a:rPr>
              <a:t> для третьої групи – протічну воду з крану з концентрацією в розчині аміачної селітри в два рази більшою від норми – 2%. </a:t>
            </a:r>
            <a:endParaRPr lang="uk-UA" sz="2900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514350" indent="-514350">
              <a:buNone/>
            </a:pPr>
            <a:r>
              <a:rPr lang="uk-UA" sz="2900" dirty="0" smtClean="0">
                <a:latin typeface="Times New Roman" panose="02020603050405020304" charset="0"/>
                <a:cs typeface="Times New Roman" panose="02020603050405020304" charset="0"/>
              </a:rPr>
              <a:t>Полив здійснювався 3 рази на тиждень в однакові дні для кожної групи, 4 тижні поспіль. </a:t>
            </a:r>
            <a:endParaRPr lang="uk-UA" sz="2900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89"/>
          <a:ext cx="8786874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256"/>
                <a:gridCol w="1318030"/>
                <a:gridCol w="1977047"/>
                <a:gridCol w="2284590"/>
                <a:gridCol w="1815951"/>
              </a:tblGrid>
              <a:tr h="810794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Рослини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Перший 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тиждень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Другий 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тиждень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Третій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тиждень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Четвертий 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тиждень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148058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1 Група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Видимих змін не відбулося.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Видимих змін не відбулося.</a:t>
                      </a:r>
                      <a:endParaRPr lang="ru-RU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Листя стало трохи темнішим.</a:t>
                      </a: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Розвиток рослини пригнічений.</a:t>
                      </a: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1698815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2 Група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Видимих змін не відбулося.</a:t>
                      </a:r>
                      <a:endParaRPr lang="ru-RU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Листя</a:t>
                      </a:r>
                      <a:r>
                        <a:rPr kumimoji="0" lang="uk-UA" sz="2000" kern="1200" baseline="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виглядає краще.  Є невеликі зміни у кольорі листків. </a:t>
                      </a: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Покращився розвиток рослини.</a:t>
                      </a: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Рослина виглядає здоровою. Листя стало темнішим.</a:t>
                      </a: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  <a:tr h="2771753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3 Група</a:t>
                      </a:r>
                      <a:endParaRPr lang="uk-UA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uk-UA" sz="2000" dirty="0" smtClean="0">
                          <a:latin typeface="Times New Roman" panose="02020603050405020304" charset="0"/>
                          <a:cs typeface="Times New Roman" panose="02020603050405020304" charset="0"/>
                        </a:rPr>
                        <a:t>Видимих змін не відбулося.</a:t>
                      </a:r>
                      <a:endParaRPr lang="ru-RU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Рослина пришвидшила свій розвиток. Є невеликі зміни у кольорі листків.</a:t>
                      </a: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Листки стали в’ялими. листя стало світлішим. Пришвидшений розвиток рослини. Пригнічення розвитку покривних тканин. </a:t>
                      </a:r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Листя світло-зеленого кольору. Надмірний ріст. </a:t>
                      </a:r>
                      <a:r>
                        <a:rPr kumimoji="0" lang="uk-UA" sz="2000" kern="120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З'явилися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Times New Roman" panose="02020603050405020304" charset="0"/>
                          <a:ea typeface="+mn-ea"/>
                          <a:cs typeface="Times New Roman" panose="02020603050405020304" charset="0"/>
                        </a:rPr>
                        <a:t>опіки покривних тканин.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  <a:p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Times New Roman" panose="02020603050405020304" charset="0"/>
                        <a:ea typeface="+mn-ea"/>
                        <a:cs typeface="Times New Roman" panose="0202060305040502030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7612" y="214290"/>
            <a:ext cx="8777318" cy="6357982"/>
          </a:xfrm>
        </p:spPr>
        <p:txBody>
          <a:bodyPr>
            <a:normAutofit/>
          </a:bodyPr>
          <a:lstStyle/>
          <a:p>
            <a:r>
              <a:rPr lang="uk-UA" sz="3000" dirty="0" smtClean="0">
                <a:latin typeface="Times New Roman" panose="02020603050405020304" charset="0"/>
                <a:cs typeface="Times New Roman" panose="02020603050405020304" charset="0"/>
              </a:rPr>
              <a:t> Після кожного огляду рослин, вимірювався середній приріст вегетативної маси за тиждень. Після 4 тижнів досліду ми визначили на скільки в середньому виросла кожна група за тиждень. </a:t>
            </a:r>
            <a:endParaRPr lang="ru-RU" sz="3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18210" y="2249170"/>
          <a:ext cx="7680960" cy="432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86800" cy="4525963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charset="0"/>
                <a:cs typeface="Times New Roman" panose="02020603050405020304" charset="0"/>
              </a:rPr>
              <a:t>За даними експерименту можемо зробити висновок, що розпізнати рослину, або плід рослини, які були вирощені з надмірним використанням аміачної селітри  можна за такими критеріями: в’ялість рослини або її надмірна сухість всередині , надто правильна форма, величезні розміри, надмірна світлість листків та плодів.</a:t>
            </a:r>
            <a:endParaRPr lang="ru-RU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3750</Words>
  <Application>WPS Presentation</Application>
  <PresentationFormat>Экран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Arial</vt:lpstr>
      <vt:lpstr>SimSun</vt:lpstr>
      <vt:lpstr>Wingdings</vt:lpstr>
      <vt:lpstr>Wingdings 2</vt:lpstr>
      <vt:lpstr>Times New Roman</vt:lpstr>
      <vt:lpstr>Franklin Gothic Book</vt:lpstr>
      <vt:lpstr>Franklin Gothic Medium</vt:lpstr>
      <vt:lpstr>Microsoft YaHei</vt:lpstr>
      <vt:lpstr/>
      <vt:lpstr>Arial Unicode MS</vt:lpstr>
      <vt:lpstr>Calibri</vt:lpstr>
      <vt:lpstr>Wingdings</vt:lpstr>
      <vt:lpstr>Segoe Print</vt:lpstr>
      <vt:lpstr>+Основной текст (восточно-азиат</vt:lpstr>
      <vt:lpstr>Microsoft JhengHei</vt:lpstr>
      <vt:lpstr>Трек</vt:lpstr>
      <vt:lpstr>Виконала:  Слюсаренко діана учениця 9 класу Керівник:  івахненко катерина володимирівна  </vt:lpstr>
      <vt:lpstr>PowerPoint 演示文稿</vt:lpstr>
      <vt:lpstr>Мета:дослідити вплив добрив на екологічне середовище та на зовнішній вигляд рослин.</vt:lpstr>
      <vt:lpstr>PowerPoint 演示文稿</vt:lpstr>
      <vt:lpstr>Об'єктом дослідження був - Хлорофітум (лат. Chlorophytum)</vt:lpstr>
      <vt:lpstr>Виходячи з цілей нашої роботи ми розділили рослини на три групи:</vt:lpstr>
      <vt:lpstr>PowerPoint 演示文稿</vt:lpstr>
      <vt:lpstr>PowerPoint 演示文稿</vt:lpstr>
      <vt:lpstr>PowerPoint 演示文稿</vt:lpstr>
      <vt:lpstr> Вплив нітратів та нітритів на здоровʹя людини </vt:lpstr>
      <vt:lpstr>Вплив нітратів на екосистему грунту</vt:lpstr>
      <vt:lpstr>PowerPoint 演示文稿</vt:lpstr>
      <vt:lpstr>Вплив надмірного використання мінеральних добрив на грунтові води</vt:lpstr>
      <vt:lpstr>PowerPoint 演示文稿</vt:lpstr>
      <vt:lpstr>висновки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Януська</dc:creator>
  <cp:lastModifiedBy>Паша</cp:lastModifiedBy>
  <cp:revision>26</cp:revision>
  <dcterms:created xsi:type="dcterms:W3CDTF">2013-12-10T17:18:00Z</dcterms:created>
  <dcterms:modified xsi:type="dcterms:W3CDTF">2019-04-09T07:47:23Z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1049-10.2.0.7635</vt:lpwstr>
  </property>
</Properties>
</file>