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94" r:id="rId4"/>
    <p:sldId id="259" r:id="rId5"/>
    <p:sldId id="260" r:id="rId6"/>
    <p:sldId id="268" r:id="rId7"/>
    <p:sldId id="261" r:id="rId8"/>
    <p:sldId id="295" r:id="rId9"/>
    <p:sldId id="290" r:id="rId10"/>
    <p:sldId id="296" r:id="rId11"/>
    <p:sldId id="270" r:id="rId12"/>
    <p:sldId id="264" r:id="rId13"/>
    <p:sldId id="291" r:id="rId14"/>
    <p:sldId id="267" r:id="rId15"/>
    <p:sldId id="280" r:id="rId16"/>
  </p:sldIdLst>
  <p:sldSz cx="9144000" cy="6858000" type="screen4x3"/>
  <p:notesSz cx="6888163" cy="100203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02" autoAdjust="0"/>
    <p:restoredTop sz="94660"/>
  </p:normalViewPr>
  <p:slideViewPr>
    <p:cSldViewPr>
      <p:cViewPr varScale="1">
        <p:scale>
          <a:sx n="69" d="100"/>
          <a:sy n="69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42CE-C68E-4825-BF5E-7690A2575D21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BD058-7D00-465F-B91D-D0B6D5AF92FD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26C-89F4-4A8E-B0CA-8B03F63A9585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F49C1-FA1A-4CA9-92E0-3068ECF9816B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1E12-21AC-4542-8827-90828F8C0FF8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E4DC-400D-4E8C-8C46-BF46AA72C021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90CC-2685-4BCD-83ED-C2C463436FB3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510FE-7387-43C0-8E79-12EB3CA68A74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2B49-2B62-497B-81D3-7B3F431AD87F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6AC4-43C8-45FD-99C1-21957AE0281C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7FC2-051C-42FF-98ED-A42ACF83392B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DE214-2964-4DB1-BE1E-0393F73D33B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44B8-5667-46D1-AA67-A4C2099C4841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4789-250A-4012-8ABC-067F782E56FA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D213-C8CF-4BB6-A345-23D594E5754F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3B49-7787-45E5-928A-52A18E3937E6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021B-8817-4AEC-8F70-0FF76392E890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098B4-2E81-4BDD-885D-7E47201E7647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830F-135D-458D-BA33-41B8E90F3455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87F1-32B8-41F1-9E2B-782CEF2D4F84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26FB-7BCE-4374-9274-32E1E390A9CC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2734-3E1F-4A53-983C-1E6CE1B333F5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9537F-E5FD-4B05-B1F3-AB1A2B005006}" type="datetimeFigureOut">
              <a:rPr lang="uk-UA"/>
              <a:pPr>
                <a:defRPr/>
              </a:pPr>
              <a:t>09.04.2019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2D10CB2-B2F9-4098-BB72-2ED2CC463E70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uk-UA" sz="4400">
              <a:latin typeface="Calibri" pitchFamily="34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42875" y="260350"/>
            <a:ext cx="9001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uk-UA" sz="3600" b="1">
                <a:solidFill>
                  <a:schemeClr val="accent1"/>
                </a:solidFill>
                <a:latin typeface="Bookman Old Style" pitchFamily="18" charset="0"/>
              </a:rPr>
              <a:t>Славута Олександр</a:t>
            </a:r>
            <a:endParaRPr lang="ru-RU" altLang="uk-UA" sz="2400" b="1">
              <a:solidFill>
                <a:schemeClr val="accent1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uk-UA" altLang="uk-UA" sz="2400" b="1">
                <a:solidFill>
                  <a:schemeClr val="accent1"/>
                </a:solidFill>
                <a:latin typeface="Bookman Old Style" pitchFamily="18" charset="0"/>
              </a:rPr>
              <a:t>Учень 10 класу</a:t>
            </a:r>
          </a:p>
          <a:p>
            <a:pPr algn="ctr" eaLnBrk="1" hangingPunct="1"/>
            <a:r>
              <a:rPr lang="uk-UA" altLang="uk-UA" sz="2400" b="1">
                <a:solidFill>
                  <a:schemeClr val="accent1"/>
                </a:solidFill>
                <a:latin typeface="Bookman Old Style" pitchFamily="18" charset="0"/>
              </a:rPr>
              <a:t> Іванковецького навчально – виховного комплексу</a:t>
            </a:r>
          </a:p>
          <a:p>
            <a:pPr algn="ctr" eaLnBrk="1" hangingPunct="1"/>
            <a:r>
              <a:rPr lang="uk-UA" altLang="uk-UA" sz="2400" b="1">
                <a:solidFill>
                  <a:schemeClr val="accent1"/>
                </a:solidFill>
                <a:latin typeface="Bookman Old Style" pitchFamily="18" charset="0"/>
              </a:rPr>
              <a:t>Хмельницького району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916238" y="4868863"/>
            <a:ext cx="46799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Bookman Old Style" pitchFamily="18" charset="0"/>
              </a:rPr>
              <a:t>Науковий керівник:</a:t>
            </a:r>
            <a:endParaRPr lang="ru-RU" altLang="uk-UA" b="1">
              <a:solidFill>
                <a:schemeClr val="bg1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Bookman Old Style" pitchFamily="18" charset="0"/>
              </a:rPr>
              <a:t>Кшевінська Людмила Анатоліївна, </a:t>
            </a:r>
          </a:p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Bookman Old Style" pitchFamily="18" charset="0"/>
              </a:rPr>
              <a:t>вчитель біології, </a:t>
            </a:r>
          </a:p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Bookman Old Style" pitchFamily="18" charset="0"/>
              </a:rPr>
              <a:t>спеціаліст вищої категорії, </a:t>
            </a:r>
          </a:p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Bookman Old Style" pitchFamily="18" charset="0"/>
              </a:rPr>
              <a:t>«старший учитель»</a:t>
            </a:r>
          </a:p>
          <a:p>
            <a:pPr algn="ctr" eaLnBrk="1" hangingPunct="1">
              <a:spcBef>
                <a:spcPct val="50000"/>
              </a:spcBef>
            </a:pPr>
            <a:endParaRPr lang="ru-RU" altLang="uk-U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000" b="1" i="1" smtClean="0">
                <a:latin typeface="Book Antiqua" pitchFamily="18" charset="0"/>
              </a:rPr>
              <a:t>Ви</a:t>
            </a:r>
            <a:r>
              <a:rPr lang="uk-UA" altLang="uk-UA" sz="4000" b="1" i="1" smtClean="0">
                <a:latin typeface="Book Antiqua" pitchFamily="18" charset="0"/>
              </a:rPr>
              <a:t>значення вікових груп омели </a:t>
            </a:r>
            <a:endParaRPr lang="ru-RU" altLang="uk-UA" sz="4000" b="1" i="1" smtClean="0">
              <a:latin typeface="Book Antiqua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8353425" cy="4424362"/>
          </a:xfrm>
          <a:noFill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3600" b="1" i="1" smtClean="0">
                <a:latin typeface="Book Antiqua" pitchFamily="18" charset="0"/>
              </a:rPr>
              <a:t>Список дерев-живителів омели</a:t>
            </a:r>
            <a:endParaRPr lang="uk-UA" altLang="uk-UA" sz="6000" b="1" i="1" smtClean="0">
              <a:latin typeface="Book Antiqua" pitchFamily="18" charset="0"/>
            </a:endParaRPr>
          </a:p>
        </p:txBody>
      </p:sp>
      <p:pic>
        <p:nvPicPr>
          <p:cNvPr id="1229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0"/>
            <a:ext cx="2492375" cy="2500313"/>
          </a:xfrm>
        </p:spPr>
      </p:pic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3"/>
          <a:srcRect r="1390" b="6250"/>
          <a:stretch>
            <a:fillRect/>
          </a:stretch>
        </p:blipFill>
        <p:spPr bwMode="auto">
          <a:xfrm>
            <a:off x="3357563" y="1571625"/>
            <a:ext cx="2500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557338"/>
            <a:ext cx="2457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071938"/>
            <a:ext cx="3214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292600"/>
            <a:ext cx="32369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Book Antiqua" pitchFamily="18" charset="0"/>
              </a:rPr>
              <a:t>Результати досліджень</a:t>
            </a:r>
            <a:r>
              <a:rPr lang="uk-UA" altLang="uk-UA" sz="4000" smtClean="0"/>
              <a:t/>
            </a:r>
            <a:br>
              <a:rPr lang="uk-UA" altLang="uk-UA" sz="4000" smtClean="0"/>
            </a:br>
            <a:endParaRPr lang="uk-UA" altLang="uk-UA" sz="4000" smtClean="0"/>
          </a:p>
        </p:txBody>
      </p:sp>
      <p:graphicFrame>
        <p:nvGraphicFramePr>
          <p:cNvPr id="11411" name="Group 147"/>
          <p:cNvGraphicFramePr>
            <a:graphicFrameLocks noGrp="1"/>
          </p:cNvGraphicFramePr>
          <p:nvPr/>
        </p:nvGraphicFramePr>
        <p:xfrm>
          <a:off x="611188" y="1052513"/>
          <a:ext cx="8256587" cy="5546912"/>
        </p:xfrm>
        <a:graphic>
          <a:graphicData uri="http://schemas.openxmlformats.org/drawingml/2006/table">
            <a:tbl>
              <a:tblPr/>
              <a:tblGrid>
                <a:gridCol w="2046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 дерева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Заг. к-ть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Акація біла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Тополя чорна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Осокір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Горіх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Липа широколиста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Береза бородавчаста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Яблуня домашня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Слива розлога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Верба ламка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Ялина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Сосна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Ясен звичайний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i="1" smtClean="0">
                <a:latin typeface="Book Antiqua" pitchFamily="18" charset="0"/>
              </a:rPr>
              <a:t>Результати досліджень</a:t>
            </a:r>
            <a:endParaRPr lang="ru-RU" altLang="uk-UA" b="1" i="1" smtClean="0">
              <a:latin typeface="Book Antiqua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27088" y="33575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uk-UA" b="1" i="1">
              <a:latin typeface="Book Antiqua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5085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10" name="Group 46"/>
          <p:cNvGraphicFramePr>
            <a:graphicFrameLocks noGrp="1"/>
          </p:cNvGraphicFramePr>
          <p:nvPr/>
        </p:nvGraphicFramePr>
        <p:xfrm>
          <a:off x="1331913" y="1268413"/>
          <a:ext cx="6553200" cy="5556249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2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0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В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ік кущів омели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Стан популяції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Придорожна полоса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3-4 роки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Понад 7 років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6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Прибережна зона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одновікова з молодими рослинами (К100)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стабільна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(К121)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7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Фото-підтвердження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437063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796925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latin typeface="Book Antiqua" pitchFamily="18" charset="0"/>
              </a:rPr>
              <a:t>ВИСНОВКИ</a:t>
            </a:r>
            <a:r>
              <a:rPr lang="ru-RU" altLang="uk-UA" smtClean="0"/>
              <a:t/>
            </a:r>
            <a:br>
              <a:rPr lang="ru-RU" altLang="uk-UA" smtClean="0"/>
            </a:br>
            <a:endParaRPr lang="uk-UA" altLang="uk-UA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5040312" cy="452596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</a:t>
            </a:r>
            <a:r>
              <a:rPr lang="uk-UA" sz="2000" dirty="0" smtClean="0"/>
              <a:t>Визначили тип  популяції омели у прибережній зоні;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Встановили видовий склад рослин-господарів омели білої;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В</a:t>
            </a:r>
            <a:r>
              <a:rPr lang="uk-UA" sz="2000" dirty="0" err="1" smtClean="0"/>
              <a:t>изначили</a:t>
            </a:r>
            <a:r>
              <a:rPr lang="uk-UA" sz="2000" dirty="0" smtClean="0"/>
              <a:t> ступінь пошкодження омелою білою дерев.</a:t>
            </a:r>
            <a:endParaRPr lang="ru-RU" sz="2000" dirty="0" smtClean="0"/>
          </a:p>
          <a:p>
            <a:pPr marL="0" indent="531813" algn="just" eaLnBrk="1" hangingPunct="1">
              <a:defRPr/>
            </a:pPr>
            <a:endParaRPr lang="ru-RU" sz="2000" dirty="0" smtClean="0"/>
          </a:p>
          <a:p>
            <a:pPr marL="0" indent="531813" eaLnBrk="1" hangingPunct="1">
              <a:defRPr/>
            </a:pPr>
            <a:endParaRPr lang="uk-UA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060575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2286000" cy="928688"/>
          </a:xfrm>
        </p:spPr>
        <p:txBody>
          <a:bodyPr/>
          <a:lstStyle/>
          <a:p>
            <a:pPr eaLnBrk="1" hangingPunct="1"/>
            <a:r>
              <a:rPr lang="uk-UA" altLang="uk-UA" smtClean="0"/>
              <a:t>ДЯКУЮ</a:t>
            </a:r>
            <a:br>
              <a:rPr lang="uk-UA" altLang="uk-UA" smtClean="0"/>
            </a:br>
            <a:r>
              <a:rPr lang="uk-UA" altLang="uk-UA" smtClean="0"/>
              <a:t>за увагу</a:t>
            </a:r>
            <a:endParaRPr lang="ru-RU" alt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500063"/>
            <a:ext cx="6215062" cy="5072062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Цей </a:t>
            </a:r>
            <a:r>
              <a:rPr lang="ru-RU" sz="1400" dirty="0" err="1" smtClean="0">
                <a:solidFill>
                  <a:schemeClr val="tx1"/>
                </a:solidFill>
              </a:rPr>
              <a:t>гарний</a:t>
            </a:r>
            <a:r>
              <a:rPr lang="ru-RU" sz="1400" dirty="0" smtClean="0">
                <a:solidFill>
                  <a:schemeClr val="tx1"/>
                </a:solidFill>
              </a:rPr>
              <a:t> кущ </a:t>
            </a:r>
            <a:r>
              <a:rPr lang="ru-RU" sz="1400" dirty="0" err="1" smtClean="0">
                <a:solidFill>
                  <a:schemeClr val="tx1"/>
                </a:solidFill>
              </a:rPr>
              <a:t>паразитує</a:t>
            </a:r>
            <a:r>
              <a:rPr lang="ru-RU" sz="1400" dirty="0" smtClean="0">
                <a:solidFill>
                  <a:schemeClr val="tx1"/>
                </a:solidFill>
              </a:rPr>
              <a:t> на деревах,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Присмоктуючись</a:t>
            </a:r>
            <a:r>
              <a:rPr lang="ru-RU" sz="1400" dirty="0" smtClean="0">
                <a:solidFill>
                  <a:schemeClr val="tx1"/>
                </a:solidFill>
              </a:rPr>
              <a:t> до </a:t>
            </a:r>
            <a:r>
              <a:rPr lang="ru-RU" sz="1400" dirty="0" err="1" smtClean="0">
                <a:solidFill>
                  <a:schemeClr val="tx1"/>
                </a:solidFill>
              </a:rPr>
              <a:t>їх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гілок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зимові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дні</a:t>
            </a:r>
            <a:r>
              <a:rPr lang="ru-RU" sz="1400" dirty="0" smtClean="0">
                <a:solidFill>
                  <a:schemeClr val="tx1"/>
                </a:solidFill>
              </a:rPr>
              <a:t>, коли </a:t>
            </a:r>
            <a:r>
              <a:rPr lang="ru-RU" sz="1400" dirty="0" err="1" smtClean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 кормом проблема,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Рятує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голоду </a:t>
            </a:r>
            <a:r>
              <a:rPr lang="ru-RU" sz="1400" dirty="0" err="1" smtClean="0">
                <a:solidFill>
                  <a:schemeClr val="tx1"/>
                </a:solidFill>
              </a:rPr>
              <a:t>пташок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Його</a:t>
            </a:r>
            <a:r>
              <a:rPr lang="ru-RU" sz="1400" dirty="0" smtClean="0">
                <a:solidFill>
                  <a:schemeClr val="tx1"/>
                </a:solidFill>
              </a:rPr>
              <a:t> плоди у </a:t>
            </a:r>
            <a:r>
              <a:rPr lang="ru-RU" sz="1400" dirty="0" err="1" smtClean="0">
                <a:solidFill>
                  <a:schemeClr val="tx1"/>
                </a:solidFill>
              </a:rPr>
              <a:t>грудні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рясно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дозрівають</a:t>
            </a:r>
            <a:endParaRPr lang="ru-RU" sz="1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І </a:t>
            </a:r>
            <a:r>
              <a:rPr lang="ru-RU" sz="1400" dirty="0" err="1" smtClean="0">
                <a:solidFill>
                  <a:schemeClr val="tx1"/>
                </a:solidFill>
              </a:rPr>
              <a:t>цілу</a:t>
            </a:r>
            <a:r>
              <a:rPr lang="ru-RU" sz="1400" dirty="0" smtClean="0">
                <a:solidFill>
                  <a:schemeClr val="tx1"/>
                </a:solidFill>
              </a:rPr>
              <a:t> зиму </a:t>
            </a:r>
            <a:r>
              <a:rPr lang="ru-RU" sz="1400" dirty="0" err="1" smtClean="0">
                <a:solidFill>
                  <a:schemeClr val="tx1"/>
                </a:solidFill>
              </a:rPr>
              <a:t>висять</a:t>
            </a:r>
            <a:r>
              <a:rPr lang="ru-RU" sz="1400" dirty="0" smtClean="0">
                <a:solidFill>
                  <a:schemeClr val="tx1"/>
                </a:solidFill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</a:rPr>
              <a:t>гілках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За </a:t>
            </a:r>
            <a:r>
              <a:rPr lang="ru-RU" sz="1400" dirty="0" err="1" smtClean="0">
                <a:solidFill>
                  <a:schemeClr val="tx1"/>
                </a:solidFill>
              </a:rPr>
              <a:t>це</a:t>
            </a:r>
            <a:r>
              <a:rPr lang="ru-RU" sz="1400" dirty="0" smtClean="0">
                <a:solidFill>
                  <a:schemeClr val="tx1"/>
                </a:solidFill>
              </a:rPr>
              <a:t> вони </a:t>
            </a:r>
            <a:r>
              <a:rPr lang="ru-RU" sz="1400" dirty="0" err="1" smtClean="0">
                <a:solidFill>
                  <a:schemeClr val="tx1"/>
                </a:solidFill>
              </a:rPr>
              <a:t>омелі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вдячними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бувають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Розносять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її</a:t>
            </a:r>
            <a:r>
              <a:rPr lang="ru-RU" sz="1400" dirty="0" smtClean="0">
                <a:solidFill>
                  <a:schemeClr val="tx1"/>
                </a:solidFill>
              </a:rPr>
              <a:t> по </a:t>
            </a:r>
            <a:r>
              <a:rPr lang="ru-RU" sz="1400" dirty="0" err="1" smtClean="0">
                <a:solidFill>
                  <a:schemeClr val="tx1"/>
                </a:solidFill>
              </a:rPr>
              <a:t>усіх</a:t>
            </a:r>
            <a:r>
              <a:rPr lang="ru-RU" sz="1400" dirty="0" smtClean="0">
                <a:solidFill>
                  <a:schemeClr val="tx1"/>
                </a:solidFill>
              </a:rPr>
              <a:t> деревах.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Заражені</a:t>
            </a:r>
            <a:r>
              <a:rPr lang="ru-RU" sz="1400" dirty="0" smtClean="0">
                <a:solidFill>
                  <a:schemeClr val="tx1"/>
                </a:solidFill>
              </a:rPr>
              <a:t> омелою дерева скоро чахнуть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І </a:t>
            </a:r>
            <a:r>
              <a:rPr lang="ru-RU" sz="1400" dirty="0" err="1" smtClean="0">
                <a:solidFill>
                  <a:schemeClr val="tx1"/>
                </a:solidFill>
              </a:rPr>
              <a:t>засихають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нестачі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соків</a:t>
            </a:r>
            <a:r>
              <a:rPr lang="ru-RU" sz="1400" dirty="0" smtClean="0">
                <a:solidFill>
                  <a:schemeClr val="tx1"/>
                </a:solidFill>
              </a:rPr>
              <a:t>...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Тому </a:t>
            </a:r>
            <a:r>
              <a:rPr lang="ru-RU" sz="1400" dirty="0" err="1" smtClean="0">
                <a:solidFill>
                  <a:schemeClr val="tx1"/>
                </a:solidFill>
              </a:rPr>
              <a:t>боротися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 омелою люди </a:t>
            </a:r>
            <a:r>
              <a:rPr lang="ru-RU" sz="1400" dirty="0" err="1" smtClean="0">
                <a:solidFill>
                  <a:schemeClr val="tx1"/>
                </a:solidFill>
              </a:rPr>
              <a:t>прагнуть</a:t>
            </a:r>
            <a:endParaRPr lang="ru-RU" sz="1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І </a:t>
            </a:r>
            <a:r>
              <a:rPr lang="ru-RU" sz="1400" dirty="0" err="1" smtClean="0">
                <a:solidFill>
                  <a:schemeClr val="tx1"/>
                </a:solidFill>
              </a:rPr>
              <a:t>боротьба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триває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вже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багато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років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Та все ж омела для людей </a:t>
            </a:r>
            <a:r>
              <a:rPr lang="ru-RU" sz="1400" dirty="0" err="1" smtClean="0">
                <a:solidFill>
                  <a:schemeClr val="tx1"/>
                </a:solidFill>
              </a:rPr>
              <a:t>корисна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здавна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Ще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Пліній</a:t>
            </a:r>
            <a:r>
              <a:rPr lang="ru-RU" sz="1400" dirty="0" smtClean="0">
                <a:solidFill>
                  <a:schemeClr val="tx1"/>
                </a:solidFill>
              </a:rPr>
              <a:t> в І </a:t>
            </a:r>
            <a:r>
              <a:rPr lang="ru-RU" sz="1400" dirty="0" err="1" smtClean="0">
                <a:solidFill>
                  <a:schemeClr val="tx1"/>
                </a:solidFill>
              </a:rPr>
              <a:t>столітті</a:t>
            </a:r>
            <a:r>
              <a:rPr lang="ru-RU" sz="1400" dirty="0" smtClean="0">
                <a:solidFill>
                  <a:schemeClr val="tx1"/>
                </a:solidFill>
              </a:rPr>
              <a:t> про </a:t>
            </a:r>
            <a:r>
              <a:rPr lang="ru-RU" sz="1400" dirty="0" err="1" smtClean="0">
                <a:solidFill>
                  <a:schemeClr val="tx1"/>
                </a:solidFill>
              </a:rPr>
              <a:t>це</a:t>
            </a:r>
            <a:r>
              <a:rPr lang="ru-RU" sz="1400" dirty="0" smtClean="0">
                <a:solidFill>
                  <a:schemeClr val="tx1"/>
                </a:solidFill>
              </a:rPr>
              <a:t> людям казав,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Історія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її</a:t>
            </a:r>
            <a:r>
              <a:rPr lang="ru-RU" sz="1400" dirty="0" smtClean="0">
                <a:solidFill>
                  <a:schemeClr val="tx1"/>
                </a:solidFill>
              </a:rPr>
              <a:t> як </a:t>
            </a:r>
            <a:r>
              <a:rPr lang="ru-RU" sz="1400" dirty="0" err="1" smtClean="0">
                <a:solidFill>
                  <a:schemeClr val="tx1"/>
                </a:solidFill>
              </a:rPr>
              <a:t>лікувальної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рослини</a:t>
            </a:r>
            <a:r>
              <a:rPr lang="ru-RU" sz="1400" dirty="0" smtClean="0">
                <a:solidFill>
                  <a:schemeClr val="tx1"/>
                </a:solidFill>
              </a:rPr>
              <a:t> – славна,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Чи</a:t>
            </a:r>
            <a:r>
              <a:rPr lang="ru-RU" sz="1400" dirty="0" smtClean="0">
                <a:solidFill>
                  <a:schemeClr val="tx1"/>
                </a:solidFill>
              </a:rPr>
              <a:t> раз </a:t>
            </a:r>
            <a:r>
              <a:rPr lang="ru-RU" sz="1400" dirty="0" err="1" smtClean="0">
                <a:solidFill>
                  <a:schemeClr val="tx1"/>
                </a:solidFill>
              </a:rPr>
              <a:t>цей</a:t>
            </a:r>
            <a:r>
              <a:rPr lang="ru-RU" sz="1400" dirty="0" smtClean="0">
                <a:solidFill>
                  <a:schemeClr val="tx1"/>
                </a:solidFill>
              </a:rPr>
              <a:t> кущ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епілепсії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людину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рятував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А </a:t>
            </a:r>
            <a:r>
              <a:rPr lang="ru-RU" sz="1400" dirty="0" err="1" smtClean="0">
                <a:solidFill>
                  <a:schemeClr val="tx1"/>
                </a:solidFill>
              </a:rPr>
              <a:t>ще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лікують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ліки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неї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наривів</a:t>
            </a:r>
            <a:r>
              <a:rPr lang="ru-RU" sz="1400" dirty="0" smtClean="0">
                <a:solidFill>
                  <a:schemeClr val="tx1"/>
                </a:solidFill>
              </a:rPr>
              <a:t>, язв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Та </a:t>
            </a:r>
            <a:r>
              <a:rPr lang="ru-RU" sz="1400" dirty="0" err="1" smtClean="0">
                <a:solidFill>
                  <a:schemeClr val="tx1"/>
                </a:solidFill>
              </a:rPr>
              <a:t>винятково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успішно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зупиняють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кровотечу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 </a:t>
            </a:r>
            <a:r>
              <a:rPr lang="ru-RU" sz="1400" dirty="0" err="1" smtClean="0">
                <a:solidFill>
                  <a:schemeClr val="tx1"/>
                </a:solidFill>
              </a:rPr>
              <a:t>голові</a:t>
            </a:r>
            <a:r>
              <a:rPr lang="ru-RU" sz="1400" dirty="0" smtClean="0">
                <a:solidFill>
                  <a:schemeClr val="tx1"/>
                </a:solidFill>
              </a:rPr>
              <a:t> як крутиться, чай </a:t>
            </a:r>
            <a:r>
              <a:rPr lang="ru-RU" sz="1400" dirty="0" err="1" smtClean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неї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рятував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Та </a:t>
            </a:r>
            <a:r>
              <a:rPr lang="ru-RU" sz="1400" dirty="0" err="1" smtClean="0">
                <a:solidFill>
                  <a:schemeClr val="tx1"/>
                </a:solidFill>
              </a:rPr>
              <a:t>ще</a:t>
            </a:r>
            <a:r>
              <a:rPr lang="ru-RU" sz="1400" dirty="0" smtClean="0">
                <a:solidFill>
                  <a:schemeClr val="tx1"/>
                </a:solidFill>
              </a:rPr>
              <a:t> у </a:t>
            </a:r>
            <a:r>
              <a:rPr lang="ru-RU" sz="1400" dirty="0" err="1" smtClean="0">
                <a:solidFill>
                  <a:schemeClr val="tx1"/>
                </a:solidFill>
              </a:rPr>
              <a:t>серці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збої</a:t>
            </a:r>
            <a:r>
              <a:rPr lang="ru-RU" sz="1400" dirty="0" smtClean="0">
                <a:solidFill>
                  <a:schemeClr val="tx1"/>
                </a:solidFill>
              </a:rPr>
              <a:t>, яким </a:t>
            </a:r>
            <a:r>
              <a:rPr lang="ru-RU" sz="1400" dirty="0" err="1" smtClean="0">
                <a:solidFill>
                  <a:schemeClr val="tx1"/>
                </a:solidFill>
              </a:rPr>
              <a:t>неврози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є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предтечі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Отож</a:t>
            </a:r>
            <a:r>
              <a:rPr lang="ru-RU" sz="1400" dirty="0" smtClean="0">
                <a:solidFill>
                  <a:schemeClr val="tx1"/>
                </a:solidFill>
              </a:rPr>
              <a:t> не </a:t>
            </a:r>
            <a:r>
              <a:rPr lang="ru-RU" sz="1400" dirty="0" err="1" smtClean="0">
                <a:solidFill>
                  <a:schemeClr val="tx1"/>
                </a:solidFill>
              </a:rPr>
              <a:t>знищуйте</a:t>
            </a:r>
            <a:r>
              <a:rPr lang="ru-RU" sz="1400" dirty="0" smtClean="0">
                <a:solidFill>
                  <a:schemeClr val="tx1"/>
                </a:solidFill>
              </a:rPr>
              <a:t> омелу без причини —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раз прислужиться вона </a:t>
            </a:r>
            <a:r>
              <a:rPr lang="ru-RU" sz="1400" dirty="0" err="1" smtClean="0">
                <a:solidFill>
                  <a:schemeClr val="tx1"/>
                </a:solidFill>
              </a:rPr>
              <a:t>іще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людині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Джерело</a:t>
            </a:r>
            <a:r>
              <a:rPr lang="ru-RU" sz="1400" dirty="0" smtClean="0">
                <a:solidFill>
                  <a:schemeClr val="tx1"/>
                </a:solidFill>
              </a:rPr>
              <a:t>:  (</a:t>
            </a:r>
            <a:r>
              <a:rPr lang="ru-RU" sz="1400" dirty="0" err="1" smtClean="0">
                <a:solidFill>
                  <a:schemeClr val="tx1"/>
                </a:solidFill>
              </a:rPr>
              <a:t>Андрій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Стойгора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ХайВей</a:t>
            </a:r>
            <a:r>
              <a:rPr lang="ru-RU" sz="1400" dirty="0" smtClean="0">
                <a:solidFill>
                  <a:schemeClr val="tx1"/>
                </a:solidFill>
              </a:rPr>
              <a:t> )</a:t>
            </a:r>
          </a:p>
          <a:p>
            <a:pPr eaLnBrk="1" hangingPunct="1">
              <a:defRPr/>
            </a:pPr>
            <a:endParaRPr lang="ru-RU" sz="14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205038"/>
            <a:ext cx="30781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468313" y="500063"/>
            <a:ext cx="8318500" cy="5000625"/>
          </a:xfrm>
        </p:spPr>
        <p:txBody>
          <a:bodyPr/>
          <a:lstStyle/>
          <a:p>
            <a:pPr indent="557213" algn="ctr" eaLnBrk="1" hangingPunct="1">
              <a:buFont typeface="Arial" charset="0"/>
              <a:buNone/>
              <a:defRPr/>
            </a:pPr>
            <a:r>
              <a:rPr lang="uk-UA" sz="2800" b="1" i="1" dirty="0" smtClean="0">
                <a:latin typeface="Bookman Old Style" pitchFamily="18" charset="0"/>
              </a:rPr>
              <a:t>МОНІТОРИНГ популяції омели білої на території с. Іванківці   </a:t>
            </a:r>
            <a:endParaRPr lang="en-US" sz="2800" b="1" i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indent="557213" algn="just" eaLnBrk="1" hangingPunct="1">
              <a:buFont typeface="Arial" charset="0"/>
              <a:buNone/>
              <a:defRPr/>
            </a:pPr>
            <a:endParaRPr lang="uk-UA" sz="1800" b="1" i="1" dirty="0" smtClean="0">
              <a:latin typeface="Book Antiqua" pitchFamily="18" charset="0"/>
            </a:endParaRPr>
          </a:p>
          <a:p>
            <a:pPr indent="557213" algn="just" eaLnBrk="1" hangingPunct="1">
              <a:buFont typeface="Arial" charset="0"/>
              <a:buNone/>
              <a:defRPr/>
            </a:pPr>
            <a:endParaRPr lang="uk-UA" sz="2800" b="1" i="1" dirty="0" smtClean="0">
              <a:latin typeface="Bookman Old Style" pitchFamily="18" charset="0"/>
            </a:endParaRPr>
          </a:p>
          <a:p>
            <a:pPr indent="557213" algn="ctr" eaLnBrk="1" hangingPunct="1">
              <a:buFont typeface="Arial" charset="0"/>
              <a:buNone/>
              <a:defRPr/>
            </a:pPr>
            <a:endParaRPr lang="uk-UA" sz="2000" b="1" i="1" dirty="0" smtClean="0">
              <a:latin typeface="Book Antiqua" pitchFamily="18" charset="0"/>
            </a:endParaRPr>
          </a:p>
          <a:p>
            <a:pPr indent="557213" algn="r" eaLnBrk="1" hangingPunct="1">
              <a:buFont typeface="Arial" charset="0"/>
              <a:buNone/>
              <a:defRPr/>
            </a:pPr>
            <a:r>
              <a:rPr lang="uk-UA" b="1" i="1" dirty="0" smtClean="0">
                <a:latin typeface="Book Antiqua" pitchFamily="18" charset="0"/>
              </a:rPr>
              <a:t>Мета роботи</a:t>
            </a:r>
            <a:r>
              <a:rPr lang="uk-UA" dirty="0" smtClean="0">
                <a:latin typeface="Book Antiqua" pitchFamily="18" charset="0"/>
              </a:rPr>
              <a:t> – </a:t>
            </a:r>
            <a:endParaRPr lang="uk-UA" dirty="0" smtClean="0">
              <a:latin typeface="Arial" charset="0"/>
            </a:endParaRPr>
          </a:p>
          <a:p>
            <a:pPr algn="r">
              <a:buFont typeface="Arial" charset="0"/>
              <a:buNone/>
              <a:defRPr/>
            </a:pPr>
            <a:r>
              <a:rPr lang="uk-UA" sz="2800" dirty="0" smtClean="0">
                <a:latin typeface="Arial" charset="0"/>
              </a:rPr>
              <a:t>         </a:t>
            </a:r>
            <a:r>
              <a:rPr lang="uk-UA" sz="2800" dirty="0" smtClean="0"/>
              <a:t>дослідити поширення омели </a:t>
            </a:r>
          </a:p>
          <a:p>
            <a:pPr algn="r">
              <a:buFont typeface="Arial" charset="0"/>
              <a:buNone/>
              <a:defRPr/>
            </a:pPr>
            <a:r>
              <a:rPr lang="ru-RU" sz="2800" dirty="0" smtClean="0"/>
              <a:t>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села Іванківці 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0938"/>
            <a:ext cx="377983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i="1" smtClean="0">
                <a:latin typeface="Book Antiqua" pitchFamily="18" charset="0"/>
              </a:rPr>
              <a:t>Актуальність дослідження</a:t>
            </a:r>
            <a:r>
              <a:rPr lang="uk-UA" altLang="uk-UA" smtClean="0"/>
              <a:t> </a:t>
            </a:r>
            <a:endParaRPr lang="ru-RU" altLang="uk-UA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altLang="uk-UA" sz="2000" smtClean="0">
                <a:latin typeface="Book Antiqua" pitchFamily="18" charset="0"/>
              </a:rPr>
              <a:t>Вчені-дослідники М. С. Харченко, </a:t>
            </a:r>
            <a:r>
              <a:rPr lang="ru-RU" altLang="uk-UA" sz="2000" smtClean="0">
                <a:latin typeface="Book Antiqua" pitchFamily="18" charset="0"/>
              </a:rPr>
              <a:t>A</a:t>
            </a:r>
            <a:r>
              <a:rPr lang="uk-UA" altLang="uk-UA" sz="2000" smtClean="0">
                <a:latin typeface="Book Antiqua" pitchFamily="18" charset="0"/>
              </a:rPr>
              <a:t>. </a:t>
            </a:r>
            <a:r>
              <a:rPr lang="ru-RU" altLang="uk-UA" sz="2000" smtClean="0">
                <a:latin typeface="Book Antiqua" pitchFamily="18" charset="0"/>
              </a:rPr>
              <a:t>M</a:t>
            </a:r>
            <a:r>
              <a:rPr lang="uk-UA" altLang="uk-UA" sz="2000" smtClean="0">
                <a:latin typeface="Book Antiqua" pitchFamily="18" charset="0"/>
              </a:rPr>
              <a:t>. Карамишев, В. І. Сила,     Л. Й. Володарський, розглядають омелу як об’єкт досліджень медицини, С. В. Шевченко вивчає її як поширювача різних захворювань деревних рослин.</a:t>
            </a:r>
          </a:p>
          <a:p>
            <a:endParaRPr lang="ru-RU" altLang="uk-UA" smtClean="0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468313" y="3357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4400" b="1" i="1">
                <a:latin typeface="Book Antiqua" pitchFamily="18" charset="0"/>
              </a:rPr>
              <a:t>Об'єкт дослідження-</a:t>
            </a:r>
            <a:br>
              <a:rPr lang="uk-UA" altLang="uk-UA" sz="4400" b="1" i="1">
                <a:latin typeface="Book Antiqua" pitchFamily="18" charset="0"/>
              </a:rPr>
            </a:br>
            <a:r>
              <a:rPr lang="uk-UA" altLang="uk-UA" sz="2800">
                <a:latin typeface="Book Antiqua" pitchFamily="18" charset="0"/>
              </a:rPr>
              <a:t>омела біла як напівпаразит</a:t>
            </a:r>
            <a:r>
              <a:rPr lang="uk-UA" altLang="uk-UA" sz="4400">
                <a:latin typeface="Calibri" pitchFamily="34" charset="0"/>
              </a:rPr>
              <a:t> </a:t>
            </a:r>
            <a:endParaRPr lang="ru-RU" altLang="uk-UA" sz="4400">
              <a:latin typeface="Calibri" pitchFamily="34" charset="0"/>
            </a:endParaRP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611188" y="50847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4400" b="1" i="1">
                <a:latin typeface="Book Antiqua" pitchFamily="18" charset="0"/>
              </a:rPr>
              <a:t>Предмет дослідження-</a:t>
            </a:r>
            <a:br>
              <a:rPr lang="uk-UA" altLang="uk-UA" sz="4400" b="1" i="1">
                <a:latin typeface="Book Antiqua" pitchFamily="18" charset="0"/>
              </a:rPr>
            </a:br>
            <a:r>
              <a:rPr lang="uk-UA" altLang="uk-UA" sz="2800">
                <a:latin typeface="Book Antiqua" pitchFamily="18" charset="0"/>
              </a:rPr>
              <a:t>поширення омели у селі Іванківці та придорожній зоні  </a:t>
            </a:r>
            <a:endParaRPr lang="ru-RU" altLang="uk-UA" sz="44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071563"/>
          </a:xfrm>
        </p:spPr>
        <p:txBody>
          <a:bodyPr/>
          <a:lstStyle/>
          <a:p>
            <a:pPr eaLnBrk="1" hangingPunct="1"/>
            <a:r>
              <a:rPr lang="en-US" altLang="uk-UA" sz="2800" b="1" smtClean="0"/>
              <a:t/>
            </a:r>
            <a:br>
              <a:rPr lang="en-US" altLang="uk-UA" sz="2800" b="1" smtClean="0"/>
            </a:br>
            <a:r>
              <a:rPr lang="uk-UA" altLang="uk-UA" sz="4000" b="1" smtClean="0"/>
              <a:t>Завдання дослідження:</a:t>
            </a:r>
            <a:r>
              <a:rPr lang="uk-UA" altLang="uk-UA" sz="4000" smtClean="0"/>
              <a:t/>
            </a:r>
            <a:br>
              <a:rPr lang="uk-UA" altLang="uk-UA" sz="4000" smtClean="0"/>
            </a:br>
            <a:r>
              <a:rPr lang="ru-RU" altLang="uk-UA" smtClean="0"/>
              <a:t/>
            </a:r>
            <a:br>
              <a:rPr lang="ru-RU" altLang="uk-UA" smtClean="0"/>
            </a:br>
            <a:endParaRPr lang="uk-UA" altLang="uk-UA" smtClean="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705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uk-UA" sz="2400" b="1" i="1">
                <a:latin typeface="Book Antiqua" pitchFamily="18" charset="0"/>
              </a:rPr>
              <a:t>навести біолого-екологічні властивості омели білої;</a:t>
            </a:r>
          </a:p>
          <a:p>
            <a:pPr eaLnBrk="1" hangingPunct="1">
              <a:buFontTx/>
              <a:buChar char="•"/>
            </a:pPr>
            <a:r>
              <a:rPr lang="uk-UA" altLang="uk-UA" sz="2400" b="1" i="1">
                <a:latin typeface="Book Antiqua" pitchFamily="18" charset="0"/>
              </a:rPr>
              <a:t>виготовити</a:t>
            </a:r>
            <a:r>
              <a:rPr lang="ru-RU" altLang="uk-UA" sz="2400" b="1" i="1">
                <a:latin typeface="Book Antiqua" pitchFamily="18" charset="0"/>
              </a:rPr>
              <a:t> карту розповсюдження омели на території с. Іванківці;</a:t>
            </a:r>
            <a:endParaRPr lang="uk-UA" altLang="uk-UA" sz="2400" b="1" i="1">
              <a:latin typeface="Book Antiqua" pitchFamily="18" charset="0"/>
            </a:endParaRPr>
          </a:p>
          <a:p>
            <a:pPr eaLnBrk="1" hangingPunct="1">
              <a:buFontTx/>
              <a:buChar char="•"/>
            </a:pPr>
            <a:r>
              <a:rPr lang="uk-UA" altLang="uk-UA" sz="2400" b="1" i="1">
                <a:latin typeface="Book Antiqua" pitchFamily="18" charset="0"/>
              </a:rPr>
              <a:t>оцінити кількість дерев, вражених омелою на досліджуваній ділянці;</a:t>
            </a:r>
            <a:endParaRPr lang="ru-RU" altLang="uk-UA" sz="2400" b="1" i="1">
              <a:latin typeface="Book Antiqua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altLang="uk-UA" sz="2400" b="1" i="1">
                <a:latin typeface="Book Antiqua" pitchFamily="18" charset="0"/>
              </a:rPr>
              <a:t>Визначити</a:t>
            </a:r>
            <a:r>
              <a:rPr lang="ru-RU" altLang="uk-UA" sz="2400" b="1" i="1"/>
              <a:t> </a:t>
            </a:r>
            <a:r>
              <a:rPr lang="ru-RU" altLang="uk-UA" sz="2400" b="1" i="1">
                <a:latin typeface="Book Antiqua" pitchFamily="18" charset="0"/>
              </a:rPr>
              <a:t>видовий склад дерев-живител</a:t>
            </a:r>
            <a:r>
              <a:rPr lang="uk-UA" altLang="uk-UA" sz="2400" b="1" i="1">
                <a:latin typeface="Book Antiqua" pitchFamily="18" charset="0"/>
              </a:rPr>
              <a:t>ів</a:t>
            </a:r>
            <a:r>
              <a:rPr lang="ru-RU" altLang="uk-UA" sz="2400" b="1" i="1">
                <a:latin typeface="Book Antiqua" pitchFamily="18" charset="0"/>
              </a:rPr>
              <a:t>;</a:t>
            </a:r>
          </a:p>
          <a:p>
            <a:pPr eaLnBrk="1" hangingPunct="1">
              <a:buFontTx/>
              <a:buChar char="•"/>
            </a:pPr>
            <a:r>
              <a:rPr lang="ru-RU" altLang="uk-UA" sz="2400" b="1" i="1">
                <a:latin typeface="Book Antiqua" pitchFamily="18" charset="0"/>
              </a:rPr>
              <a:t>визначити типи популяцій омели за динамікою;</a:t>
            </a:r>
          </a:p>
          <a:p>
            <a:pPr eaLnBrk="1" hangingPunct="1">
              <a:buFontTx/>
              <a:buChar char="•"/>
            </a:pPr>
            <a:r>
              <a:rPr lang="ru-RU" altLang="uk-UA" sz="2400" b="1" i="1">
                <a:latin typeface="Book Antiqua" pitchFamily="18" charset="0"/>
              </a:rPr>
              <a:t>узагальнити методику ефективнішої боротьби з омелою білою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"/>
          <p:cNvSpPr>
            <a:spLocks noGrp="1"/>
          </p:cNvSpPr>
          <p:nvPr>
            <p:ph idx="1"/>
          </p:nvPr>
        </p:nvSpPr>
        <p:spPr>
          <a:xfrm>
            <a:off x="323850" y="642938"/>
            <a:ext cx="8405813" cy="2428875"/>
          </a:xfrm>
        </p:spPr>
        <p:txBody>
          <a:bodyPr/>
          <a:lstStyle/>
          <a:p>
            <a:pPr indent="461963" algn="ctr" eaLnBrk="1" hangingPunct="1">
              <a:buFont typeface="Arial" charset="0"/>
              <a:buNone/>
            </a:pPr>
            <a:r>
              <a:rPr lang="uk-UA" altLang="uk-UA" sz="3600" b="1" i="1" smtClean="0">
                <a:latin typeface="Book Antiqua" pitchFamily="18" charset="0"/>
              </a:rPr>
              <a:t>БІОЛОГО-ЕКОЛОГІЧНІ ОСОБЛИВОСТІ ОМЕЛИ БІЛОЇ</a:t>
            </a:r>
            <a:endParaRPr lang="ru-RU" altLang="uk-UA" sz="3600" b="1" i="1" smtClean="0">
              <a:latin typeface="Book Antiqua" pitchFamily="18" charset="0"/>
            </a:endParaRPr>
          </a:p>
          <a:p>
            <a:pPr indent="461963" eaLnBrk="1" hangingPunct="1">
              <a:buFont typeface="Arial" charset="0"/>
              <a:buNone/>
            </a:pPr>
            <a:r>
              <a:rPr lang="uk-UA" altLang="uk-UA" sz="2000" smtClean="0"/>
              <a:t>Омела біла</a:t>
            </a:r>
            <a:r>
              <a:rPr lang="uk-UA" altLang="uk-UA" sz="2000" i="1" smtClean="0"/>
              <a:t> </a:t>
            </a:r>
            <a:r>
              <a:rPr lang="uk-UA" altLang="uk-UA" sz="2000" smtClean="0"/>
              <a:t> є облігатним напівпаразитом із життєвим циклом 4-6 р. </a:t>
            </a:r>
            <a:endParaRPr lang="en-US" altLang="uk-UA" sz="2000" smtClean="0"/>
          </a:p>
          <a:p>
            <a:pPr indent="461963" algn="just" eaLnBrk="1" hangingPunct="1">
              <a:buFont typeface="Arial" charset="0"/>
              <a:buNone/>
            </a:pPr>
            <a:r>
              <a:rPr lang="en-US" altLang="uk-UA" sz="1600" smtClean="0"/>
              <a:t>              </a:t>
            </a:r>
            <a:endParaRPr lang="ru-RU" altLang="uk-UA" sz="160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31781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31321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4000" smtClean="0">
                <a:latin typeface="Bookman Old Style" pitchFamily="18" charset="0"/>
              </a:rPr>
              <a:t>Агентами розповсюдження омели </a:t>
            </a:r>
            <a:r>
              <a:rPr lang="uk-UA" altLang="uk-UA" sz="4000" smtClean="0">
                <a:latin typeface="Bookman Old Style" pitchFamily="18" charset="0"/>
              </a:rPr>
              <a:t>є - омелюх звичайний</a:t>
            </a:r>
            <a:r>
              <a:rPr lang="ru-RU" altLang="uk-UA" sz="4000" smtClean="0"/>
              <a:t/>
            </a:r>
            <a:br>
              <a:rPr lang="ru-RU" altLang="uk-UA" sz="4000" smtClean="0"/>
            </a:br>
            <a:endParaRPr lang="uk-UA" altLang="uk-UA" sz="4000" smtClean="0"/>
          </a:p>
        </p:txBody>
      </p:sp>
      <p:pic>
        <p:nvPicPr>
          <p:cNvPr id="7171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357438"/>
            <a:ext cx="5472112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39800"/>
          </a:xfrm>
        </p:spPr>
        <p:txBody>
          <a:bodyPr/>
          <a:lstStyle/>
          <a:p>
            <a:pPr eaLnBrk="1" hangingPunct="1"/>
            <a:r>
              <a:rPr lang="uk-UA" altLang="uk-UA" sz="3600" b="1" i="1" smtClean="0">
                <a:latin typeface="Book Antiqua" pitchFamily="18" charset="0"/>
              </a:rPr>
              <a:t>Методика проведення дослідження</a:t>
            </a:r>
            <a:r>
              <a:rPr lang="uk-UA" altLang="uk-UA" b="1" smtClean="0"/>
              <a:t> </a:t>
            </a:r>
            <a:r>
              <a:rPr lang="ru-RU" altLang="uk-UA" sz="3600" smtClean="0"/>
              <a:t/>
            </a:r>
            <a:br>
              <a:rPr lang="ru-RU" altLang="uk-UA" sz="3600" smtClean="0"/>
            </a:br>
            <a:endParaRPr lang="uk-UA" altLang="uk-UA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714750" y="1557338"/>
            <a:ext cx="4614863" cy="4872037"/>
          </a:xfrm>
        </p:spPr>
        <p:txBody>
          <a:bodyPr/>
          <a:lstStyle/>
          <a:p>
            <a:pPr marL="95250" indent="436563" eaLnBrk="1" hangingPunct="1"/>
            <a:r>
              <a:rPr lang="uk-UA" altLang="uk-UA" sz="2000" smtClean="0">
                <a:latin typeface="Book Antiqua" pitchFamily="18" charset="0"/>
              </a:rPr>
              <a:t>Ми обрали придорожну зону с. Іванківці, с. Іванківці та прибережну зону місцевого ставка. </a:t>
            </a:r>
          </a:p>
          <a:p>
            <a:pPr marL="95250" indent="436563" eaLnBrk="1" hangingPunct="1"/>
            <a:r>
              <a:rPr lang="uk-UA" altLang="uk-UA" sz="2000" smtClean="0">
                <a:latin typeface="Book Antiqua" pitchFamily="18" charset="0"/>
              </a:rPr>
              <a:t>Ми </a:t>
            </a:r>
            <a:r>
              <a:rPr lang="ru-RU" altLang="uk-UA" sz="2000" smtClean="0">
                <a:latin typeface="Book Antiqua" pitchFamily="18" charset="0"/>
              </a:rPr>
              <a:t>вий</a:t>
            </a:r>
            <a:r>
              <a:rPr lang="uk-UA" altLang="uk-UA" sz="2000" smtClean="0">
                <a:latin typeface="Book Antiqua" pitchFamily="18" charset="0"/>
              </a:rPr>
              <a:t>шл</a:t>
            </a:r>
            <a:r>
              <a:rPr lang="ru-RU" altLang="uk-UA" sz="2000" smtClean="0">
                <a:latin typeface="Book Antiqua" pitchFamily="18" charset="0"/>
              </a:rPr>
              <a:t>и на обрану ділянку</a:t>
            </a:r>
            <a:r>
              <a:rPr lang="uk-UA" altLang="uk-UA" sz="2000" smtClean="0">
                <a:latin typeface="Book Antiqua" pitchFamily="18" charset="0"/>
              </a:rPr>
              <a:t> </a:t>
            </a:r>
            <a:r>
              <a:rPr lang="ru-RU" altLang="uk-UA" sz="2000" smtClean="0">
                <a:latin typeface="Book Antiqua" pitchFamily="18" charset="0"/>
              </a:rPr>
              <a:t>з картою, робочим зошитом, олівцем. </a:t>
            </a:r>
          </a:p>
          <a:p>
            <a:pPr marL="95250" indent="436563" eaLnBrk="1" hangingPunct="1"/>
            <a:r>
              <a:rPr lang="uk-UA" altLang="uk-UA" sz="2000" smtClean="0">
                <a:latin typeface="Book Antiqua" pitchFamily="18" charset="0"/>
              </a:rPr>
              <a:t>Коли ми зустрічал</a:t>
            </a:r>
            <a:r>
              <a:rPr lang="ru-RU" altLang="uk-UA" sz="2000" smtClean="0">
                <a:latin typeface="Book Antiqua" pitchFamily="18" charset="0"/>
              </a:rPr>
              <a:t>и дерево з омелою</a:t>
            </a:r>
            <a:r>
              <a:rPr lang="uk-UA" altLang="uk-UA" sz="2000" smtClean="0">
                <a:latin typeface="Book Antiqua" pitchFamily="18" charset="0"/>
              </a:rPr>
              <a:t>,  </a:t>
            </a:r>
            <a:r>
              <a:rPr lang="ru-RU" altLang="uk-UA" sz="2000" smtClean="0">
                <a:latin typeface="Book Antiqua" pitchFamily="18" charset="0"/>
              </a:rPr>
              <a:t>за допомогою карти</a:t>
            </a:r>
            <a:r>
              <a:rPr lang="uk-UA" altLang="uk-UA" sz="2000" smtClean="0">
                <a:latin typeface="Book Antiqua" pitchFamily="18" charset="0"/>
              </a:rPr>
              <a:t> </a:t>
            </a:r>
            <a:r>
              <a:rPr lang="ru-RU" altLang="uk-UA" sz="2000" smtClean="0">
                <a:latin typeface="Book Antiqua" pitchFamily="18" charset="0"/>
              </a:rPr>
              <a:t>визнач</a:t>
            </a:r>
            <a:r>
              <a:rPr lang="uk-UA" altLang="uk-UA" sz="2000" smtClean="0">
                <a:latin typeface="Book Antiqua" pitchFamily="18" charset="0"/>
              </a:rPr>
              <a:t>али</a:t>
            </a:r>
            <a:r>
              <a:rPr lang="ru-RU" altLang="uk-UA" sz="2000" smtClean="0">
                <a:latin typeface="Book Antiqua" pitchFamily="18" charset="0"/>
              </a:rPr>
              <a:t> його місцезнаходження і олівцем стави</a:t>
            </a:r>
            <a:r>
              <a:rPr lang="uk-UA" altLang="uk-UA" sz="2000" smtClean="0">
                <a:latin typeface="Book Antiqua" pitchFamily="18" charset="0"/>
              </a:rPr>
              <a:t>л</a:t>
            </a:r>
            <a:r>
              <a:rPr lang="ru-RU" altLang="uk-UA" sz="2000" smtClean="0">
                <a:latin typeface="Book Antiqua" pitchFamily="18" charset="0"/>
              </a:rPr>
              <a:t>и крапку</a:t>
            </a:r>
            <a:r>
              <a:rPr lang="uk-UA" altLang="uk-UA" sz="2000" smtClean="0">
                <a:latin typeface="Book Antiqua" pitchFamily="18" charset="0"/>
              </a:rPr>
              <a:t>.</a:t>
            </a:r>
          </a:p>
          <a:p>
            <a:pPr marL="95250" indent="436563" eaLnBrk="1" hangingPunct="1"/>
            <a:r>
              <a:rPr lang="uk-UA" altLang="uk-UA" sz="2000" smtClean="0">
                <a:latin typeface="Book Antiqua" pitchFamily="18" charset="0"/>
              </a:rPr>
              <a:t>Дані про вид дерева, ступінь його ураження, вік омели ми внос</a:t>
            </a:r>
            <a:r>
              <a:rPr lang="ru-RU" altLang="uk-UA" sz="2000" smtClean="0">
                <a:latin typeface="Book Antiqua" pitchFamily="18" charset="0"/>
              </a:rPr>
              <a:t>и</a:t>
            </a:r>
            <a:r>
              <a:rPr lang="uk-UA" altLang="uk-UA" sz="2000" smtClean="0">
                <a:latin typeface="Book Antiqua" pitchFamily="18" charset="0"/>
              </a:rPr>
              <a:t>л</a:t>
            </a:r>
            <a:r>
              <a:rPr lang="ru-RU" altLang="uk-UA" sz="2000" smtClean="0">
                <a:latin typeface="Book Antiqua" pitchFamily="18" charset="0"/>
              </a:rPr>
              <a:t>и </a:t>
            </a:r>
            <a:r>
              <a:rPr lang="uk-UA" altLang="uk-UA" sz="2000" smtClean="0">
                <a:latin typeface="Book Antiqua" pitchFamily="18" charset="0"/>
              </a:rPr>
              <a:t>у </a:t>
            </a:r>
            <a:r>
              <a:rPr lang="ru-RU" altLang="uk-UA" sz="2000" smtClean="0">
                <a:latin typeface="Book Antiqua" pitchFamily="18" charset="0"/>
              </a:rPr>
              <a:t>робочий щоденник</a:t>
            </a:r>
            <a:r>
              <a:rPr lang="uk-UA" altLang="uk-UA" sz="2000" smtClean="0">
                <a:latin typeface="Book Antiqua" pitchFamily="18" charset="0"/>
              </a:rPr>
              <a:t>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348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939800"/>
          </a:xfrm>
        </p:spPr>
        <p:txBody>
          <a:bodyPr/>
          <a:lstStyle/>
          <a:p>
            <a:r>
              <a:rPr lang="uk-UA" altLang="uk-UA" b="1" i="1" smtClean="0">
                <a:latin typeface="Book Antiqua" pitchFamily="18" charset="0"/>
              </a:rPr>
              <a:t>Моніторинг території Олешинської сільської ради</a:t>
            </a:r>
            <a:r>
              <a:rPr lang="uk-UA" altLang="uk-UA" b="1" smtClean="0"/>
              <a:t> </a:t>
            </a:r>
            <a:r>
              <a:rPr lang="ru-RU" altLang="uk-UA" sz="3600" smtClean="0"/>
              <a:t/>
            </a:r>
            <a:br>
              <a:rPr lang="ru-RU" altLang="uk-UA" sz="3600" smtClean="0"/>
            </a:br>
            <a:endParaRPr lang="uk-UA" altLang="uk-UA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5616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Oval 5"/>
          <p:cNvSpPr>
            <a:spLocks noChangeArrowheads="1"/>
          </p:cNvSpPr>
          <p:nvPr/>
        </p:nvSpPr>
        <p:spPr bwMode="auto">
          <a:xfrm rot="4555297">
            <a:off x="2963069" y="2990056"/>
            <a:ext cx="1584325" cy="144463"/>
          </a:xfrm>
          <a:prstGeom prst="ellipse">
            <a:avLst/>
          </a:prstGeom>
          <a:solidFill>
            <a:srgbClr val="F319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4000" b="1" i="1" smtClean="0">
                <a:latin typeface="Book Antiqua" pitchFamily="18" charset="0"/>
              </a:rPr>
              <a:t>Ступінь ураження дерев омелою</a:t>
            </a:r>
            <a:r>
              <a:rPr lang="uk-UA" altLang="uk-UA" sz="2800" b="1" i="1" smtClean="0">
                <a:latin typeface="Book Antiqua" pitchFamily="18" charset="0"/>
              </a:rPr>
              <a:t> </a:t>
            </a:r>
            <a:br>
              <a:rPr lang="uk-UA" altLang="uk-UA" sz="2800" b="1" i="1" smtClean="0">
                <a:latin typeface="Book Antiqua" pitchFamily="18" charset="0"/>
              </a:rPr>
            </a:br>
            <a:r>
              <a:rPr lang="uk-UA" altLang="uk-UA" sz="2800" b="1" i="1" smtClean="0">
                <a:latin typeface="Book Antiqua" pitchFamily="18" charset="0"/>
              </a:rPr>
              <a:t>5- бальна шкала оцінки деревних рослин, </a:t>
            </a:r>
            <a:br>
              <a:rPr lang="uk-UA" altLang="uk-UA" sz="2800" b="1" i="1" smtClean="0">
                <a:latin typeface="Book Antiqua" pitchFamily="18" charset="0"/>
              </a:rPr>
            </a:br>
            <a:r>
              <a:rPr lang="uk-UA" altLang="uk-UA" sz="2800" b="1" i="1" smtClean="0">
                <a:latin typeface="Book Antiqua" pitchFamily="18" charset="0"/>
              </a:rPr>
              <a:t>вражених омелою (С.І. Кузнєцов, Ф.М. Левон, Ю.А. Клименко, В.Ф. Пилипчук М.І. Шумик)</a:t>
            </a:r>
            <a:endParaRPr lang="ru-RU" altLang="uk-UA" sz="2800" b="1" i="1" smtClean="0">
              <a:latin typeface="Book Antiqua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684213" y="2492375"/>
            <a:ext cx="7848600" cy="36337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ru-RU" altLang="uk-UA" sz="1800" b="1" i="1" smtClean="0">
              <a:latin typeface="Book Antiqua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i="1" smtClean="0"/>
              <a:t>5 балів - непошкоджені;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i="1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i="1" smtClean="0"/>
              <a:t>4 бали - мало пошкоджені (дерева, крона яких вражена не більше ніж на 20</a:t>
            </a:r>
            <a:r>
              <a:rPr lang="uk-UA" altLang="uk-UA" sz="2000" i="1" smtClean="0"/>
              <a:t>-</a:t>
            </a:r>
            <a:r>
              <a:rPr lang="ru-RU" altLang="uk-UA" sz="2000" i="1" smtClean="0"/>
              <a:t>­25 % - до 5 шт.;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i="1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i="1" smtClean="0"/>
              <a:t>3 бали - середньої пошкоджуваності (дерева, крона яких вражена на 30</a:t>
            </a:r>
            <a:r>
              <a:rPr lang="uk-UA" altLang="uk-UA" sz="2000" i="1" smtClean="0"/>
              <a:t>-</a:t>
            </a:r>
            <a:r>
              <a:rPr lang="ru-RU" altLang="uk-UA" sz="2000" i="1" smtClean="0"/>
              <a:t>­50 % - від 6 до 15 шт.;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i="1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i="1" smtClean="0"/>
              <a:t>2 бали - сильно пошкоджені (дерева, крона яких вражена від 60 до 80 % - від 16 до 24 шт.;</a:t>
            </a:r>
          </a:p>
          <a:p>
            <a:pPr algn="just" eaLnBrk="1" hangingPunct="1">
              <a:lnSpc>
                <a:spcPct val="80000"/>
              </a:lnSpc>
            </a:pPr>
            <a:endParaRPr lang="ru-RU" altLang="uk-UA" sz="2000" i="1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uk-UA" sz="2000" i="1" smtClean="0"/>
              <a:t>1 бал - дуже сильно пошкоджені (дерева, крона яких вражена від 90 до 100 % - 25 і більше шт.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Эколо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714</Words>
  <Application>Microsoft Office PowerPoint</Application>
  <PresentationFormat>Экран (4:3)</PresentationFormat>
  <Paragraphs>188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Bookman Old Style</vt:lpstr>
      <vt:lpstr>Book Antiqua</vt:lpstr>
      <vt:lpstr>Экология</vt:lpstr>
      <vt:lpstr>Слайд 1</vt:lpstr>
      <vt:lpstr>Слайд 2</vt:lpstr>
      <vt:lpstr>Актуальність дослідження </vt:lpstr>
      <vt:lpstr> Завдання дослідження:  </vt:lpstr>
      <vt:lpstr>Слайд 5</vt:lpstr>
      <vt:lpstr>Агентами розповсюдження омели є - омелюх звичайний </vt:lpstr>
      <vt:lpstr>Методика проведення дослідження  </vt:lpstr>
      <vt:lpstr>Моніторинг території Олешинської сільської ради  </vt:lpstr>
      <vt:lpstr>Ступінь ураження дерев омелою  5- бальна шкала оцінки деревних рослин,  вражених омелою (С.І. Кузнєцов, Ф.М. Левон, Ю.А. Клименко, В.Ф. Пилипчук М.І. Шумик)</vt:lpstr>
      <vt:lpstr>Визначення вікових груп омели </vt:lpstr>
      <vt:lpstr>Список дерев-живителів омели</vt:lpstr>
      <vt:lpstr>Результати досліджень </vt:lpstr>
      <vt:lpstr>Результати досліджень</vt:lpstr>
      <vt:lpstr>ВИСНОВКИ 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біологічних об'єктів</dc:title>
  <dc:creator>user</dc:creator>
  <cp:lastModifiedBy>ИРА</cp:lastModifiedBy>
  <cp:revision>63</cp:revision>
  <dcterms:created xsi:type="dcterms:W3CDTF">2013-11-01T09:50:06Z</dcterms:created>
  <dcterms:modified xsi:type="dcterms:W3CDTF">2019-04-09T12:30:33Z</dcterms:modified>
</cp:coreProperties>
</file>