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0"/>
  </p:notesMasterIdLst>
  <p:sldIdLst>
    <p:sldId id="289" r:id="rId2"/>
    <p:sldId id="262" r:id="rId3"/>
    <p:sldId id="266" r:id="rId4"/>
    <p:sldId id="267" r:id="rId5"/>
    <p:sldId id="272" r:id="rId6"/>
    <p:sldId id="279" r:id="rId7"/>
    <p:sldId id="278" r:id="rId8"/>
    <p:sldId id="280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796" autoAdjust="0"/>
  </p:normalViewPr>
  <p:slideViewPr>
    <p:cSldViewPr>
      <p:cViewPr varScale="1">
        <p:scale>
          <a:sx n="82" d="100"/>
          <a:sy n="82" d="100"/>
        </p:scale>
        <p:origin x="1474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A01F18-09AC-4F9C-BCB8-D57CE62E7875}" type="datetimeFigureOut">
              <a:rPr lang="ru-RU" smtClean="0"/>
              <a:t>19.04.2019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42E7AE-4871-4059-8545-7AEF0D6403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91531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A6A6E-04DC-467E-AF48-06B4FB07E722}" type="datetimeFigureOut">
              <a:rPr lang="ru-RU" smtClean="0"/>
              <a:t>19.04.2019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9C55D-C36B-457F-8313-C1DBD12D6A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21043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A6A6E-04DC-467E-AF48-06B4FB07E722}" type="datetimeFigureOut">
              <a:rPr lang="ru-RU" smtClean="0"/>
              <a:t>19.04.2019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9C55D-C36B-457F-8313-C1DBD12D6A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64129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A6A6E-04DC-467E-AF48-06B4FB07E722}" type="datetimeFigureOut">
              <a:rPr lang="ru-RU" smtClean="0"/>
              <a:t>19.04.2019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9C55D-C36B-457F-8313-C1DBD12D6A55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745578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A6A6E-04DC-467E-AF48-06B4FB07E722}" type="datetimeFigureOut">
              <a:rPr lang="ru-RU" smtClean="0"/>
              <a:t>19.04.2019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9C55D-C36B-457F-8313-C1DBD12D6A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34021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A6A6E-04DC-467E-AF48-06B4FB07E722}" type="datetimeFigureOut">
              <a:rPr lang="ru-RU" smtClean="0"/>
              <a:t>19.04.2019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9C55D-C36B-457F-8313-C1DBD12D6A55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533458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A6A6E-04DC-467E-AF48-06B4FB07E722}" type="datetimeFigureOut">
              <a:rPr lang="ru-RU" smtClean="0"/>
              <a:t>19.04.2019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9C55D-C36B-457F-8313-C1DBD12D6A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87704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A6A6E-04DC-467E-AF48-06B4FB07E722}" type="datetimeFigureOut">
              <a:rPr lang="ru-RU" smtClean="0"/>
              <a:t>19.04.2019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9C55D-C36B-457F-8313-C1DBD12D6A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91170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A6A6E-04DC-467E-AF48-06B4FB07E722}" type="datetimeFigureOut">
              <a:rPr lang="ru-RU" smtClean="0"/>
              <a:t>19.04.2019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9C55D-C36B-457F-8313-C1DBD12D6A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93740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A6A6E-04DC-467E-AF48-06B4FB07E722}" type="datetimeFigureOut">
              <a:rPr lang="ru-RU" smtClean="0"/>
              <a:t>19.04.2019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9C55D-C36B-457F-8313-C1DBD12D6A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30237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A6A6E-04DC-467E-AF48-06B4FB07E722}" type="datetimeFigureOut">
              <a:rPr lang="ru-RU" smtClean="0"/>
              <a:t>19.04.2019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9C55D-C36B-457F-8313-C1DBD12D6A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5127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A6A6E-04DC-467E-AF48-06B4FB07E722}" type="datetimeFigureOut">
              <a:rPr lang="ru-RU" smtClean="0"/>
              <a:t>19.04.2019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9C55D-C36B-457F-8313-C1DBD12D6A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2053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A6A6E-04DC-467E-AF48-06B4FB07E722}" type="datetimeFigureOut">
              <a:rPr lang="ru-RU" smtClean="0"/>
              <a:t>19.04.2019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9C55D-C36B-457F-8313-C1DBD12D6A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2349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A6A6E-04DC-467E-AF48-06B4FB07E722}" type="datetimeFigureOut">
              <a:rPr lang="ru-RU" smtClean="0"/>
              <a:t>19.04.2019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9C55D-C36B-457F-8313-C1DBD12D6A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601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A6A6E-04DC-467E-AF48-06B4FB07E722}" type="datetimeFigureOut">
              <a:rPr lang="ru-RU" smtClean="0"/>
              <a:t>19.04.2019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9C55D-C36B-457F-8313-C1DBD12D6A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61725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A6A6E-04DC-467E-AF48-06B4FB07E722}" type="datetimeFigureOut">
              <a:rPr lang="ru-RU" smtClean="0"/>
              <a:t>19.04.2019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9C55D-C36B-457F-8313-C1DBD12D6A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73146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A6A6E-04DC-467E-AF48-06B4FB07E722}" type="datetimeFigureOut">
              <a:rPr lang="ru-RU" smtClean="0"/>
              <a:t>19.04.2019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9C55D-C36B-457F-8313-C1DBD12D6A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75828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6A6A6E-04DC-467E-AF48-06B4FB07E722}" type="datetimeFigureOut">
              <a:rPr lang="ru-RU" smtClean="0"/>
              <a:t>19.04.2019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439C55D-C36B-457F-8313-C1DBD12D6A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7132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7.gif"/><Relationship Id="rId7" Type="http://schemas.openxmlformats.org/officeDocument/2006/relationships/image" Target="../media/image1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Shape 1"/>
          <p:cNvSpPr txBox="1"/>
          <p:nvPr/>
        </p:nvSpPr>
        <p:spPr>
          <a:xfrm>
            <a:off x="403411" y="1245846"/>
            <a:ext cx="8337177" cy="1107996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0" tIns="0" rIns="0" bIns="0" anchor="ctr">
            <a:spAutoFit/>
          </a:bodyPr>
          <a:lstStyle/>
          <a:p>
            <a:pPr marL="490161" algn="ctr">
              <a:defRPr/>
            </a:pPr>
            <a:r>
              <a:rPr lang="uk-UA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БІОТЕСТУВАННЯ  РІВНЯ ЗАБРУДНЕНОСТІ АТМОСФЕРНОГО ПОВІТРЯ В ПРОМИСЛОВИХ ЗОНАХ М.ХАРКОВА </a:t>
            </a:r>
            <a:r>
              <a:rPr lang="uk-UA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 ВИКОРИСТАННЯМ ЛИСТОВИХ ПЛАСТИНОК  ТОПОЛІ ПІРАМІДАЛЬНОЇ</a:t>
            </a:r>
            <a:endParaRPr lang="uk-UA" sz="2177" b="1" spc="-1" dirty="0">
              <a:solidFill>
                <a:srgbClr val="481D32"/>
              </a:solidFill>
              <a:latin typeface="Times New Roman"/>
            </a:endParaRPr>
          </a:p>
        </p:txBody>
      </p:sp>
      <p:sp>
        <p:nvSpPr>
          <p:cNvPr id="3075" name="TextShape 2"/>
          <p:cNvSpPr txBox="1">
            <a:spLocks noChangeArrowheads="1"/>
          </p:cNvSpPr>
          <p:nvPr/>
        </p:nvSpPr>
        <p:spPr bwMode="auto">
          <a:xfrm>
            <a:off x="4355976" y="3356992"/>
            <a:ext cx="4454525" cy="225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600" u="sng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Роботу </a:t>
            </a:r>
            <a:r>
              <a:rPr lang="ru-RU" altLang="ru-RU" sz="1600" u="sng" dirty="0" err="1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виконав</a:t>
            </a:r>
            <a:r>
              <a:rPr lang="ru-RU" altLang="ru-RU" sz="1600" u="sng" dirty="0" smtClean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:</a:t>
            </a:r>
            <a:r>
              <a:rPr lang="ru-RU" alt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uk-UA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Скрипник </a:t>
            </a:r>
            <a:r>
              <a:rPr lang="uk-UA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Анна Андріївна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учениця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класу, Харківської загальноосвітньої школи І-ІІІ ступенів №153 Харківської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міської ради Харківської 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області;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spcAft>
                <a:spcPts val="263"/>
              </a:spcAft>
              <a:buFontTx/>
              <a:buNone/>
            </a:pPr>
            <a:endParaRPr lang="ru-RU" altLang="ru-RU" sz="1600" u="sng" dirty="0">
              <a:solidFill>
                <a:srgbClr val="000000"/>
              </a:solidFill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spcBef>
                <a:spcPct val="0"/>
              </a:spcBef>
              <a:spcAft>
                <a:spcPts val="263"/>
              </a:spcAft>
              <a:buNone/>
            </a:pPr>
            <a:r>
              <a:rPr lang="ru-RU" altLang="ru-RU" sz="1600" u="sng" dirty="0" err="1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Науковий</a:t>
            </a:r>
            <a:r>
              <a:rPr lang="ru-RU" altLang="ru-RU" sz="1600" u="sng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altLang="ru-RU" sz="1600" u="sng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керівник</a:t>
            </a:r>
            <a:r>
              <a:rPr lang="ru-RU" alt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: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Литвин </a:t>
            </a:r>
            <a:r>
              <a:rPr lang="ru-RU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Наталія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Андріївна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вчитель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хімії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Харківської загальноосвітньої школи І-ІІІ ступенів №153 Харківської міської ради Харківської 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області, </a:t>
            </a:r>
            <a:r>
              <a:rPr lang="uk-UA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спеціаліст</a:t>
            </a:r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alt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вищої </a:t>
            </a:r>
            <a:r>
              <a:rPr lang="uk-UA" alt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категорії</a:t>
            </a:r>
            <a:endParaRPr lang="ru-RU" altLang="ru-RU" sz="1400" dirty="0"/>
          </a:p>
        </p:txBody>
      </p:sp>
      <p:sp>
        <p:nvSpPr>
          <p:cNvPr id="43" name="CustomShape 3"/>
          <p:cNvSpPr/>
          <p:nvPr/>
        </p:nvSpPr>
        <p:spPr>
          <a:xfrm>
            <a:off x="1111250" y="23813"/>
            <a:ext cx="6921500" cy="100012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81638" tIns="40819" rIns="81638" bIns="40819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400" smtClean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Міністерство</a:t>
            </a:r>
            <a:r>
              <a:rPr lang="ru-RU" altLang="ru-RU" sz="1600" smtClean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освіти і науки України</a:t>
            </a:r>
            <a:endParaRPr lang="ru-RU" altLang="ru-RU" sz="1600" smtClean="0"/>
          </a:p>
          <a:p>
            <a:pPr algn="ctr" eaLnBrk="1" hangingPunct="1">
              <a:defRPr/>
            </a:pPr>
            <a:r>
              <a:rPr lang="ru-RU" altLang="ru-RU" sz="1600" smtClean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Департамент науки і освіти Харківської обласної державної адміністрації</a:t>
            </a:r>
            <a:endParaRPr lang="ru-RU" altLang="ru-RU" sz="1600" smtClean="0"/>
          </a:p>
          <a:p>
            <a:pPr algn="ctr" eaLnBrk="1" hangingPunct="1">
              <a:defRPr/>
            </a:pPr>
            <a:r>
              <a:rPr lang="ru-RU" altLang="ru-RU" sz="1600" smtClean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Харківське територіальне відділення МАН України</a:t>
            </a:r>
            <a:endParaRPr lang="ru-RU" altLang="ru-RU" sz="1600" smtClean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21818" t="7977" r="7273"/>
          <a:stretch/>
        </p:blipFill>
        <p:spPr bwMode="auto">
          <a:xfrm>
            <a:off x="195263" y="2613478"/>
            <a:ext cx="3888432" cy="3945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53685747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87524" y="920906"/>
            <a:ext cx="8719932" cy="1788013"/>
          </a:xfrm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457200" algn="just">
              <a:spcBef>
                <a:spcPts val="0"/>
              </a:spcBef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Більшість території України перебуває у стані техногенного навантаження. Вплив хімічних і фізичних забруднень на живі організми значною мірою залежить від інших факторів довкілля. За таких умов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важливо не тільки проводити пошук екстремальних забруднень, але й  здійснювати оцінку якості довкілля. Найважливішим об’єктом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біоіндикації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довкілля є рослини. Тому робота дійсно є актуальною.</a:t>
            </a:r>
          </a:p>
          <a:p>
            <a:endParaRPr lang="ru-RU" dirty="0"/>
          </a:p>
        </p:txBody>
      </p:sp>
      <p:pic>
        <p:nvPicPr>
          <p:cNvPr id="5" name="Picture 2" descr="https://decor-garden.com.ua/images/ovr8/1403-4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624992"/>
            <a:ext cx="4795497" cy="2668909"/>
          </a:xfrm>
          <a:prstGeom prst="rect">
            <a:avLst/>
          </a:prstGeom>
          <a:ln>
            <a:solidFill>
              <a:schemeClr val="accent2">
                <a:lumMod val="50000"/>
              </a:schemeClr>
            </a:solidFill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6" name="Прямоугольник 5"/>
          <p:cNvSpPr/>
          <p:nvPr/>
        </p:nvSpPr>
        <p:spPr>
          <a:xfrm>
            <a:off x="4788024" y="6394044"/>
            <a:ext cx="3712070" cy="276999"/>
          </a:xfrm>
          <a:prstGeom prst="rect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ТОПОЛІ ПІРАМІДАЛЬНІ </a:t>
            </a:r>
            <a:r>
              <a:rPr lang="uk-UA" sz="1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Рорulusnigravar.piramidalis</a:t>
            </a:r>
            <a:endParaRPr lang="ru-RU" sz="1600" dirty="0"/>
          </a:p>
        </p:txBody>
      </p:sp>
      <p:pic>
        <p:nvPicPr>
          <p:cNvPr id="7" name="Содержимое 3" descr="depositphotos_77739206-stock-photo-green-poplar-leaf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7551536">
            <a:off x="360262" y="201848"/>
            <a:ext cx="609740" cy="514151"/>
          </a:xfrm>
          <a:prstGeom prst="rect">
            <a:avLst/>
          </a:prstGeom>
        </p:spPr>
      </p:pic>
      <p:pic>
        <p:nvPicPr>
          <p:cNvPr id="8" name="Содержимое 3" descr="depositphotos_77739206-stock-photo-green-poplar-leaf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92795" y="98284"/>
            <a:ext cx="768558" cy="648071"/>
          </a:xfrm>
          <a:prstGeom prst="rect">
            <a:avLst/>
          </a:prstGeom>
        </p:spPr>
      </p:pic>
      <p:pic>
        <p:nvPicPr>
          <p:cNvPr id="9" name="Содержимое 3" descr="depositphotos_77739206-stock-photo-green-poplar-leaf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589123">
            <a:off x="1146738" y="169162"/>
            <a:ext cx="701346" cy="591396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4658646" y="272761"/>
            <a:ext cx="4320480" cy="369332"/>
          </a:xfrm>
          <a:prstGeom prst="rect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АКТУАЛЬНІСТЬ ДОСЛІДЖЕННЯ 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87524" y="2773224"/>
            <a:ext cx="3771254" cy="3693319"/>
          </a:xfrm>
          <a:prstGeom prst="rect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indent="457200" algn="just"/>
            <a:r>
              <a:rPr lang="uk-UA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 є новою, адже серед існуючих методів моніторингу стану навколишнього середовища, а саме стану повітряного басейну, </a:t>
            </a:r>
            <a:r>
              <a:rPr lang="uk-UA" dirty="0" err="1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біоіндикатор</a:t>
            </a:r>
            <a:r>
              <a:rPr lang="uk-UA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є прогресуючим. Завдяки саме цьому методу, ми можемо визначити рівень забрудненості довкілля в певному районі без допомоги спеціальних приладів</a:t>
            </a:r>
            <a:r>
              <a:rPr lang="uk-UA" dirty="0" smtClean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dirty="0" err="1" smtClean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Біоіндикація</a:t>
            </a:r>
            <a:r>
              <a:rPr lang="uk-UA" dirty="0" smtClean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err="1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урбосередовища</a:t>
            </a:r>
            <a:r>
              <a:rPr lang="uk-UA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показником флуктуючої асиметрії дерев є простим і доступним </a:t>
            </a:r>
            <a:r>
              <a:rPr lang="uk-UA" dirty="0" smtClean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методом.</a:t>
            </a:r>
            <a:endParaRPr lang="ru-RU"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211960" y="3018057"/>
            <a:ext cx="4795496" cy="369332"/>
          </a:xfrm>
          <a:prstGeom prst="rect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НОВИЗНА ЕКОЛОГІЧНОГО ПРОЕКТУ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Содержимое 3" descr="depositphotos_77739206-stock-photo-green-poplar-leaf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9444875">
            <a:off x="3015855" y="126622"/>
            <a:ext cx="701346" cy="591396"/>
          </a:xfrm>
          <a:prstGeom prst="rect">
            <a:avLst/>
          </a:prstGeom>
        </p:spPr>
      </p:pic>
      <p:pic>
        <p:nvPicPr>
          <p:cNvPr id="14" name="Содержимое 3" descr="depositphotos_77739206-stock-photo-green-poplar-leaf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3734376">
            <a:off x="3907090" y="193069"/>
            <a:ext cx="609740" cy="5141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3" y="404664"/>
            <a:ext cx="6912768" cy="1584176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indent="457200" algn="just"/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дослідження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й аналіз деяких способів вимірювань 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морфометричних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параметрів листків тополі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пірамідальної,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щодо придатності запропонованих способів для оцінки якості довкілля та вивчення морфологічної реакції листків тополі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b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різних 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урбоекологічних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умовах </a:t>
            </a:r>
            <a:r>
              <a:rPr lang="uk-UA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м.Харкова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                       .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3068960"/>
            <a:ext cx="8424936" cy="3416320"/>
          </a:xfrm>
          <a:prstGeom prst="rect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Опрацювати наукову літературу, щодо цієї теми.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Опанувати методику визначення рівня забрудненості повітря в певних районах м. Харкова.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Провести експертну оцінку рівня забрудненості  на певних ділянках міста Харкова у різних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урбоекологічних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умовах на листі дерев'янистої рослини (тополі пірамідальної (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лат.Рор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ulusnigravar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piramidalis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за допомогою спеціального обладнання.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Проаналізувати  результати вимірювання флуктуючої асиметрії листя, зібраного з дерев ,які ростуть в місцях , які мають різний рівень техногенного навантаження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Розробити пропозиції щодо використання методу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біоіндикації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щорічно для спроб поліпшення стану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аеротехногенного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забруднення даної місцевості.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332656"/>
            <a:ext cx="2232248" cy="400110"/>
          </a:xfrm>
          <a:prstGeom prst="rect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МЕТА РОБОТИ </a:t>
            </a:r>
            <a:endParaRPr lang="ru-RU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25759" y="2420888"/>
            <a:ext cx="3888432" cy="400110"/>
          </a:xfrm>
          <a:prstGeom prst="rect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 ДОСЛІДЖЕННЯ  </a:t>
            </a:r>
            <a:endParaRPr lang="ru-RU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7" name="Picture 2" descr="ÐÐ°ÑÑÐ¸Ð½ÐºÐ¸ Ð¿Ð¾ Ð·Ð°Ð¿ÑÐ¾ÑÑ ÑÐ¾Ð¿Ð¾Ð»Ñ Ð¿Ð¸ÑÐ°Ð¼Ð¸Ð´Ð°Ð»ÑÐ½Ð¾Ð³Ð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864858"/>
            <a:ext cx="2304256" cy="1512169"/>
          </a:xfrm>
          <a:prstGeom prst="rect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607357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ÐÐ°ÑÑÐ¸Ð½ÐºÐ¸ Ð¿Ð¾ Ð·Ð°Ð¿ÑÐ¾ÑÑ Ð»Ð¸ÑÑÐ¾Ðº ÑÐ¾Ð¿Ð¾Ð»Ñ Ð¿Ð¸ÑÐ°Ð¼Ð¸Ð´Ð°Ð»ÑÐ½Ð¾Ð³Ð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540" y="382148"/>
            <a:ext cx="4649081" cy="2902835"/>
          </a:xfrm>
          <a:prstGeom prst="rect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5" name="Прямоугольник 4"/>
          <p:cNvSpPr/>
          <p:nvPr/>
        </p:nvSpPr>
        <p:spPr>
          <a:xfrm>
            <a:off x="4355976" y="548680"/>
            <a:ext cx="4248472" cy="1015663"/>
          </a:xfrm>
          <a:prstGeom prst="rect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000" b="1" u="sng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ОБ’ЄКТ ДОСЛІДЖЕННЯ: </a:t>
            </a:r>
          </a:p>
          <a:p>
            <a:pPr algn="ctr"/>
            <a:r>
              <a:rPr lang="uk-UA" sz="2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листя Тополі пірамідальної </a:t>
            </a:r>
            <a:r>
              <a:rPr lang="uk-UA" sz="2000" b="1" i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Рорulusnigravar.piramidalis</a:t>
            </a:r>
            <a:endParaRPr lang="ru-RU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55976" y="1841273"/>
            <a:ext cx="4284476" cy="1947768"/>
          </a:xfrm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indent="457200" algn="just"/>
            <a:r>
              <a:rPr lang="uk-UA" sz="2000" b="1" u="sng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 ДОСЛІДЖЕННЯ</a:t>
            </a:r>
            <a:r>
              <a:rPr lang="uk-UA" sz="2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uk-UA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флуктуюча асиметрія листя </a:t>
            </a:r>
            <a:r>
              <a:rPr lang="uk-UA" sz="2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Тополі пірамідальної </a:t>
            </a:r>
            <a:r>
              <a:rPr lang="uk-UA" sz="2000" b="1" i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Рорulusnigravar.piramidalis</a:t>
            </a:r>
            <a:r>
              <a:rPr lang="uk-UA" sz="2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 показник високого рівня антропогенного </a:t>
            </a:r>
            <a:r>
              <a:rPr lang="uk-UA" sz="2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навантаження</a:t>
            </a:r>
            <a:r>
              <a:rPr lang="uk-UA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35089" y="4221088"/>
            <a:ext cx="8172908" cy="2446824"/>
          </a:xfrm>
          <a:prstGeom prst="rect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indent="457200" algn="just"/>
            <a:r>
              <a:rPr lang="uk-UA" sz="1700" b="1" u="sn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Біоіндикація</a:t>
            </a:r>
            <a:r>
              <a:rPr lang="uk-UA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це оцінка стану середовища за допомогою живих об'єктів, використання організмів або угруповань організмів, чий вміст певних елементів або </a:t>
            </a:r>
            <a:r>
              <a:rPr lang="uk-UA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сполук</a:t>
            </a:r>
            <a:r>
              <a:rPr lang="uk-UA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також морфологічна, гістологічна або клітинна структура, метаболічні та біохімічні процеси, поведінка та популяційна організація дають інформацію щодо якості навколишнього середовища або природи змін цього середовища.</a:t>
            </a:r>
          </a:p>
          <a:p>
            <a:pPr indent="457200" algn="just"/>
            <a:r>
              <a:rPr lang="uk-UA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7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Флуктуюча асиметрія (ФА</a:t>
            </a:r>
            <a:r>
              <a:rPr lang="uk-UA" sz="1700" b="1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- </a:t>
            </a:r>
            <a:r>
              <a:rPr lang="uk-UA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запропонована Ван </a:t>
            </a:r>
            <a:r>
              <a:rPr lang="uk-UA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Валеном</a:t>
            </a:r>
            <a:r>
              <a:rPr lang="uk-UA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Використовується при роботі з біологічними об’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ктами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Дозволяє </a:t>
            </a:r>
            <a:r>
              <a:rPr lang="uk-UA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оцінити </a:t>
            </a:r>
            <a:r>
              <a:rPr lang="uk-UA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нестабільість</a:t>
            </a:r>
            <a:r>
              <a:rPr lang="uk-UA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розвитку цілого організму або його частин. При флуктуючій асиметрії розходження між сторонами не є строго генетично детермінованими.</a:t>
            </a:r>
            <a:endParaRPr lang="ru-RU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71600" y="3628317"/>
            <a:ext cx="2774590" cy="400110"/>
          </a:xfrm>
          <a:prstGeom prst="rect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ГЛОСАРІЙ</a:t>
            </a:r>
            <a:endParaRPr lang="ru-RU" sz="20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8649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02997" y="205570"/>
            <a:ext cx="4248472" cy="443136"/>
          </a:xfrm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uk-UA" sz="2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МЕТОДИКА     ВИМІРЮВАННЯ</a:t>
            </a:r>
            <a:endParaRPr lang="ru-RU" sz="20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http://www.rusnauka.com/31_PRNT_2010/Ecologia/73986.doc.files/image006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12206" y="896126"/>
            <a:ext cx="2124236" cy="938840"/>
          </a:xfrm>
          <a:prstGeom prst="rect">
            <a:avLst/>
          </a:prstGeom>
          <a:ln>
            <a:solidFill>
              <a:schemeClr val="accent2">
                <a:lumMod val="50000"/>
              </a:schemeClr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5" name="Рисунок 4" descr="http://www.rusnauka.com/31_PRNT_2010/Ecologia/73986.doc.files/image008.gif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2090410"/>
            <a:ext cx="3456384" cy="1080120"/>
          </a:xfrm>
          <a:prstGeom prst="rect">
            <a:avLst/>
          </a:prstGeom>
          <a:ln>
            <a:solidFill>
              <a:schemeClr val="accent2">
                <a:lumMod val="50000"/>
              </a:schemeClr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6" name="Объект 5" descr="http://www.rusnauka.com/31_PRNT_2010/Ecologia/73986.doc.files/image010.gif"/>
          <p:cNvPicPr>
            <a:picLocks noGrp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02655" y="3313276"/>
            <a:ext cx="4233787" cy="1096888"/>
          </a:xfrm>
          <a:prstGeom prst="rect">
            <a:avLst/>
          </a:prstGeom>
          <a:ln>
            <a:solidFill>
              <a:schemeClr val="accent2">
                <a:lumMod val="50000"/>
              </a:schemeClr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7" name="Содержимое 3" descr="http://www.rusnauka.com/31_PRNT_2010/Ecologia/73986.doc.files/image002.jpg"/>
          <p:cNvPicPr>
            <a:picLocks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0518" y="528566"/>
            <a:ext cx="1904461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Содержимое 3" descr="P81022-12311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15001" y="4653136"/>
            <a:ext cx="2721619" cy="2040215"/>
          </a:xfrm>
          <a:prstGeom prst="rect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52425" y="2383605"/>
            <a:ext cx="2646770" cy="2069476"/>
          </a:xfrm>
          <a:prstGeom prst="rect">
            <a:avLst/>
          </a:prstGeom>
          <a:ln>
            <a:solidFill>
              <a:schemeClr val="accent2">
                <a:lumMod val="50000"/>
              </a:schemeClr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3" name="Прямоугольник 2"/>
          <p:cNvSpPr/>
          <p:nvPr/>
        </p:nvSpPr>
        <p:spPr>
          <a:xfrm>
            <a:off x="251520" y="4939025"/>
            <a:ext cx="5527781" cy="1754326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бал (до 0,055) –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чисте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повітря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бали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(0,055-0,060) –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відносно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чисте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повітря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бали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(0,060-0,065) –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забруднене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повітря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бали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(0,065-0,070) – сильно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забруднене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повітря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балів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більше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0,070) –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надто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сильно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забруднене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повітря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73426" y="4453081"/>
            <a:ext cx="516301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Шкала О.П.МЕЛЕХОВА та О.І.ЄГОРОВА</a:t>
            </a:r>
            <a:endParaRPr lang="ru-RU" sz="20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ÐÐ°ÑÑÐ¸Ð½ÐºÐ¸ Ð¿Ð¾ Ð·Ð°Ð¿ÑÐ¾ÑÑ Ð»Ð¸ÑÑÐ¾Ðº ÑÐ¾Ð¿Ð¾Ð»Ñ Ð¿Ð¸ÑÐ°Ð¼Ð¸Ð´Ð°Ð»ÑÐ½Ð¾Ð³Ð¾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38"/>
          <a:stretch/>
        </p:blipFill>
        <p:spPr bwMode="auto">
          <a:xfrm rot="5400000">
            <a:off x="6758252" y="493214"/>
            <a:ext cx="1448300" cy="1932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6363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25505" y="209738"/>
            <a:ext cx="5430023" cy="350729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10788" y="332656"/>
            <a:ext cx="2305912" cy="360040"/>
          </a:xfrm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uk-UA" sz="1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КАРТА ЗБОРУ ПРОБ</a:t>
            </a:r>
            <a:endParaRPr lang="ru-RU" sz="18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Содержимое 3" descr="C:\Users\Krab\AppData\Local\Microsoft\Windows\Temporary Internet Files\Content.Word\P81022-120422.jpg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996953"/>
            <a:ext cx="2232248" cy="1728192"/>
          </a:xfrm>
          <a:prstGeom prst="rect">
            <a:avLst/>
          </a:prstGeom>
          <a:ln w="19050" cap="rnd" cmpd="sng" algn="ctr">
            <a:solidFill>
              <a:schemeClr val="accent2">
                <a:lumMod val="50000"/>
              </a:schemeClr>
            </a:solidFill>
            <a:prstDash val="soli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7" name="Содержимое 3" descr="C:\Users\Krab\Downloads\P81022-120501.jpg"/>
          <p:cNvPicPr>
            <a:picLocks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15507" y="2996953"/>
            <a:ext cx="2432558" cy="1728192"/>
          </a:xfrm>
          <a:prstGeom prst="rect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8" name="Содержимое 3" descr="C:\Users\Krab\AppData\Local\Microsoft\Windows\Temporary Internet Files\Content.Word\P81022-120702.jpg"/>
          <p:cNvPicPr>
            <a:picLocks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79804" y="2930219"/>
            <a:ext cx="2484533" cy="1722917"/>
          </a:xfrm>
          <a:prstGeom prst="rect">
            <a:avLst/>
          </a:prstGeom>
          <a:ln w="19050" cap="rnd" cmpd="sng" algn="ctr">
            <a:solidFill>
              <a:schemeClr val="accent2">
                <a:lumMod val="50000"/>
              </a:schemeClr>
            </a:solidFill>
            <a:prstDash val="soli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9" name="Содержимое 3" descr="C:\Users\Krab\Downloads\P81022-120741.jpg"/>
          <p:cNvPicPr>
            <a:picLocks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8240" y="4919330"/>
            <a:ext cx="2232248" cy="1800200"/>
          </a:xfrm>
          <a:prstGeom prst="rect">
            <a:avLst/>
          </a:prstGeom>
          <a:ln w="19050" cap="rnd" cmpd="sng" algn="ctr">
            <a:solidFill>
              <a:schemeClr val="accent2">
                <a:lumMod val="50000"/>
              </a:schemeClr>
            </a:solidFill>
            <a:prstDash val="soli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10" name="Содержимое 3" descr="C:\Users\Krab\AppData\Local\Microsoft\Windows\Temporary Internet Files\Content.Word\P81022-120802.jpg"/>
          <p:cNvPicPr>
            <a:picLocks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36219" y="4919330"/>
            <a:ext cx="2414406" cy="1793840"/>
          </a:xfrm>
          <a:prstGeom prst="rect">
            <a:avLst/>
          </a:prstGeom>
          <a:ln w="19050" cap="rnd" cmpd="sng" algn="ctr">
            <a:solidFill>
              <a:schemeClr val="accent2">
                <a:lumMod val="50000"/>
              </a:schemeClr>
            </a:solidFill>
            <a:prstDash val="soli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11" name="Содержимое 3" descr="C:\Users\Krab\AppData\Local\Microsoft\Windows\Temporary Internet Files\Content.Word\P81022-120814.jpg"/>
          <p:cNvPicPr>
            <a:picLocks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376356" y="4936882"/>
            <a:ext cx="2514416" cy="1793840"/>
          </a:xfrm>
          <a:prstGeom prst="rect">
            <a:avLst/>
          </a:prstGeom>
          <a:ln w="19050" cap="rnd" cmpd="sng" algn="ctr">
            <a:solidFill>
              <a:schemeClr val="accent2">
                <a:lumMod val="50000"/>
              </a:schemeClr>
            </a:solidFill>
            <a:prstDash val="soli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467544" y="1772816"/>
            <a:ext cx="2808312" cy="905644"/>
          </a:xfrm>
          <a:prstGeom prst="rect">
            <a:avLst/>
          </a:prstGeom>
          <a:ln w="19050" cap="rnd" cmpd="sng" algn="ctr">
            <a:solidFill>
              <a:schemeClr val="accent2">
                <a:lumMod val="50000"/>
              </a:schemeClr>
            </a:solidFill>
            <a:prstDash val="soli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2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МАТЕРІАЛИ ДОСЛІДЖЕННЯ </a:t>
            </a:r>
            <a:endParaRPr lang="ru-RU" sz="20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0" name="Picture 4" descr="ÐÐ°ÑÑÐ¸Ð½ÐºÐ¸ Ð¿Ð¾ Ð·Ð°Ð¿ÑÐ¾ÑÑ ÑÐ¾Ð¿Ð¾Ð»Ñ Ð¿Ð¸ÑÐ°Ð¼Ð¸Ð´Ð°Ð»ÑÐ½Ð¾Ð³Ð¾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761" y="106678"/>
            <a:ext cx="2355875" cy="1526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2703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2763" y="404664"/>
            <a:ext cx="6347713" cy="443136"/>
          </a:xfrm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uk-UA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УЗАГАЛЬНЕННЯ ЗА 2017-2018 РОКИ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28891732"/>
              </p:ext>
            </p:extLst>
          </p:nvPr>
        </p:nvGraphicFramePr>
        <p:xfrm>
          <a:off x="251521" y="1340768"/>
          <a:ext cx="8706174" cy="499773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83159">
                  <a:extLst>
                    <a:ext uri="{9D8B030D-6E8A-4147-A177-3AD203B41FA5}">
                      <a16:colId xmlns:a16="http://schemas.microsoft.com/office/drawing/2014/main" val="2142622358"/>
                    </a:ext>
                  </a:extLst>
                </a:gridCol>
                <a:gridCol w="1595644">
                  <a:extLst>
                    <a:ext uri="{9D8B030D-6E8A-4147-A177-3AD203B41FA5}">
                      <a16:colId xmlns:a16="http://schemas.microsoft.com/office/drawing/2014/main" val="115744223"/>
                    </a:ext>
                  </a:extLst>
                </a:gridCol>
                <a:gridCol w="709184">
                  <a:extLst>
                    <a:ext uri="{9D8B030D-6E8A-4147-A177-3AD203B41FA5}">
                      <a16:colId xmlns:a16="http://schemas.microsoft.com/office/drawing/2014/main" val="646240556"/>
                    </a:ext>
                  </a:extLst>
                </a:gridCol>
                <a:gridCol w="1765458">
                  <a:extLst>
                    <a:ext uri="{9D8B030D-6E8A-4147-A177-3AD203B41FA5}">
                      <a16:colId xmlns:a16="http://schemas.microsoft.com/office/drawing/2014/main" val="4194100896"/>
                    </a:ext>
                  </a:extLst>
                </a:gridCol>
                <a:gridCol w="1652729">
                  <a:extLst>
                    <a:ext uri="{9D8B030D-6E8A-4147-A177-3AD203B41FA5}">
                      <a16:colId xmlns:a16="http://schemas.microsoft.com/office/drawing/2014/main" val="1643022042"/>
                    </a:ext>
                  </a:extLst>
                </a:gridCol>
              </a:tblGrid>
              <a:tr h="7200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Місце відбору проб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49" marR="442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Флуктуюча асиметрія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(середнє значення)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49" marR="442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Бал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49" marR="442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Стан атмосферного повітря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49" marR="442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Рік проведення дослідження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49" marR="44249" marT="0" marB="0"/>
                </a:tc>
                <a:extLst>
                  <a:ext uri="{0D108BD9-81ED-4DB2-BD59-A6C34878D82A}">
                    <a16:rowId xmlns:a16="http://schemas.microsoft.com/office/drawing/2014/main" val="2249575155"/>
                  </a:ext>
                </a:extLst>
              </a:tr>
              <a:tr h="3936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8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вул</a:t>
                      </a:r>
                      <a:r>
                        <a:rPr lang="uk-UA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Селянська 24</a:t>
                      </a:r>
                      <a:endParaRPr lang="ru-RU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49" marR="442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0,04935</a:t>
                      </a:r>
                      <a:endParaRPr lang="ru-RU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49" marR="442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49" marR="442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Чисте повітря</a:t>
                      </a:r>
                      <a:endParaRPr lang="ru-RU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49" marR="442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</a:t>
                      </a:r>
                      <a:endParaRPr lang="ru-RU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49" marR="44249" marT="0" marB="0"/>
                </a:tc>
                <a:extLst>
                  <a:ext uri="{0D108BD9-81ED-4DB2-BD59-A6C34878D82A}">
                    <a16:rowId xmlns:a16="http://schemas.microsoft.com/office/drawing/2014/main" val="4189999751"/>
                  </a:ext>
                </a:extLst>
              </a:tr>
              <a:tr h="5411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r>
                        <a:rPr lang="uk-UA" sz="18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ул</a:t>
                      </a:r>
                      <a:r>
                        <a:rPr lang="uk-UA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uk-UA" sz="1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Ак.Богомольця</a:t>
                      </a:r>
                      <a:endParaRPr lang="ru-RU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49" marR="442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0,0671</a:t>
                      </a:r>
                      <a:endParaRPr lang="ru-RU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49" marR="442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6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49" marR="442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Сильно забруднене</a:t>
                      </a:r>
                      <a:endParaRPr lang="ru-RU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49" marR="442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</a:t>
                      </a:r>
                      <a:endParaRPr lang="ru-RU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49" marR="44249" marT="0" marB="0"/>
                </a:tc>
                <a:extLst>
                  <a:ext uri="{0D108BD9-81ED-4DB2-BD59-A6C34878D82A}">
                    <a16:rowId xmlns:a16="http://schemas.microsoft.com/office/drawing/2014/main" val="1068168735"/>
                  </a:ext>
                </a:extLst>
              </a:tr>
              <a:tr h="2592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8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вул</a:t>
                      </a:r>
                      <a:r>
                        <a:rPr lang="uk-UA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uk-UA" sz="1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Москалівська</a:t>
                      </a:r>
                      <a:endParaRPr lang="ru-RU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49" marR="442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0,0577</a:t>
                      </a:r>
                      <a:endParaRPr lang="ru-RU" sz="16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49" marR="442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49" marR="442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Відносно чисте</a:t>
                      </a:r>
                      <a:endParaRPr lang="ru-RU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49" marR="442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</a:t>
                      </a:r>
                      <a:endParaRPr lang="ru-RU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49" marR="44249" marT="0" marB="0"/>
                </a:tc>
                <a:extLst>
                  <a:ext uri="{0D108BD9-81ED-4DB2-BD59-A6C34878D82A}">
                    <a16:rowId xmlns:a16="http://schemas.microsoft.com/office/drawing/2014/main" val="4288589575"/>
                  </a:ext>
                </a:extLst>
              </a:tr>
              <a:tr h="8037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вул. Селянська -1 км від коксохімічного заводу</a:t>
                      </a:r>
                      <a:endParaRPr lang="ru-RU" sz="18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49" marR="442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0,092</a:t>
                      </a:r>
                      <a:endParaRPr lang="ru-RU" sz="16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49" marR="442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49" marR="442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Надто забруднене</a:t>
                      </a:r>
                      <a:endParaRPr lang="ru-RU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49" marR="442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</a:t>
                      </a:r>
                      <a:endParaRPr lang="ru-RU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49" marR="44249" marT="0" marB="0"/>
                </a:tc>
                <a:extLst>
                  <a:ext uri="{0D108BD9-81ED-4DB2-BD59-A6C34878D82A}">
                    <a16:rowId xmlns:a16="http://schemas.microsoft.com/office/drawing/2014/main" val="827022438"/>
                  </a:ext>
                </a:extLst>
              </a:tr>
              <a:tr h="3936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Плиточний завод</a:t>
                      </a:r>
                      <a:endParaRPr lang="ru-RU" sz="18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49" marR="442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0,093</a:t>
                      </a:r>
                      <a:endParaRPr lang="ru-RU" sz="16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49" marR="442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6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49" marR="442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Надто забруднене</a:t>
                      </a:r>
                      <a:endParaRPr lang="ru-RU" sz="16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49" marR="442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</a:t>
                      </a:r>
                      <a:endParaRPr lang="ru-RU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49" marR="44249" marT="0" marB="0"/>
                </a:tc>
                <a:extLst>
                  <a:ext uri="{0D108BD9-81ED-4DB2-BD59-A6C34878D82A}">
                    <a16:rowId xmlns:a16="http://schemas.microsoft.com/office/drawing/2014/main" val="3918354959"/>
                  </a:ext>
                </a:extLst>
              </a:tr>
              <a:tr h="3936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Завод ХТЗ</a:t>
                      </a:r>
                      <a:endParaRPr lang="ru-RU" sz="18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49" marR="442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0,092</a:t>
                      </a:r>
                      <a:endParaRPr lang="ru-RU" sz="16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49" marR="442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6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49" marR="442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Надто забруднене</a:t>
                      </a:r>
                      <a:endParaRPr lang="ru-RU" sz="16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49" marR="442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</a:t>
                      </a:r>
                      <a:endParaRPr lang="ru-RU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49" marR="44249" marT="0" marB="0"/>
                </a:tc>
                <a:extLst>
                  <a:ext uri="{0D108BD9-81ED-4DB2-BD59-A6C34878D82A}">
                    <a16:rowId xmlns:a16="http://schemas.microsoft.com/office/drawing/2014/main" val="522479213"/>
                  </a:ext>
                </a:extLst>
              </a:tr>
              <a:tr h="3936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вул. Академіка Богомольця</a:t>
                      </a:r>
                      <a:endParaRPr lang="ru-RU" sz="18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49" marR="442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0,078</a:t>
                      </a:r>
                      <a:endParaRPr lang="ru-RU" sz="16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49" marR="442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6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49" marR="442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Надто забруднене</a:t>
                      </a:r>
                      <a:endParaRPr lang="ru-RU" sz="16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49" marR="442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</a:t>
                      </a:r>
                      <a:endParaRPr lang="ru-RU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49" marR="44249" marT="0" marB="0"/>
                </a:tc>
                <a:extLst>
                  <a:ext uri="{0D108BD9-81ED-4DB2-BD59-A6C34878D82A}">
                    <a16:rowId xmlns:a16="http://schemas.microsoft.com/office/drawing/2014/main" val="2795276364"/>
                  </a:ext>
                </a:extLst>
              </a:tr>
              <a:tr h="3936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Завод коксохімічний</a:t>
                      </a:r>
                      <a:endParaRPr lang="ru-RU" sz="18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49" marR="442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0,107</a:t>
                      </a:r>
                      <a:endParaRPr lang="ru-RU" sz="16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49" marR="442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6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49" marR="442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Надто забруднене</a:t>
                      </a:r>
                      <a:endParaRPr lang="ru-RU" sz="16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49" marR="442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</a:t>
                      </a:r>
                      <a:endParaRPr lang="ru-RU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49" marR="44249" marT="0" marB="0"/>
                </a:tc>
                <a:extLst>
                  <a:ext uri="{0D108BD9-81ED-4DB2-BD59-A6C34878D82A}">
                    <a16:rowId xmlns:a16="http://schemas.microsoft.com/office/drawing/2014/main" val="110524797"/>
                  </a:ext>
                </a:extLst>
              </a:tr>
              <a:tr h="3936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Траса Харків - Чугуїв</a:t>
                      </a:r>
                      <a:endParaRPr lang="ru-RU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49" marR="442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</a:t>
                      </a:r>
                      <a:endParaRPr lang="ru-RU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49" marR="442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49" marR="442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Надто забруднене</a:t>
                      </a:r>
                      <a:endParaRPr lang="ru-RU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49" marR="442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</a:t>
                      </a:r>
                      <a:endParaRPr lang="ru-RU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49" marR="44249" marT="0" marB="0"/>
                </a:tc>
                <a:extLst>
                  <a:ext uri="{0D108BD9-81ED-4DB2-BD59-A6C34878D82A}">
                    <a16:rowId xmlns:a16="http://schemas.microsoft.com/office/drawing/2014/main" val="31361223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6499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59832" y="177552"/>
            <a:ext cx="3168352" cy="443136"/>
          </a:xfrm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uk-UA" sz="22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ВИСНОВКИ</a:t>
            </a:r>
            <a:endParaRPr lang="ru-RU" sz="22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1016" y="764704"/>
            <a:ext cx="8351464" cy="3528392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 indent="342900" algn="just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uk-UA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Порівнюючи із даними 2017 </a:t>
            </a:r>
            <a:r>
              <a:rPr lang="uk-UA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року, </a:t>
            </a:r>
            <a:r>
              <a:rPr lang="uk-UA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 </a:t>
            </a:r>
            <a:r>
              <a:rPr lang="uk-UA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бачимо, </a:t>
            </a:r>
            <a:r>
              <a:rPr lang="uk-UA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 антропогенне навантаження впливає на стан рослинності, змінюючи їх параметри розвитку.</a:t>
            </a: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342900" algn="just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uk-UA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Тополя пірамідальна може використовуватися у якості </a:t>
            </a:r>
            <a:r>
              <a:rPr lang="uk-UA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біоіндикатора</a:t>
            </a:r>
            <a:r>
              <a:rPr lang="uk-UA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оскільки спостерігаються зміни розмірів листової пластинки</a:t>
            </a:r>
            <a:r>
              <a:rPr lang="uk-UA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342900" algn="just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uk-UA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Хімічний склад повітря впливає на розвиток надземної частини рослини. </a:t>
            </a: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342900">
              <a:spcBef>
                <a:spcPts val="0"/>
              </a:spcBef>
              <a:buClr>
                <a:srgbClr val="90C226"/>
              </a:buClr>
              <a:buFont typeface="Wingdings" panose="05000000000000000000" pitchFamily="2" charset="2"/>
              <a:buChar char="§"/>
            </a:pPr>
            <a:r>
              <a:rPr lang="uk-UA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Використавши метод </a:t>
            </a:r>
            <a:r>
              <a:rPr lang="uk-UA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біоіндикації</a:t>
            </a:r>
            <a:r>
              <a:rPr lang="uk-UA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 саме - розрахунки  флуктуючої асиметрії, був виявлений критичний стан повітря мікрорайонів з промисловим навантаженням .</a:t>
            </a: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115616" y="4491553"/>
            <a:ext cx="5269799" cy="400214"/>
          </a:xfrm>
          <a:prstGeom prst="rect">
            <a:avLst/>
          </a:prstGeom>
          <a:ln w="19050" cap="rnd" cmpd="sng" algn="ctr">
            <a:solidFill>
              <a:schemeClr val="accent2">
                <a:lumMod val="50000"/>
              </a:schemeClr>
            </a:solidFill>
            <a:prstDash val="soli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2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ПРОПОЗИЦІЇ ТА ВПРОВАДЖЕННЯ</a:t>
            </a:r>
            <a:endParaRPr lang="ru-RU" sz="22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541016" y="5085184"/>
            <a:ext cx="6559214" cy="1409174"/>
          </a:xfrm>
          <a:prstGeom prst="rect">
            <a:avLst/>
          </a:prstGeom>
          <a:ln w="19050" cap="rnd" cmpd="sng" algn="ctr">
            <a:solidFill>
              <a:schemeClr val="accent2">
                <a:lumMod val="50000"/>
              </a:schemeClr>
            </a:solidFill>
            <a:prstDash val="soli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457200" algn="just">
              <a:buFont typeface="Wingdings 3" charset="2"/>
              <a:buNone/>
            </a:pPr>
            <a:r>
              <a:rPr lang="uk-UA" sz="8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Результати даної роботи було оприлюднені на засіданні гуртку юних екологів.</a:t>
            </a:r>
            <a:endParaRPr lang="ru-RU" sz="80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buFont typeface="Wingdings 3" charset="2"/>
              <a:buNone/>
            </a:pPr>
            <a:r>
              <a:rPr lang="uk-UA" sz="8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батьків та мешканців приватних будинків було створено пам’ятки з пропозицією провести такий дослід з деревами поблизу своїх будинків.</a:t>
            </a:r>
            <a:endParaRPr lang="ru-RU" sz="80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6" name="Picture 2" descr="http://zeleny-mir.ru/wp-content/uploads/2015/01/%D1%82%D0%BE%D0%BF%D0%BE%D0%BB%D1%8C-%D0%BF%D0%B8%D1%80%D0%B0%D0%BC%D0%B8%D0%B4%D0%B0%D0%BB%D1%8C%D0%BD%D1%8B%D0%B9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4437112"/>
            <a:ext cx="1791600" cy="1872208"/>
          </a:xfrm>
          <a:prstGeom prst="rect">
            <a:avLst/>
          </a:prstGeom>
          <a:ln>
            <a:solidFill>
              <a:schemeClr val="accent2">
                <a:lumMod val="50000"/>
              </a:schemeClr>
            </a:solidFill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455098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385</TotalTime>
  <Words>690</Words>
  <Application>Microsoft Office PowerPoint</Application>
  <PresentationFormat>Экран (4:3)</PresentationFormat>
  <Paragraphs>95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5" baseType="lpstr">
      <vt:lpstr>Arial</vt:lpstr>
      <vt:lpstr>Calibri</vt:lpstr>
      <vt:lpstr>Times New Roman</vt:lpstr>
      <vt:lpstr>Trebuchet MS</vt:lpstr>
      <vt:lpstr>Wingdings</vt:lpstr>
      <vt:lpstr>Wingdings 3</vt:lpstr>
      <vt:lpstr>Аспект</vt:lpstr>
      <vt:lpstr>Презентация PowerPoint</vt:lpstr>
      <vt:lpstr>Презентация PowerPoint</vt:lpstr>
      <vt:lpstr>            дослідження й аналіз деяких способів вимірювань морфометричних параметрів листків тополі пірамідальної, щодо придатності запропонованих способів для оцінки якості довкілля та вивчення морфологічної реакції листків тополі у  різних урбоекологічних умовах м.Харкова.                        . </vt:lpstr>
      <vt:lpstr>ПРЕДМЕТ ДОСЛІДЖЕННЯ:  флуктуюча асиметрія листя    Тополі пірамідальної Рорulusnigravar.piramidalis, як показник високого рівня антропогенного навантаження </vt:lpstr>
      <vt:lpstr>МЕТОДИКА     ВИМІРЮВАННЯ</vt:lpstr>
      <vt:lpstr>КАРТА ЗБОРУ ПРОБ</vt:lpstr>
      <vt:lpstr>УЗАГАЛЬНЕННЯ ЗА 2017-2018 РОКИ</vt:lpstr>
      <vt:lpstr>ВИСНОВКИ</vt:lpstr>
    </vt:vector>
  </TitlesOfParts>
  <Company>Krokoz™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Біотестування рівня забрудненості атмосферного повітря в промислових зонах м.Харкова</dc:title>
  <dc:creator>Krab</dc:creator>
  <cp:lastModifiedBy>Пользователь Windows</cp:lastModifiedBy>
  <cp:revision>60</cp:revision>
  <dcterms:created xsi:type="dcterms:W3CDTF">2018-11-08T17:01:08Z</dcterms:created>
  <dcterms:modified xsi:type="dcterms:W3CDTF">2019-04-18T21:02:09Z</dcterms:modified>
</cp:coreProperties>
</file>