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6" r:id="rId2"/>
    <p:sldId id="257" r:id="rId3"/>
    <p:sldId id="258" r:id="rId4"/>
    <p:sldId id="260" r:id="rId5"/>
    <p:sldId id="266" r:id="rId6"/>
    <p:sldId id="264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kamayer13@gmail.com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2" autoAdjust="0"/>
    <p:restoredTop sz="92845" autoAdjust="0"/>
  </p:normalViewPr>
  <p:slideViewPr>
    <p:cSldViewPr>
      <p:cViewPr varScale="1">
        <p:scale>
          <a:sx n="83" d="100"/>
          <a:sy n="83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uk-UA" dirty="0"/>
              <a:t>Середня кількість корінців</a:t>
            </a:r>
          </a:p>
        </c:rich>
      </c:tx>
      <c:layout>
        <c:manualLayout>
          <c:xMode val="edge"/>
          <c:yMode val="edge"/>
          <c:x val="0.38192995406824148"/>
          <c:y val="1.157323820799797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Пр.Гагаріна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Pt>
            <c:idx val="1"/>
            <c:marker>
              <c:spPr>
                <a:solidFill>
                  <a:srgbClr val="FFFF00"/>
                </a:solidFill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7.2</c:v>
                </c:pt>
                <c:pt idx="1">
                  <c:v>9.4</c:v>
                </c:pt>
                <c:pt idx="2">
                  <c:v>12.5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Вул.Говорова</c:v>
                </c:pt>
              </c:strCache>
            </c:strRef>
          </c:tx>
          <c:marker>
            <c:spPr>
              <a:solidFill>
                <a:schemeClr val="accent1"/>
              </a:solidFill>
            </c:spPr>
          </c:marker>
          <c:dPt>
            <c:idx val="1"/>
            <c:marker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</a:ln>
              </c:spPr>
            </c:marker>
            <c:bubble3D val="0"/>
            <c:spPr>
              <a:ln w="57150">
                <a:solidFill>
                  <a:schemeClr val="accent1"/>
                </a:solidFill>
              </a:ln>
            </c:spPr>
          </c:dPt>
          <c:dPt>
            <c:idx val="2"/>
            <c:marker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4.5</c:v>
                </c:pt>
                <c:pt idx="1">
                  <c:v>6.4</c:v>
                </c:pt>
                <c:pt idx="2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Пр.Небесної сотні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2.7</c:v>
                </c:pt>
                <c:pt idx="1">
                  <c:v>3.6</c:v>
                </c:pt>
                <c:pt idx="2">
                  <c:v>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Контроль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ln w="57150">
                <a:solidFill>
                  <a:srgbClr val="7030A0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13.3</c:v>
                </c:pt>
                <c:pt idx="1">
                  <c:v>18.899999999999999</c:v>
                </c:pt>
                <c:pt idx="2">
                  <c:v>20.2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433024"/>
        <c:axId val="628439552"/>
      </c:lineChart>
      <c:catAx>
        <c:axId val="62843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439552"/>
        <c:crosses val="autoZero"/>
        <c:auto val="1"/>
        <c:lblAlgn val="ctr"/>
        <c:lblOffset val="100"/>
        <c:noMultiLvlLbl val="0"/>
      </c:catAx>
      <c:valAx>
        <c:axId val="62843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843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корінців</a:t>
            </a:r>
            <a:endParaRPr lang="ru-RU" dirty="0"/>
          </a:p>
        </c:rich>
      </c:tx>
      <c:layout>
        <c:manualLayout>
          <c:xMode val="edge"/>
          <c:yMode val="edge"/>
          <c:x val="0.29841334735840636"/>
          <c:y val="1.44426431990118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90012711010101"/>
          <c:y val="8.9365468660679709E-2"/>
          <c:w val="0.51301626136155765"/>
          <c:h val="0.762021997622875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Пр.Гагаріна</c:v>
                </c:pt>
              </c:strCache>
            </c:strRef>
          </c:tx>
          <c:spPr>
            <a:ln w="57150"/>
          </c:spPr>
          <c:marker>
            <c:spPr>
              <a:solidFill>
                <a:srgbClr val="FFFF00"/>
              </a:solidFill>
              <a:ln w="57150"/>
            </c:spPr>
          </c:marker>
          <c:dPt>
            <c:idx val="0"/>
            <c:marker>
              <c:spPr>
                <a:solidFill>
                  <a:srgbClr val="FFFF00"/>
                </a:solidFill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1"/>
            <c:marker>
              <c:spPr>
                <a:solidFill>
                  <a:srgbClr val="FFFF00"/>
                </a:solidFill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2"/>
            <c:marker>
              <c:spPr>
                <a:solidFill>
                  <a:srgbClr val="FFFF00"/>
                </a:solidFill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4.7000000000000002E-3</c:v>
                </c:pt>
                <c:pt idx="1">
                  <c:v>0.1</c:v>
                </c:pt>
                <c:pt idx="2">
                  <c:v>0.14099999999999999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Вул.Говорова</c:v>
                </c:pt>
              </c:strCache>
            </c:strRef>
          </c:tx>
          <c:spPr>
            <a:ln w="57150"/>
          </c:spPr>
          <c:marker>
            <c:spPr>
              <a:solidFill>
                <a:srgbClr val="0070C0"/>
              </a:solidFill>
              <a:ln w="57150"/>
            </c:spPr>
          </c:marker>
          <c:dPt>
            <c:idx val="0"/>
            <c:marker>
              <c:spPr>
                <a:solidFill>
                  <a:srgbClr val="0070C0"/>
                </a:solidFill>
                <a:ln w="57150">
                  <a:solidFill>
                    <a:srgbClr val="0070C0"/>
                  </a:solidFill>
                </a:ln>
              </c:spPr>
            </c:marker>
            <c:bubble3D val="0"/>
            <c:spPr>
              <a:ln w="57150">
                <a:solidFill>
                  <a:srgbClr val="0070C0"/>
                </a:solidFill>
              </a:ln>
            </c:spPr>
          </c:dPt>
          <c:dPt>
            <c:idx val="1"/>
            <c:marker>
              <c:spPr>
                <a:solidFill>
                  <a:srgbClr val="0070C0"/>
                </a:solidFill>
                <a:ln w="57150">
                  <a:solidFill>
                    <a:srgbClr val="0070C0"/>
                  </a:solidFill>
                </a:ln>
              </c:spPr>
            </c:marker>
            <c:bubble3D val="0"/>
            <c:spPr>
              <a:ln w="57150">
                <a:solidFill>
                  <a:srgbClr val="0070C0"/>
                </a:solidFill>
              </a:ln>
            </c:spPr>
          </c:dPt>
          <c:dPt>
            <c:idx val="2"/>
            <c:marker>
              <c:spPr>
                <a:solidFill>
                  <a:srgbClr val="0070C0"/>
                </a:solidFill>
                <a:ln w="57150">
                  <a:solidFill>
                    <a:srgbClr val="0070C0"/>
                  </a:solidFill>
                </a:ln>
              </c:spPr>
            </c:marker>
            <c:bubble3D val="0"/>
            <c:spPr>
              <a:ln w="57150">
                <a:solidFill>
                  <a:srgbClr val="0070C0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2.3E-2</c:v>
                </c:pt>
                <c:pt idx="1">
                  <c:v>6.6000000000000003E-2</c:v>
                </c:pt>
                <c:pt idx="2">
                  <c:v>8.5999999999999993E-2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Пр.Небесної сотні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5715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5715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FF0000"/>
                </a:solidFill>
                <a:ln w="57150">
                  <a:solidFill>
                    <a:srgbClr val="FF0000"/>
                  </a:solidFill>
                </a:ln>
              </c:spPr>
            </c:marker>
            <c:bubble3D val="0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2.8000000000000001E-2</c:v>
                </c:pt>
                <c:pt idx="1">
                  <c:v>5.8000000000000003E-2</c:v>
                </c:pt>
                <c:pt idx="2">
                  <c:v>6.8000000000000005E-2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Контроль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57150">
                <a:solidFill>
                  <a:srgbClr val="7030A0"/>
                </a:solidFill>
              </a:ln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72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8.5000000000000006E-2</c:v>
                </c:pt>
                <c:pt idx="1">
                  <c:v>0.20599999999999999</c:v>
                </c:pt>
                <c:pt idx="2">
                  <c:v>0.23200000000000001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440640"/>
        <c:axId val="628441728"/>
      </c:lineChart>
      <c:catAx>
        <c:axId val="62844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441728"/>
        <c:crosses val="autoZero"/>
        <c:auto val="1"/>
        <c:lblAlgn val="ctr"/>
        <c:lblOffset val="100"/>
        <c:noMultiLvlLbl val="0"/>
      </c:catAx>
      <c:valAx>
        <c:axId val="6284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8440640"/>
        <c:crosses val="autoZero"/>
        <c:crossBetween val="between"/>
      </c:valAx>
    </c:plotArea>
    <c:legend>
      <c:legendPos val="r"/>
      <c:overlay val="0"/>
      <c:spPr>
        <a:ln>
          <a:solidFill>
            <a:schemeClr val="bg1"/>
          </a:solidFill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8F424-9963-2742-A5AE-99FFC5658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003" y="624555"/>
            <a:ext cx="9857993" cy="2804445"/>
          </a:xfrm>
        </p:spPr>
        <p:txBody>
          <a:bodyPr>
            <a:noAutofit/>
          </a:bodyPr>
          <a:lstStyle/>
          <a:p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</a:t>
            </a:r>
            <a:r>
              <a:rPr lang="uk-UA" sz="43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 </a:t>
            </a:r>
            <a:r>
              <a:rPr lang="uk-UA" sz="43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ПИТНОЇ ВОДИ </a:t>
            </a:r>
            <a:r>
              <a:rPr lang="uk-UA" sz="4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ДОПОМОГОЮ РОСЛИННОГО  БІОТЕСТУ  ALLIUM CEPA – ЦИБУЛЯ ЗВИЧАЙНА</a:t>
            </a:r>
            <a:endParaRPr lang="en-US" sz="4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04CE05-976C-EE40-A556-7ADD9D33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3657600"/>
            <a:ext cx="5021675" cy="2221638"/>
          </a:xfrm>
        </p:spPr>
        <p:txBody>
          <a:bodyPr>
            <a:noAutofit/>
          </a:bodyPr>
          <a:lstStyle/>
          <a:p>
            <a:pPr algn="l"/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 </a:t>
            </a:r>
            <a:r>
              <a:rPr lang="uk-UA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виконали 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Сивак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Таїсія </a:t>
            </a:r>
            <a:r>
              <a:rPr lang="uk-UA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Віталіївна,</a:t>
            </a:r>
            <a:r>
              <a:rPr lang="uk-UA" sz="2000" dirty="0"/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, Омельченко </a:t>
            </a:r>
            <a:r>
              <a:rPr lang="uk-UA" sz="2000" dirty="0" err="1" smtClean="0">
                <a:solidFill>
                  <a:schemeClr val="bg1"/>
                </a:solidFill>
              </a:rPr>
              <a:t>Вiра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Володимирiвна</a:t>
            </a:r>
            <a:r>
              <a:rPr lang="uk-UA" sz="2000" dirty="0" smtClean="0">
                <a:solidFill>
                  <a:schemeClr val="bg1"/>
                </a:solidFill>
              </a:rPr>
              <a:t>,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Дауд</a:t>
            </a:r>
            <a:r>
              <a:rPr lang="uk-UA" sz="2000" dirty="0" smtClean="0">
                <a:solidFill>
                  <a:schemeClr val="bg1"/>
                </a:solidFill>
              </a:rPr>
              <a:t> Мілана </a:t>
            </a:r>
            <a:r>
              <a:rPr lang="uk-UA" sz="2000" dirty="0" err="1" smtClean="0">
                <a:solidFill>
                  <a:schemeClr val="bg1"/>
                </a:solidFill>
              </a:rPr>
              <a:t>Аліївна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учениця 10 класу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Одеського ліцею "Приморський"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керівник: </a:t>
            </a:r>
            <a:r>
              <a:rPr lang="uk-UA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к.б.н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асистент ОДАУ, керівник гуртків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Ожован</a:t>
            </a:r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Олена Олександрівна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sz="1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6432B-6B53-E142-9499-DFAAD5744506}"/>
              </a:ext>
            </a:extLst>
          </p:cNvPr>
          <p:cNvSpPr txBox="1"/>
          <p:nvPr/>
        </p:nvSpPr>
        <p:spPr>
          <a:xfrm>
            <a:off x="158998" y="38254"/>
            <a:ext cx="4292958" cy="105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CC805D-C173-094F-B2AE-E30516BAF533}"/>
              </a:ext>
            </a:extLst>
          </p:cNvPr>
          <p:cNvSpPr txBox="1"/>
          <p:nvPr/>
        </p:nvSpPr>
        <p:spPr>
          <a:xfrm>
            <a:off x="2590800" y="125646"/>
            <a:ext cx="73914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ctr"/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обраної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</a:t>
            </a:r>
            <a:r>
              <a:rPr lang="ru-RU" sz="2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6BCFC6-CAF1-1A42-B6A9-500E68AD9356}"/>
              </a:ext>
            </a:extLst>
          </p:cNvPr>
          <p:cNvSpPr txBox="1"/>
          <p:nvPr/>
        </p:nvSpPr>
        <p:spPr>
          <a:xfrm>
            <a:off x="304800" y="1266418"/>
            <a:ext cx="1173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Неякісна </a:t>
            </a:r>
            <a:r>
              <a:rPr lang="uk-UA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причина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 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захворювань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онкозахворювання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виразки, хвороби </a:t>
            </a:r>
            <a:r>
              <a:rPr lang="uk-UA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нирок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80 відсотках випадків небезпечні 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епідемії та ін.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кишкові інфекції, </a:t>
            </a:r>
            <a:r>
              <a:rPr lang="uk-UA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гепатит А</a:t>
            </a:r>
            <a:r>
              <a:rPr lang="uk-UA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 саме низькою якістю води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119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399349-CDDE-B24F-8794-83A63F84E8A7}"/>
              </a:ext>
            </a:extLst>
          </p:cNvPr>
          <p:cNvSpPr txBox="1"/>
          <p:nvPr/>
        </p:nvSpPr>
        <p:spPr>
          <a:xfrm>
            <a:off x="265726" y="413866"/>
            <a:ext cx="1169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B9E8ED-FAE7-DC42-8B15-7EA5058D617D}"/>
              </a:ext>
            </a:extLst>
          </p:cNvPr>
          <p:cNvSpPr txBox="1"/>
          <p:nvPr/>
        </p:nvSpPr>
        <p:spPr>
          <a:xfrm>
            <a:off x="235245" y="742544"/>
            <a:ext cx="1210928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Оцінемо якость питної води за допомогою </a:t>
            </a:r>
            <a:r>
              <a:rPr lang="uk-UA" sz="3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біотесту</a:t>
            </a:r>
            <a:r>
              <a:rPr lang="uk-UA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Allium</a:t>
            </a:r>
            <a:r>
              <a:rPr lang="uk-UA" sz="32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Cepa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10915">
              <a:lnSpc>
                <a:spcPct val="150000"/>
              </a:lnSpc>
              <a:spcAft>
                <a:spcPts val="0"/>
              </a:spcAft>
            </a:pPr>
            <a:r>
              <a:rPr lang="uk-UA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2A77EE-56A6-CE4E-92B5-CF2763F7C141}"/>
              </a:ext>
            </a:extLst>
          </p:cNvPr>
          <p:cNvSpPr txBox="1"/>
          <p:nvPr/>
        </p:nvSpPr>
        <p:spPr>
          <a:xfrm>
            <a:off x="3308199" y="2118089"/>
            <a:ext cx="4896314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Бювети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бралися проби води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8AD4635-47AE-864F-B529-E16F56C7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5" y="3083611"/>
            <a:ext cx="3357319" cy="276735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96C701E4-E474-4049-840C-304E5C98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73092"/>
            <a:ext cx="3808077" cy="276735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58C56A3A-6261-DA4B-9CFB-E3747AD36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032599"/>
            <a:ext cx="4194343" cy="27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560F6E-A4ED-7D41-AC38-5C4A3C14F510}"/>
              </a:ext>
            </a:extLst>
          </p:cNvPr>
          <p:cNvSpPr txBox="1"/>
          <p:nvPr/>
        </p:nvSpPr>
        <p:spPr>
          <a:xfrm>
            <a:off x="-535880" y="91856"/>
            <a:ext cx="12545122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 fontAlgn="base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ТА ТЕХНІКА ДОСЛІДЖЕНЬ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fontAlgn="base">
              <a:lnSpc>
                <a:spcPct val="150000"/>
              </a:lnSpc>
              <a:spcAft>
                <a:spcPts val="0"/>
              </a:spcAft>
            </a:pPr>
            <a:r>
              <a:rPr lang="uk-U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3">
            <a:extLst>
              <a:ext uri="{FF2B5EF4-FFF2-40B4-BE49-F238E27FC236}">
                <a16:creationId xmlns:a16="http://schemas.microsoft.com/office/drawing/2014/main" xmlns="" id="{0479E558-A39C-0244-83D2-515FEC4A26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6207311" cy="30871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025ABD-8812-0049-9533-A396059172CD}"/>
              </a:ext>
            </a:extLst>
          </p:cNvPr>
          <p:cNvSpPr txBox="1"/>
          <p:nvPr/>
        </p:nvSpPr>
        <p:spPr>
          <a:xfrm>
            <a:off x="184821" y="4419600"/>
            <a:ext cx="11728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24 години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заміняли досліджувані зразки в контролі та усіх пробах. Зміну рідини в дослідних зразках і контролі повторювали 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48 годин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72 години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вимірювали довжину всіх корінців у кожному зразку, обчислювали середню довжину корінців для кожного зразку проб.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04801"/>
            <a:ext cx="2950464" cy="2454818"/>
          </a:xfrm>
        </p:spPr>
        <p:txBody>
          <a:bodyPr/>
          <a:lstStyle/>
          <a:p>
            <a:r>
              <a:rPr lang="uk-UA" sz="2800" dirty="0" smtClean="0"/>
              <a:t>РЕЗУЛЬТАТИ ДОСЛІДЖЕНЬ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12800" y="2828784"/>
            <a:ext cx="2946400" cy="3191015"/>
          </a:xfrm>
        </p:spPr>
        <p:txBody>
          <a:bodyPr>
            <a:normAutofit fontScale="47500" lnSpcReduction="20000"/>
          </a:bodyPr>
          <a:lstStyle/>
          <a:p>
            <a:r>
              <a:rPr lang="uk-UA" sz="5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отримані результати дослідження якості питної води 3 одеських </a:t>
            </a:r>
            <a:r>
              <a:rPr lang="uk-UA" sz="5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бюветів</a:t>
            </a:r>
            <a:r>
              <a:rPr lang="uk-UA" sz="5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більш швидким та доступним за допомогою </a:t>
            </a:r>
            <a:r>
              <a:rPr lang="uk-UA" sz="5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біотесту</a:t>
            </a:r>
            <a:r>
              <a:rPr lang="uk-UA" sz="5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цибулі звичайної (табл. 3.1.).</a:t>
            </a:r>
            <a:endParaRPr lang="en-US" sz="5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334"/>
          <a:stretch>
            <a:fillRect/>
          </a:stretch>
        </p:blipFill>
        <p:spPr bwMode="auto">
          <a:xfrm>
            <a:off x="3723259" y="609600"/>
            <a:ext cx="82349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46964"/>
              </p:ext>
            </p:extLst>
          </p:nvPr>
        </p:nvGraphicFramePr>
        <p:xfrm>
          <a:off x="762000" y="1143000"/>
          <a:ext cx="10972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89345501"/>
              </p:ext>
            </p:extLst>
          </p:nvPr>
        </p:nvGraphicFramePr>
        <p:xfrm>
          <a:off x="1219200" y="914400"/>
          <a:ext cx="104393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1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11074400" cy="114300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10210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ільш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якісною водою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характеризується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бювет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проспекті Гагаріна.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Кількість корінців та їх довжина протягом 72 годин показали інтенсивний ріст та розвиток -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контролю. Проби 2 та 3 (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вул.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М.Говорова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пр. Небесної Сотні відповідно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показали менший результат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30-37%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контрольного вимірювання, що свідчить про </a:t>
            </a: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меншу якість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питної води.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4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FE5F14-2221-FB4F-9969-F695550F830F}"/>
              </a:ext>
            </a:extLst>
          </p:cNvPr>
          <p:cNvSpPr txBox="1"/>
          <p:nvPr/>
        </p:nvSpPr>
        <p:spPr>
          <a:xfrm>
            <a:off x="2436232" y="2564171"/>
            <a:ext cx="8248804" cy="1148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5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en-US" sz="5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240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ОЦІНКА ЯКОСТІ ПИТНОЇ ВОДИ ЗА ДОПОМОГОЮ РОСЛИННОГО  БІОТЕСТУ  ALLIUM CEPA – ЦИБУЛЯ ЗВИЧАЙНА</vt:lpstr>
      <vt:lpstr>Презентация PowerPoint</vt:lpstr>
      <vt:lpstr>Презентация PowerPoint</vt:lpstr>
      <vt:lpstr>Презентация PowerPoint</vt:lpstr>
      <vt:lpstr>РЕЗУЛЬТАТИ ДОСЛІДЖЕНЬ </vt:lpstr>
      <vt:lpstr>Презентация PowerPoint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ЯКОСТІ ПРИРОДНОЇ  ВОДИ ЗА ДОПОМОГОЮ РОСЛИННОГО  БІОТЕСТУ  ALLIUM CEPA – ЦИБУЛЯ ЗВИЧАЙНА</dc:title>
  <dc:creator>milkamayer13@gmail.com</dc:creator>
  <cp:lastModifiedBy>Милана Дауд</cp:lastModifiedBy>
  <cp:revision>21</cp:revision>
  <dcterms:created xsi:type="dcterms:W3CDTF">2018-12-04T22:33:58Z</dcterms:created>
  <dcterms:modified xsi:type="dcterms:W3CDTF">2019-04-14T19:16:07Z</dcterms:modified>
</cp:coreProperties>
</file>