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321" r:id="rId3"/>
    <p:sldId id="323" r:id="rId4"/>
    <p:sldId id="297" r:id="rId5"/>
    <p:sldId id="319" r:id="rId6"/>
    <p:sldId id="324" r:id="rId7"/>
    <p:sldId id="325" r:id="rId8"/>
    <p:sldId id="292" r:id="rId9"/>
    <p:sldId id="293" r:id="rId10"/>
    <p:sldId id="294" r:id="rId11"/>
    <p:sldId id="310" r:id="rId12"/>
    <p:sldId id="313" r:id="rId13"/>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25"/>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07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7" autoAdjust="0"/>
    <p:restoredTop sz="94660"/>
  </p:normalViewPr>
  <p:slideViewPr>
    <p:cSldViewPr snapToGrid="0">
      <p:cViewPr varScale="1">
        <p:scale>
          <a:sx n="115" d="100"/>
          <a:sy n="115" d="100"/>
        </p:scale>
        <p:origin x="48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63D37C9E-D68A-4D25-8992-8DB810DCECC2}" type="datetimeFigureOut">
              <a:rPr lang="uk-UA" smtClean="0"/>
              <a:t>15.04.2019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166549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63D37C9E-D68A-4D25-8992-8DB810DCECC2}" type="datetimeFigureOut">
              <a:rPr lang="uk-UA" smtClean="0"/>
              <a:t>15.04.2019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2128622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3D37C9E-D68A-4D25-8992-8DB810DCECC2}" type="datetimeFigureOut">
              <a:rPr lang="uk-UA" smtClean="0"/>
              <a:t>15.04.2019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3807295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63D37C9E-D68A-4D25-8992-8DB810DCECC2}" type="datetimeFigureOut">
              <a:rPr lang="uk-UA" smtClean="0"/>
              <a:t>15.04.2019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162346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63D37C9E-D68A-4D25-8992-8DB810DCECC2}" type="datetimeFigureOut">
              <a:rPr lang="uk-UA" smtClean="0"/>
              <a:t>15.04.2019</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1176909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63D37C9E-D68A-4D25-8992-8DB810DCECC2}" type="datetimeFigureOut">
              <a:rPr lang="uk-UA" smtClean="0"/>
              <a:t>15.04.2019</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2757545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D37C9E-D68A-4D25-8992-8DB810DCECC2}" type="datetimeFigureOut">
              <a:rPr lang="uk-UA" smtClean="0"/>
              <a:t>15.04.2019</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645298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3D37C9E-D68A-4D25-8992-8DB810DCECC2}" type="datetimeFigureOut">
              <a:rPr lang="uk-UA" smtClean="0"/>
              <a:t>15.04.2019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881256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3D37C9E-D68A-4D25-8992-8DB810DCECC2}" type="datetimeFigureOut">
              <a:rPr lang="uk-UA" smtClean="0"/>
              <a:t>15.04.2019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2119516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63D37C9E-D68A-4D25-8992-8DB810DCECC2}" type="datetimeFigureOut">
              <a:rPr lang="uk-UA" smtClean="0"/>
              <a:t>15.04.2019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3381844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63D37C9E-D68A-4D25-8992-8DB810DCECC2}" type="datetimeFigureOut">
              <a:rPr lang="uk-UA" smtClean="0"/>
              <a:t>15.04.2019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F2C5B0B-B252-4B73-B291-D51B3A05053A}" type="slidenum">
              <a:rPr lang="uk-UA" smtClean="0"/>
              <a:t>‹#›</a:t>
            </a:fld>
            <a:endParaRPr lang="uk-UA"/>
          </a:p>
        </p:txBody>
      </p:sp>
    </p:spTree>
    <p:extLst>
      <p:ext uri="{BB962C8B-B14F-4D97-AF65-F5344CB8AC3E}">
        <p14:creationId xmlns:p14="http://schemas.microsoft.com/office/powerpoint/2010/main" val="3635768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D37C9E-D68A-4D25-8992-8DB810DCECC2}" type="datetimeFigureOut">
              <a:rPr lang="uk-UA" smtClean="0"/>
              <a:t>15.04.2019</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C5B0B-B252-4B73-B291-D51B3A05053A}" type="slidenum">
              <a:rPr lang="uk-UA" smtClean="0"/>
              <a:t>‹#›</a:t>
            </a:fld>
            <a:endParaRPr lang="uk-UA"/>
          </a:p>
        </p:txBody>
      </p:sp>
    </p:spTree>
    <p:extLst>
      <p:ext uri="{BB962C8B-B14F-4D97-AF65-F5344CB8AC3E}">
        <p14:creationId xmlns:p14="http://schemas.microsoft.com/office/powerpoint/2010/main" val="2494263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Ð ÐµÐ·ÑÐ»ÑÑÐ°Ñ Ð¿Ð¾ÑÑÐºÑ Ð·Ð¾Ð±ÑÐ°Ð¶ÐµÐ½Ñ Ð·Ð° Ð·Ð°Ð¿Ð¸ÑÐ¾Ð¼ &quot;ÑÐ¾Ð½Ð¸ ÑÐºÑÐ°ÑÐ½ÑÑÐºÐ° ÑÐµÐ¼Ð°ÑÐ¸ÐºÐ°&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223024" y="245326"/>
            <a:ext cx="11772241" cy="5509200"/>
          </a:xfrm>
          <a:prstGeom prst="rect">
            <a:avLst/>
          </a:prstGeom>
        </p:spPr>
        <p:txBody>
          <a:bodyPr wrap="square">
            <a:spAutoFit/>
          </a:bodyPr>
          <a:lstStyle/>
          <a:p>
            <a:pPr algn="ctr"/>
            <a:r>
              <a:rPr lang="uk-UA" dirty="0">
                <a:solidFill>
                  <a:srgbClr val="000000"/>
                </a:solidFill>
                <a:latin typeface="Calibri" panose="020F0502020204030204" pitchFamily="34" charset="0"/>
                <a:cs typeface="Calibri" panose="020F0502020204030204" pitchFamily="34" charset="0"/>
              </a:rPr>
              <a:t/>
            </a:r>
            <a:br>
              <a:rPr lang="uk-UA" dirty="0">
                <a:solidFill>
                  <a:srgbClr val="000000"/>
                </a:solidFill>
                <a:latin typeface="Calibri" panose="020F0502020204030204" pitchFamily="34" charset="0"/>
                <a:cs typeface="Calibri" panose="020F0502020204030204" pitchFamily="34" charset="0"/>
              </a:rPr>
            </a:br>
            <a:r>
              <a:rPr lang="uk-UA" sz="2000" dirty="0" smtClean="0">
                <a:solidFill>
                  <a:srgbClr val="000000"/>
                </a:solidFill>
                <a:latin typeface="Calibri" panose="020F0502020204030204" pitchFamily="34" charset="0"/>
                <a:cs typeface="Calibri" panose="020F0502020204030204" pitchFamily="34" charset="0"/>
              </a:rPr>
              <a:t>                                                                                        </a:t>
            </a:r>
          </a:p>
          <a:p>
            <a:pPr algn="ctr"/>
            <a:r>
              <a:rPr lang="uk-UA" sz="2000" dirty="0">
                <a:solidFill>
                  <a:srgbClr val="000000"/>
                </a:solidFill>
                <a:latin typeface="Times New Roman" panose="02020603050405020304" pitchFamily="18" charset="0"/>
                <a:cs typeface="Times New Roman" panose="02020603050405020304" pitchFamily="18" charset="0"/>
              </a:rPr>
              <a:t> </a:t>
            </a:r>
            <a:r>
              <a:rPr lang="uk-UA" sz="2000" dirty="0" smtClean="0">
                <a:solidFill>
                  <a:srgbClr val="000000"/>
                </a:solidFill>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Всеукраїнський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інтерактивний</a:t>
            </a:r>
            <a:r>
              <a:rPr lang="ru-RU" dirty="0" smtClean="0">
                <a:latin typeface="Times New Roman" panose="02020603050405020304" pitchFamily="18" charset="0"/>
                <a:cs typeface="Times New Roman" panose="02020603050405020304" pitchFamily="18" charset="0"/>
              </a:rPr>
              <a:t> конкурс «</a:t>
            </a:r>
            <a:r>
              <a:rPr lang="uk-UA" dirty="0" smtClean="0">
                <a:latin typeface="Times New Roman" panose="02020603050405020304" pitchFamily="18" charset="0"/>
                <a:cs typeface="Times New Roman" panose="02020603050405020304" pitchFamily="18" charset="0"/>
              </a:rPr>
              <a:t>МАН-Юніор Дослідник</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ct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endParaRPr lang="uk-UA" dirty="0">
              <a:latin typeface="Times New Roman" panose="02020603050405020304" pitchFamily="18" charset="0"/>
              <a:cs typeface="Times New Roman" panose="02020603050405020304" pitchFamily="18" charset="0"/>
            </a:endParaRPr>
          </a:p>
          <a:p>
            <a:pPr algn="ctr"/>
            <a:r>
              <a:rPr lang="uk-UA" sz="6000" b="1" dirty="0" smtClean="0">
                <a:solidFill>
                  <a:srgbClr val="5B0701"/>
                </a:solidFill>
                <a:latin typeface="Times New Roman" panose="02020603050405020304" pitchFamily="18" charset="0"/>
                <a:cs typeface="Times New Roman" panose="02020603050405020304" pitchFamily="18" charset="0"/>
              </a:rPr>
              <a:t>Україна понад усе</a:t>
            </a:r>
            <a:endParaRPr lang="uk-UA" sz="6000" b="1" dirty="0">
              <a:solidFill>
                <a:srgbClr val="5B0701"/>
              </a:solidFill>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                                                                                                                          </a:t>
            </a:r>
            <a:endParaRPr lang="uk-UA" dirty="0" smtClean="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Автори</a:t>
            </a:r>
            <a:r>
              <a:rPr lang="uk-UA"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Семенюк </a:t>
            </a:r>
            <a:r>
              <a:rPr lang="uk-UA" dirty="0" smtClean="0">
                <a:latin typeface="Times New Roman" panose="02020603050405020304" pitchFamily="18" charset="0"/>
                <a:cs typeface="Times New Roman" panose="02020603050405020304" pitchFamily="18" charset="0"/>
              </a:rPr>
              <a:t>Мілана Анатоліївна, Мартинюк Катерина Петрівна,</a:t>
            </a: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учениці </a:t>
            </a:r>
            <a:r>
              <a:rPr lang="uk-UA" dirty="0">
                <a:latin typeface="Times New Roman" panose="02020603050405020304" pitchFamily="18" charset="0"/>
                <a:cs typeface="Times New Roman" panose="02020603050405020304" pitchFamily="18" charset="0"/>
              </a:rPr>
              <a:t>7-А </a:t>
            </a:r>
            <a:r>
              <a:rPr lang="uk-UA" dirty="0" smtClean="0">
                <a:latin typeface="Times New Roman" panose="02020603050405020304" pitchFamily="18" charset="0"/>
                <a:cs typeface="Times New Roman" panose="02020603050405020304" pitchFamily="18" charset="0"/>
              </a:rPr>
              <a:t>класу, члени гуртка «Юні музеєзнавці»</a:t>
            </a:r>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НВК </a:t>
            </a:r>
            <a:r>
              <a:rPr lang="uk-UA" dirty="0">
                <a:latin typeface="Times New Roman" panose="02020603050405020304" pitchFamily="18" charset="0"/>
                <a:cs typeface="Times New Roman" panose="02020603050405020304" pitchFamily="18" charset="0"/>
              </a:rPr>
              <a:t>«ЗОШ І-ІІІ ступеня №1-гімназія ім. В. Газіна» смт Ратне</a:t>
            </a:r>
            <a:endParaRPr lang="uk-UA" dirty="0" smtClean="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Місце </a:t>
            </a:r>
            <a:r>
              <a:rPr lang="uk-UA" dirty="0" smtClean="0">
                <a:latin typeface="Times New Roman" panose="02020603050405020304" pitchFamily="18" charset="0"/>
                <a:cs typeface="Times New Roman" panose="02020603050405020304" pitchFamily="18" charset="0"/>
              </a:rPr>
              <a:t>проживання: Волинська обл. </a:t>
            </a:r>
            <a:r>
              <a:rPr lang="uk-UA" dirty="0" err="1" smtClean="0">
                <a:latin typeface="Times New Roman" panose="02020603050405020304" pitchFamily="18" charset="0"/>
                <a:cs typeface="Times New Roman" panose="02020603050405020304" pitchFamily="18" charset="0"/>
              </a:rPr>
              <a:t>Ратнівський</a:t>
            </a:r>
            <a:r>
              <a:rPr lang="uk-UA" dirty="0" smtClean="0">
                <a:latin typeface="Times New Roman" panose="02020603050405020304" pitchFamily="18" charset="0"/>
                <a:cs typeface="Times New Roman" panose="02020603050405020304" pitchFamily="18" charset="0"/>
              </a:rPr>
              <a:t> р-н смт Ратне</a:t>
            </a: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Телефони</a:t>
            </a:r>
            <a:r>
              <a:rPr lang="uk-UA" dirty="0" smtClean="0">
                <a:latin typeface="Times New Roman" panose="02020603050405020304" pitchFamily="18" charset="0"/>
                <a:cs typeface="Times New Roman" panose="02020603050405020304" pitchFamily="18" charset="0"/>
              </a:rPr>
              <a:t>: 0980783143, 0982493313</a:t>
            </a: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Керівник</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Нінічук</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Зоряна Анатоліївна, вчитель історії, </a:t>
            </a:r>
          </a:p>
          <a:p>
            <a:r>
              <a:rPr lang="uk-UA"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НВК </a:t>
            </a:r>
            <a:r>
              <a:rPr lang="uk-UA" dirty="0">
                <a:latin typeface="Times New Roman" panose="02020603050405020304" pitchFamily="18" charset="0"/>
                <a:cs typeface="Times New Roman" panose="02020603050405020304" pitchFamily="18" charset="0"/>
              </a:rPr>
              <a:t>«ЗОШ І-ІІІ ступеня №1-гімназія ім. В. Газіна</a:t>
            </a:r>
            <a:r>
              <a:rPr lang="uk-UA" dirty="0" smtClean="0">
                <a:latin typeface="Times New Roman" panose="02020603050405020304" pitchFamily="18" charset="0"/>
                <a:cs typeface="Times New Roman" panose="02020603050405020304" pitchFamily="18" charset="0"/>
              </a:rPr>
              <a:t>» смт </a:t>
            </a:r>
            <a:r>
              <a:rPr lang="uk-UA" dirty="0">
                <a:latin typeface="Times New Roman" panose="02020603050405020304" pitchFamily="18" charset="0"/>
                <a:cs typeface="Times New Roman" panose="02020603050405020304" pitchFamily="18" charset="0"/>
              </a:rPr>
              <a:t>Ратне </a:t>
            </a: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Телефон</a:t>
            </a:r>
            <a:r>
              <a:rPr lang="uk-UA" dirty="0">
                <a:latin typeface="Times New Roman" panose="02020603050405020304" pitchFamily="18" charset="0"/>
                <a:cs typeface="Times New Roman" panose="02020603050405020304" pitchFamily="18" charset="0"/>
              </a:rPr>
              <a:t>: 0966834410   </a:t>
            </a:r>
            <a:endParaRPr lang="uk-UA" b="1" dirty="0">
              <a:solidFill>
                <a:srgbClr val="63252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8725942"/>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192000" cy="6867525"/>
          </a:xfrm>
          <a:prstGeom prst="rect">
            <a:avLst/>
          </a:prstGeom>
          <a:noFill/>
          <a:ln>
            <a:noFill/>
          </a:ln>
          <a:extLst>
            <a:ext uri="{53640926-AAD7-44D8-BBD7-CCE9431645EC}">
              <a14:shadowObscured xmlns:a14="http://schemas.microsoft.com/office/drawing/2010/main"/>
            </a:ext>
          </a:extLst>
        </p:spPr>
      </p:pic>
      <p:sp>
        <p:nvSpPr>
          <p:cNvPr id="2" name="Прямоугольник 1"/>
          <p:cNvSpPr/>
          <p:nvPr/>
        </p:nvSpPr>
        <p:spPr>
          <a:xfrm>
            <a:off x="473826" y="340823"/>
            <a:ext cx="11413376" cy="5355312"/>
          </a:xfrm>
          <a:prstGeom prst="rect">
            <a:avLst/>
          </a:prstGeom>
        </p:spPr>
        <p:txBody>
          <a:bodyPr wrap="square">
            <a:spAutoFit/>
          </a:bodyPr>
          <a:lstStyle/>
          <a:p>
            <a:pPr algn="ctr">
              <a:lnSpc>
                <a:spcPct val="150000"/>
              </a:lnSpc>
            </a:pPr>
            <a:r>
              <a:rPr lang="uk-UA" sz="3600" b="1" dirty="0" smtClean="0">
                <a:solidFill>
                  <a:srgbClr val="00000A"/>
                </a:solidFill>
                <a:latin typeface="Times New Roman, serif"/>
              </a:rPr>
              <a:t>  </a:t>
            </a:r>
            <a:r>
              <a:rPr lang="uk-UA" sz="3600" b="1" dirty="0">
                <a:solidFill>
                  <a:srgbClr val="5B0701"/>
                </a:solidFill>
                <a:latin typeface="Times New Roman" panose="02020603050405020304" pitchFamily="18" charset="0"/>
                <a:cs typeface="Times New Roman" panose="02020603050405020304" pitchFamily="18" charset="0"/>
              </a:rPr>
              <a:t>Актуальність дослідження </a:t>
            </a:r>
            <a:endParaRPr lang="uk-UA" sz="3600" b="1" dirty="0" smtClean="0">
              <a:solidFill>
                <a:srgbClr val="5B0701"/>
              </a:solidFill>
              <a:latin typeface="Times New Roman" panose="02020603050405020304" pitchFamily="18" charset="0"/>
              <a:cs typeface="Times New Roman" panose="02020603050405020304" pitchFamily="18" charset="0"/>
            </a:endParaRPr>
          </a:p>
          <a:p>
            <a:pPr marL="457200" indent="-457200" algn="just">
              <a:lnSpc>
                <a:spcPct val="150000"/>
              </a:lnSpc>
              <a:buFont typeface="Arial" panose="020B0604020202020204" pitchFamily="34" charset="0"/>
              <a:buChar char="•"/>
            </a:pPr>
            <a:r>
              <a:rPr lang="uk-UA" sz="3200" dirty="0" smtClean="0">
                <a:latin typeface="Times New Roman" panose="02020603050405020304" pitchFamily="18" charset="0"/>
                <a:cs typeface="Times New Roman" panose="02020603050405020304" pitchFamily="18" charset="0"/>
              </a:rPr>
              <a:t>відсутність </a:t>
            </a:r>
            <a:r>
              <a:rPr lang="uk-UA" sz="3200" dirty="0" err="1">
                <a:latin typeface="Times New Roman" panose="02020603050405020304" pitchFamily="18" charset="0"/>
                <a:cs typeface="Times New Roman" panose="02020603050405020304" pitchFamily="18" charset="0"/>
              </a:rPr>
              <a:t>грунтовного</a:t>
            </a:r>
            <a:r>
              <a:rPr lang="uk-UA" sz="3200" dirty="0">
                <a:latin typeface="Times New Roman" panose="02020603050405020304" pitchFamily="18" charset="0"/>
                <a:cs typeface="Times New Roman" panose="02020603050405020304" pitchFamily="18" charset="0"/>
              </a:rPr>
              <a:t>, об’єктивного вивчення суспільно-політичних процесів на Ратнівщині під час Помаранчевої революції та Революції </a:t>
            </a:r>
            <a:r>
              <a:rPr lang="uk-UA" sz="3200" dirty="0" smtClean="0">
                <a:latin typeface="Times New Roman" panose="02020603050405020304" pitchFamily="18" charset="0"/>
                <a:cs typeface="Times New Roman" panose="02020603050405020304" pitchFamily="18" charset="0"/>
              </a:rPr>
              <a:t>Гідності</a:t>
            </a:r>
            <a:r>
              <a:rPr lang="uk-UA" sz="3200" dirty="0">
                <a:latin typeface="Times New Roman" panose="02020603050405020304" pitchFamily="18" charset="0"/>
                <a:cs typeface="Times New Roman" panose="02020603050405020304" pitchFamily="18" charset="0"/>
              </a:rPr>
              <a:t>;</a:t>
            </a:r>
            <a:r>
              <a:rPr lang="uk-UA" sz="3200" dirty="0" smtClean="0">
                <a:latin typeface="Times New Roman" panose="02020603050405020304" pitchFamily="18" charset="0"/>
                <a:cs typeface="Times New Roman" panose="02020603050405020304" pitchFamily="18" charset="0"/>
              </a:rPr>
              <a:t> </a:t>
            </a:r>
          </a:p>
          <a:p>
            <a:pPr marL="457200" indent="-457200" algn="just">
              <a:lnSpc>
                <a:spcPct val="150000"/>
              </a:lnSpc>
              <a:buFont typeface="Arial" panose="020B0604020202020204" pitchFamily="34" charset="0"/>
              <a:buChar char="•"/>
            </a:pPr>
            <a:r>
              <a:rPr lang="uk-UA" sz="3200" dirty="0" smtClean="0">
                <a:latin typeface="Times New Roman" panose="02020603050405020304" pitchFamily="18" charset="0"/>
                <a:cs typeface="Times New Roman" panose="02020603050405020304" pitchFamily="18" charset="0"/>
              </a:rPr>
              <a:t>показ </a:t>
            </a:r>
            <a:r>
              <a:rPr lang="uk-UA" sz="3200" dirty="0">
                <a:latin typeface="Times New Roman" panose="02020603050405020304" pitchFamily="18" charset="0"/>
                <a:cs typeface="Times New Roman" panose="02020603050405020304" pitchFamily="18" charset="0"/>
              </a:rPr>
              <a:t>єдності духу ратнівчан, які боролися за краще майбутнє своєї </a:t>
            </a:r>
            <a:r>
              <a:rPr lang="uk-UA" sz="3200" dirty="0" smtClean="0">
                <a:latin typeface="Times New Roman" panose="02020603050405020304" pitchFamily="18" charset="0"/>
                <a:cs typeface="Times New Roman" panose="02020603050405020304" pitchFamily="18" charset="0"/>
              </a:rPr>
              <a:t>держави</a:t>
            </a:r>
            <a:endParaRPr lang="uk-UA" sz="3200" dirty="0">
              <a:latin typeface="Times New Roman" panose="02020603050405020304" pitchFamily="18" charset="0"/>
              <a:cs typeface="Times New Roman" panose="02020603050405020304" pitchFamily="18" charset="0"/>
            </a:endParaRPr>
          </a:p>
          <a:p>
            <a:pPr algn="just">
              <a:lnSpc>
                <a:spcPct val="150000"/>
              </a:lnSpc>
            </a:pPr>
            <a:r>
              <a:rPr lang="uk-UA" sz="3200" dirty="0" smtClean="0">
                <a:solidFill>
                  <a:srgbClr val="00000A"/>
                </a:solidFill>
                <a:latin typeface="Times New Roman, serif"/>
              </a:rPr>
              <a:t> </a:t>
            </a:r>
            <a:endParaRPr lang="uk-UA" sz="3200" dirty="0">
              <a:solidFill>
                <a:srgbClr val="00000A"/>
              </a:solidFill>
              <a:latin typeface="Calibri" panose="020F0502020204030204" pitchFamily="34" charset="0"/>
            </a:endParaRPr>
          </a:p>
        </p:txBody>
      </p:sp>
    </p:spTree>
    <p:extLst>
      <p:ext uri="{BB962C8B-B14F-4D97-AF65-F5344CB8AC3E}">
        <p14:creationId xmlns:p14="http://schemas.microsoft.com/office/powerpoint/2010/main" val="77460160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p:txBody>
          <a:bodyPr/>
          <a:lstStyle/>
          <a:p>
            <a:endParaRPr lang="uk-UA" dirty="0"/>
          </a:p>
        </p:txBody>
      </p:sp>
      <p:pic>
        <p:nvPicPr>
          <p:cNvPr id="4" name="Picture 6" descr="Ð ÐµÐ·ÑÐ»ÑÑÐ°Ñ Ð¿Ð¾ÑÑÐºÑ Ð·Ð¾Ð±ÑÐ°Ð¶ÐµÐ½Ñ Ð·Ð° Ð·Ð°Ð¿Ð¸ÑÐ¾Ð¼ &quot;ÑÐ¾Ð½Ð¸ ÑÐºÑÐ°ÑÐ½ÑÑÐºÐ° ÑÐµÐ¼Ð°ÑÐ¸ÐºÐ°&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853738" y="133005"/>
            <a:ext cx="8587047" cy="1107996"/>
          </a:xfrm>
          <a:prstGeom prst="rect">
            <a:avLst/>
          </a:prstGeom>
        </p:spPr>
        <p:txBody>
          <a:bodyPr wrap="square">
            <a:spAutoFit/>
          </a:bodyPr>
          <a:lstStyle/>
          <a:p>
            <a:pPr algn="ctr">
              <a:lnSpc>
                <a:spcPct val="150000"/>
              </a:lnSpc>
            </a:pPr>
            <a:r>
              <a:rPr lang="uk-UA" sz="4400" b="1" dirty="0">
                <a:solidFill>
                  <a:srgbClr val="5B0701"/>
                </a:solidFill>
                <a:latin typeface="Times New Roman, serif"/>
              </a:rPr>
              <a:t>Мета дослідження: </a:t>
            </a:r>
          </a:p>
        </p:txBody>
      </p:sp>
      <p:sp>
        <p:nvSpPr>
          <p:cNvPr id="6" name="Прямоугольник 5"/>
          <p:cNvSpPr/>
          <p:nvPr/>
        </p:nvSpPr>
        <p:spPr>
          <a:xfrm>
            <a:off x="465513" y="1144588"/>
            <a:ext cx="11346872" cy="325441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uk-UA" sz="2800" dirty="0">
                <a:solidFill>
                  <a:srgbClr val="00000A"/>
                </a:solidFill>
                <a:latin typeface="Times New Roman, serif"/>
              </a:rPr>
              <a:t>дослідити участь ратнівчан у Помаранчевій революції та Революції </a:t>
            </a:r>
            <a:r>
              <a:rPr lang="uk-UA" sz="2800" dirty="0" smtClean="0">
                <a:solidFill>
                  <a:srgbClr val="00000A"/>
                </a:solidFill>
                <a:latin typeface="Times New Roman, serif"/>
              </a:rPr>
              <a:t>Гідності;</a:t>
            </a:r>
          </a:p>
          <a:p>
            <a:pPr marL="342900" indent="-342900" algn="just">
              <a:lnSpc>
                <a:spcPct val="150000"/>
              </a:lnSpc>
              <a:buFont typeface="Arial" panose="020B0604020202020204" pitchFamily="34" charset="0"/>
              <a:buChar char="•"/>
            </a:pPr>
            <a:r>
              <a:rPr lang="uk-UA" sz="2800" dirty="0" smtClean="0">
                <a:solidFill>
                  <a:srgbClr val="00000A"/>
                </a:solidFill>
                <a:latin typeface="Times New Roman, serif"/>
              </a:rPr>
              <a:t>проаналізувати </a:t>
            </a:r>
            <a:r>
              <a:rPr lang="uk-UA" sz="2800" dirty="0">
                <a:solidFill>
                  <a:srgbClr val="00000A"/>
                </a:solidFill>
                <a:latin typeface="Times New Roman, serif"/>
              </a:rPr>
              <a:t>вплив революційних подій на суспільно-політичне життя Ратнівщини</a:t>
            </a:r>
            <a:r>
              <a:rPr lang="uk-UA" sz="2800" dirty="0" smtClean="0">
                <a:solidFill>
                  <a:srgbClr val="00000A"/>
                </a:solidFill>
                <a:latin typeface="Times New Roman, serif"/>
              </a:rPr>
              <a:t>;</a:t>
            </a:r>
          </a:p>
          <a:p>
            <a:pPr marL="342900" indent="-342900" algn="just">
              <a:lnSpc>
                <a:spcPct val="150000"/>
              </a:lnSpc>
              <a:buFont typeface="Arial" panose="020B0604020202020204" pitchFamily="34" charset="0"/>
              <a:buChar char="•"/>
            </a:pPr>
            <a:r>
              <a:rPr lang="uk-UA" sz="2800" dirty="0" smtClean="0">
                <a:solidFill>
                  <a:srgbClr val="00000A"/>
                </a:solidFill>
                <a:latin typeface="Times New Roman, serif"/>
              </a:rPr>
              <a:t> </a:t>
            </a:r>
            <a:r>
              <a:rPr lang="uk-UA" sz="2800" dirty="0">
                <a:solidFill>
                  <a:srgbClr val="00000A"/>
                </a:solidFill>
                <a:latin typeface="Times New Roman, serif"/>
              </a:rPr>
              <a:t>систематизувати матеріали для шкільного музею Бойової слави.</a:t>
            </a:r>
            <a:endParaRPr lang="uk-UA" sz="2800" dirty="0">
              <a:solidFill>
                <a:srgbClr val="00000A"/>
              </a:solidFill>
              <a:latin typeface="Calibri" panose="020F0502020204030204" pitchFamily="34" charset="0"/>
            </a:endParaRPr>
          </a:p>
        </p:txBody>
      </p:sp>
    </p:spTree>
    <p:extLst>
      <p:ext uri="{BB962C8B-B14F-4D97-AF65-F5344CB8AC3E}">
        <p14:creationId xmlns:p14="http://schemas.microsoft.com/office/powerpoint/2010/main" val="3968514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4762"/>
            <a:ext cx="12192000" cy="686752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356846" y="26919"/>
            <a:ext cx="11608413" cy="1493358"/>
          </a:xfrm>
          <a:prstGeom prst="rect">
            <a:avLst/>
          </a:prstGeom>
        </p:spPr>
        <p:txBody>
          <a:bodyPr wrap="square">
            <a:spAutoFit/>
          </a:bodyPr>
          <a:lstStyle/>
          <a:p>
            <a:pPr algn="ctr">
              <a:lnSpc>
                <a:spcPct val="150000"/>
              </a:lnSpc>
            </a:pPr>
            <a:r>
              <a:rPr lang="uk-UA" sz="3200" b="1" dirty="0" smtClean="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Дослідження про ратнівчан – учасників Революції </a:t>
            </a:r>
            <a:r>
              <a:rPr lang="uk-UA" sz="3200" b="1" dirty="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Гідності</a:t>
            </a:r>
            <a:endParaRPr lang="uk-UA" sz="3200" b="1" dirty="0">
              <a:latin typeface="Times New Roman" panose="02020603050405020304" pitchFamily="18" charset="0"/>
              <a:cs typeface="Times New Roman" panose="02020603050405020304" pitchFamily="18" charset="0"/>
            </a:endParaRPr>
          </a:p>
          <a:p>
            <a:pPr algn="ctr">
              <a:lnSpc>
                <a:spcPct val="150000"/>
              </a:lnSpc>
              <a:spcAft>
                <a:spcPts val="0"/>
              </a:spcAft>
            </a:pPr>
            <a:r>
              <a:rPr lang="uk-UA" sz="3200" b="1" dirty="0" smtClean="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  </a:t>
            </a: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846" y="1195722"/>
            <a:ext cx="5578245" cy="4065297"/>
          </a:xfrm>
          <a:prstGeom prst="rect">
            <a:avLst/>
          </a:prstGeom>
        </p:spPr>
      </p:pic>
      <p:pic>
        <p:nvPicPr>
          <p:cNvPr id="7" name="Рисунок 6" descr="C:\Users\comp\Desktop\20171109_084604.jpg"/>
          <p:cNvPicPr/>
          <p:nvPr/>
        </p:nvPicPr>
        <p:blipFill rotWithShape="1">
          <a:blip r:embed="rId4" cstate="print">
            <a:extLst>
              <a:ext uri="{28A0092B-C50C-407E-A947-70E740481C1C}">
                <a14:useLocalDpi xmlns:a14="http://schemas.microsoft.com/office/drawing/2010/main" val="0"/>
              </a:ext>
            </a:extLst>
          </a:blip>
          <a:srcRect r="5987"/>
          <a:stretch/>
        </p:blipFill>
        <p:spPr bwMode="auto">
          <a:xfrm>
            <a:off x="6291937" y="1405726"/>
            <a:ext cx="5372239" cy="4046547"/>
          </a:xfrm>
          <a:prstGeom prst="rect">
            <a:avLst/>
          </a:prstGeom>
          <a:noFill/>
          <a:ln>
            <a:noFill/>
          </a:ln>
          <a:extLst>
            <a:ext uri="{53640926-AAD7-44D8-BBD7-CCE9431645EC}">
              <a14:shadowObscured xmlns:a14="http://schemas.microsoft.com/office/drawing/2010/main"/>
            </a:ext>
          </a:extLst>
        </p:spPr>
      </p:pic>
      <p:sp>
        <p:nvSpPr>
          <p:cNvPr id="9" name="Прямоугольник 8"/>
          <p:cNvSpPr/>
          <p:nvPr/>
        </p:nvSpPr>
        <p:spPr>
          <a:xfrm>
            <a:off x="249382" y="5229493"/>
            <a:ext cx="5963572" cy="1200329"/>
          </a:xfrm>
          <a:prstGeom prst="rect">
            <a:avLst/>
          </a:prstGeom>
        </p:spPr>
        <p:txBody>
          <a:bodyPr wrap="square">
            <a:spAutoFit/>
          </a:bodyPr>
          <a:lstStyle/>
          <a:p>
            <a:pPr algn="ctr"/>
            <a:r>
              <a:rPr lang="uk-UA" b="1" dirty="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Зустріч членів гуртка «Юні музеєзнавці»</a:t>
            </a:r>
          </a:p>
          <a:p>
            <a:pPr algn="ctr"/>
            <a:r>
              <a:rPr lang="uk-UA" b="1" dirty="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із завідувачем архівного сектору </a:t>
            </a:r>
          </a:p>
          <a:p>
            <a:pPr algn="ctr"/>
            <a:r>
              <a:rPr lang="uk-UA" b="1" dirty="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Ратнівської райдержадміністрації </a:t>
            </a:r>
          </a:p>
          <a:p>
            <a:pPr algn="ctr"/>
            <a:r>
              <a:rPr lang="uk-UA" b="1" dirty="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Головій Наталією Іванівною </a:t>
            </a:r>
            <a:r>
              <a:rPr lang="uk-UA" b="1" dirty="0">
                <a:solidFill>
                  <a:srgbClr val="5B0701"/>
                </a:solidFill>
                <a:latin typeface="Source Sans Pro Black" panose="020B0803030403020204" pitchFamily="34" charset="0"/>
                <a:ea typeface="Source Sans Pro Black" panose="020B0803030403020204" pitchFamily="34" charset="0"/>
              </a:rPr>
              <a:t> </a:t>
            </a:r>
          </a:p>
        </p:txBody>
      </p:sp>
      <p:sp>
        <p:nvSpPr>
          <p:cNvPr id="10" name="Прямоугольник 9"/>
          <p:cNvSpPr/>
          <p:nvPr/>
        </p:nvSpPr>
        <p:spPr>
          <a:xfrm rot="10800000" flipV="1">
            <a:off x="6212954" y="5503113"/>
            <a:ext cx="5599431" cy="646331"/>
          </a:xfrm>
          <a:prstGeom prst="rect">
            <a:avLst/>
          </a:prstGeom>
        </p:spPr>
        <p:txBody>
          <a:bodyPr wrap="square">
            <a:spAutoFit/>
          </a:bodyPr>
          <a:lstStyle/>
          <a:p>
            <a:pPr algn="ctr"/>
            <a:r>
              <a:rPr lang="uk-UA" b="1" dirty="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Опрацювання </a:t>
            </a:r>
            <a:r>
              <a:rPr lang="uk-UA" b="1" dirty="0" smtClean="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матеріалів у  </a:t>
            </a:r>
            <a:r>
              <a:rPr lang="uk-UA" b="1" dirty="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редакційно-видавничому комплексі «Ратнівщина</a:t>
            </a:r>
            <a:r>
              <a:rPr lang="uk-UA" b="1" dirty="0" smtClean="0">
                <a:solidFill>
                  <a:srgbClr val="5B0701"/>
                </a:solidFill>
                <a:latin typeface="Times New Roman" panose="02020603050405020304" pitchFamily="18" charset="0"/>
                <a:ea typeface="Source Sans Pro Black" panose="020B0803030403020204" pitchFamily="34" charset="0"/>
                <a:cs typeface="Times New Roman" panose="02020603050405020304" pitchFamily="18" charset="0"/>
              </a:rPr>
              <a:t>» </a:t>
            </a:r>
            <a:endParaRPr lang="uk-U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899967"/>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192000" cy="686752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482138" y="274320"/>
            <a:ext cx="11072553" cy="1200329"/>
          </a:xfrm>
          <a:prstGeom prst="rect">
            <a:avLst/>
          </a:prstGeom>
        </p:spPr>
        <p:txBody>
          <a:bodyPr wrap="square">
            <a:spAutoFit/>
          </a:bodyPr>
          <a:lstStyle/>
          <a:p>
            <a:pPr algn="ctr"/>
            <a:r>
              <a:rPr lang="uk-UA" sz="3600" b="1" dirty="0" smtClean="0">
                <a:solidFill>
                  <a:srgbClr val="5B0701"/>
                </a:solidFill>
                <a:latin typeface="Times New Roman" panose="02020603050405020304" pitchFamily="18" charset="0"/>
                <a:cs typeface="Times New Roman" panose="02020603050405020304" pitchFamily="18" charset="0"/>
              </a:rPr>
              <a:t> Зустріч </a:t>
            </a:r>
            <a:r>
              <a:rPr lang="uk-UA" sz="3600" b="1" dirty="0" smtClean="0">
                <a:solidFill>
                  <a:srgbClr val="5B0701"/>
                </a:solidFill>
                <a:latin typeface="Times New Roman" panose="02020603050405020304" pitchFamily="18" charset="0"/>
                <a:cs typeface="Times New Roman" panose="02020603050405020304" pitchFamily="18" charset="0"/>
              </a:rPr>
              <a:t>гуртківців з учасником Революції Гідності</a:t>
            </a:r>
          </a:p>
          <a:p>
            <a:pPr algn="ctr"/>
            <a:r>
              <a:rPr lang="uk-UA" sz="3600" b="1" dirty="0" smtClean="0">
                <a:solidFill>
                  <a:srgbClr val="5B0701"/>
                </a:solidFill>
                <a:latin typeface="Times New Roman" panose="02020603050405020304" pitchFamily="18" charset="0"/>
                <a:cs typeface="Times New Roman" panose="02020603050405020304" pitchFamily="18" charset="0"/>
              </a:rPr>
              <a:t> Цепух </a:t>
            </a:r>
            <a:r>
              <a:rPr lang="uk-UA" sz="3600" b="1" dirty="0">
                <a:solidFill>
                  <a:srgbClr val="5B0701"/>
                </a:solidFill>
                <a:latin typeface="Times New Roman" panose="02020603050405020304" pitchFamily="18" charset="0"/>
                <a:cs typeface="Times New Roman" panose="02020603050405020304" pitchFamily="18" charset="0"/>
              </a:rPr>
              <a:t>Л</a:t>
            </a:r>
            <a:r>
              <a:rPr lang="uk-UA" sz="3600" b="1" dirty="0" smtClean="0">
                <a:solidFill>
                  <a:srgbClr val="5B0701"/>
                </a:solidFill>
                <a:latin typeface="Times New Roman" panose="02020603050405020304" pitchFamily="18" charset="0"/>
                <a:cs typeface="Times New Roman" panose="02020603050405020304" pitchFamily="18" charset="0"/>
              </a:rPr>
              <a:t>арисою Григорівною в музеї Бойової слави</a:t>
            </a:r>
            <a:endParaRPr lang="uk-UA" sz="3600" b="1" dirty="0">
              <a:solidFill>
                <a:srgbClr val="5B0701"/>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2619582" y="1660483"/>
            <a:ext cx="6183597" cy="4634625"/>
          </a:xfrm>
          <a:prstGeom prst="rect">
            <a:avLst/>
          </a:prstGeom>
        </p:spPr>
      </p:pic>
    </p:spTree>
    <p:extLst>
      <p:ext uri="{BB962C8B-B14F-4D97-AF65-F5344CB8AC3E}">
        <p14:creationId xmlns:p14="http://schemas.microsoft.com/office/powerpoint/2010/main" val="2843241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74816"/>
            <a:ext cx="10608425" cy="989214"/>
          </a:xfrm>
        </p:spPr>
        <p:txBody>
          <a:bodyPr/>
          <a:lstStyle/>
          <a:p>
            <a:pPr algn="ctr"/>
            <a:endParaRPr lang="uk-UA" b="1" dirty="0"/>
          </a:p>
        </p:txBody>
      </p:sp>
      <p:sp>
        <p:nvSpPr>
          <p:cNvPr id="3" name="Объект 2"/>
          <p:cNvSpPr>
            <a:spLocks noGrp="1"/>
          </p:cNvSpPr>
          <p:nvPr>
            <p:ph idx="1"/>
          </p:nvPr>
        </p:nvSpPr>
        <p:spPr/>
        <p:txBody>
          <a:bodyPr/>
          <a:lstStyle/>
          <a:p>
            <a:pPr marL="0" indent="0">
              <a:buNone/>
            </a:pPr>
            <a:endParaRPr lang="uk-UA" dirty="0"/>
          </a:p>
        </p:txBody>
      </p:sp>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269585" cy="6867525"/>
          </a:xfrm>
          <a:prstGeom prst="rect">
            <a:avLst/>
          </a:prstGeom>
          <a:noFill/>
          <a:ln>
            <a:noFill/>
          </a:ln>
          <a:extLst>
            <a:ext uri="{53640926-AAD7-44D8-BBD7-CCE9431645EC}">
              <a14:shadowObscured xmlns:a14="http://schemas.microsoft.com/office/drawing/2010/main"/>
            </a:ext>
          </a:extLst>
        </p:spPr>
      </p:pic>
      <p:sp>
        <p:nvSpPr>
          <p:cNvPr id="5" name="TextBox 4"/>
          <p:cNvSpPr txBox="1"/>
          <p:nvPr/>
        </p:nvSpPr>
        <p:spPr>
          <a:xfrm>
            <a:off x="689956" y="199505"/>
            <a:ext cx="10663844" cy="707886"/>
          </a:xfrm>
          <a:prstGeom prst="rect">
            <a:avLst/>
          </a:prstGeom>
          <a:noFill/>
        </p:spPr>
        <p:txBody>
          <a:bodyPr wrap="square" rtlCol="0">
            <a:spAutoFit/>
          </a:bodyPr>
          <a:lstStyle/>
          <a:p>
            <a:pPr algn="ctr"/>
            <a:r>
              <a:rPr lang="uk-UA" sz="4000" b="1" dirty="0" smtClean="0">
                <a:solidFill>
                  <a:srgbClr val="5B0701"/>
                </a:solidFill>
                <a:latin typeface="Times New Roman" panose="02020603050405020304" pitchFamily="18" charset="0"/>
                <a:cs typeface="Times New Roman" panose="02020603050405020304" pitchFamily="18" charset="0"/>
              </a:rPr>
              <a:t>Участь ратнівчан у Революції Гідності</a:t>
            </a:r>
            <a:endParaRPr lang="uk-UA" sz="4000" b="1" dirty="0">
              <a:solidFill>
                <a:srgbClr val="5B0701"/>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482137" y="1263535"/>
            <a:ext cx="7140633" cy="5124480"/>
          </a:xfrm>
          <a:prstGeom prst="rect">
            <a:avLst/>
          </a:prstGeom>
        </p:spPr>
        <p:txBody>
          <a:bodyPr wrap="square">
            <a:spAutoFit/>
          </a:bodyPr>
          <a:lstStyle/>
          <a:p>
            <a:pPr algn="just">
              <a:lnSpc>
                <a:spcPct val="150000"/>
              </a:lnSpc>
            </a:pPr>
            <a:r>
              <a:rPr lang="uk-UA" dirty="0" smtClean="0">
                <a:solidFill>
                  <a:srgbClr val="00000A"/>
                </a:solidFill>
                <a:latin typeface="Times New Roman, serif"/>
              </a:rPr>
              <a:t>   Лариса </a:t>
            </a:r>
            <a:r>
              <a:rPr lang="uk-UA" dirty="0">
                <a:solidFill>
                  <a:srgbClr val="00000A"/>
                </a:solidFill>
                <a:latin typeface="Times New Roman, serif"/>
              </a:rPr>
              <a:t>Цепух, </a:t>
            </a:r>
            <a:r>
              <a:rPr lang="uk-UA" dirty="0" smtClean="0">
                <a:solidFill>
                  <a:srgbClr val="00000A"/>
                </a:solidFill>
                <a:latin typeface="Times New Roman, serif"/>
              </a:rPr>
              <a:t>Адам </a:t>
            </a:r>
            <a:r>
              <a:rPr lang="uk-UA" dirty="0">
                <a:solidFill>
                  <a:srgbClr val="00000A"/>
                </a:solidFill>
                <a:latin typeface="Times New Roman, serif"/>
              </a:rPr>
              <a:t>Харлампович, Микола </a:t>
            </a:r>
            <a:r>
              <a:rPr lang="uk-UA" dirty="0" err="1">
                <a:solidFill>
                  <a:srgbClr val="00000A"/>
                </a:solidFill>
                <a:latin typeface="Times New Roman, serif"/>
              </a:rPr>
              <a:t>Горбачук</a:t>
            </a:r>
            <a:r>
              <a:rPr lang="uk-UA" dirty="0">
                <a:solidFill>
                  <a:srgbClr val="00000A"/>
                </a:solidFill>
                <a:latin typeface="Times New Roman, serif"/>
              </a:rPr>
              <a:t>, Олександр </a:t>
            </a:r>
            <a:r>
              <a:rPr lang="uk-UA" dirty="0" err="1">
                <a:solidFill>
                  <a:srgbClr val="00000A"/>
                </a:solidFill>
                <a:latin typeface="Times New Roman, serif"/>
              </a:rPr>
              <a:t>Щуковський</a:t>
            </a:r>
            <a:r>
              <a:rPr lang="uk-UA" dirty="0">
                <a:solidFill>
                  <a:srgbClr val="00000A"/>
                </a:solidFill>
                <a:latin typeface="Times New Roman, serif"/>
              </a:rPr>
              <a:t>, Микола Мазурок та багато інших жителів Ратнівського району брали активну участь у Революції Гідності. Вони були свідками того, як жив </a:t>
            </a:r>
            <a:r>
              <a:rPr lang="uk-UA" dirty="0" err="1">
                <a:solidFill>
                  <a:srgbClr val="00000A"/>
                </a:solidFill>
                <a:latin typeface="Times New Roman, serif"/>
              </a:rPr>
              <a:t>Євромайдан</a:t>
            </a:r>
            <a:r>
              <a:rPr lang="uk-UA" dirty="0">
                <a:solidFill>
                  <a:srgbClr val="00000A"/>
                </a:solidFill>
                <a:latin typeface="Times New Roman, serif"/>
              </a:rPr>
              <a:t> і як помирали його активісти. </a:t>
            </a:r>
            <a:endParaRPr lang="uk-UA" dirty="0" smtClean="0">
              <a:solidFill>
                <a:srgbClr val="00000A"/>
              </a:solidFill>
              <a:latin typeface="Times New Roman, serif"/>
            </a:endParaRPr>
          </a:p>
          <a:p>
            <a:pPr algn="just">
              <a:lnSpc>
                <a:spcPct val="150000"/>
              </a:lnSpc>
            </a:pPr>
            <a:r>
              <a:rPr lang="uk-UA" dirty="0">
                <a:solidFill>
                  <a:srgbClr val="00000A"/>
                </a:solidFill>
                <a:latin typeface="Times New Roman, serif"/>
              </a:rPr>
              <a:t> </a:t>
            </a:r>
            <a:r>
              <a:rPr lang="uk-UA" dirty="0" smtClean="0">
                <a:solidFill>
                  <a:srgbClr val="00000A"/>
                </a:solidFill>
                <a:latin typeface="Times New Roman, serif"/>
              </a:rPr>
              <a:t>   </a:t>
            </a:r>
            <a:r>
              <a:rPr lang="uk-UA" dirty="0" smtClean="0"/>
              <a:t>24 </a:t>
            </a:r>
            <a:r>
              <a:rPr lang="uk-UA" dirty="0"/>
              <a:t>листопада 2013 року, через три дні після початку акції протесту, делегація з Ратнівщини прибула в Київ. Стотисячна колона від пам’ятника Т.Г. Шевченку пішою ходою вирушила на Майдан Незалежності на Народне віче. У цій колоні великі полотнища Державного прапора України та Євросоюзу долучилися нести і </a:t>
            </a:r>
            <a:r>
              <a:rPr lang="uk-UA" dirty="0" err="1"/>
              <a:t>ратнівчани</a:t>
            </a:r>
            <a:r>
              <a:rPr lang="uk-UA" dirty="0"/>
              <a:t>.</a:t>
            </a:r>
          </a:p>
          <a:p>
            <a:pPr algn="just">
              <a:lnSpc>
                <a:spcPct val="150000"/>
              </a:lnSpc>
            </a:pPr>
            <a:endParaRPr lang="uk-UA" sz="2000" dirty="0">
              <a:solidFill>
                <a:srgbClr val="00000A"/>
              </a:solidFill>
              <a:latin typeface="Calibri" panose="020F0502020204030204" pitchFamily="34" charset="0"/>
            </a:endParaRPr>
          </a:p>
        </p:txBody>
      </p:sp>
      <p:pic>
        <p:nvPicPr>
          <p:cNvPr id="8" name="Рисунок 7"/>
          <p:cNvPicPr>
            <a:picLocks noChangeAspect="1"/>
          </p:cNvPicPr>
          <p:nvPr/>
        </p:nvPicPr>
        <p:blipFill rotWithShape="1">
          <a:blip r:embed="rId3"/>
          <a:srcRect l="12196"/>
          <a:stretch/>
        </p:blipFill>
        <p:spPr>
          <a:xfrm>
            <a:off x="7880918" y="1668986"/>
            <a:ext cx="4088024" cy="3292535"/>
          </a:xfrm>
          <a:prstGeom prst="rect">
            <a:avLst/>
          </a:prstGeom>
        </p:spPr>
      </p:pic>
      <p:sp>
        <p:nvSpPr>
          <p:cNvPr id="9" name="Прямоугольник 8"/>
          <p:cNvSpPr/>
          <p:nvPr/>
        </p:nvSpPr>
        <p:spPr>
          <a:xfrm rot="10800000" flipV="1">
            <a:off x="5087388" y="4906326"/>
            <a:ext cx="7423266" cy="646331"/>
          </a:xfrm>
          <a:prstGeom prst="rect">
            <a:avLst/>
          </a:prstGeom>
        </p:spPr>
        <p:txBody>
          <a:bodyPr wrap="square">
            <a:spAutoFit/>
          </a:bodyPr>
          <a:lstStyle/>
          <a:p>
            <a:pPr algn="ctr"/>
            <a:r>
              <a:rPr lang="uk-UA" b="1" dirty="0" smtClean="0">
                <a:solidFill>
                  <a:srgbClr val="5B0701"/>
                </a:solidFill>
              </a:rPr>
              <a:t>                                      </a:t>
            </a:r>
            <a:r>
              <a:rPr lang="uk-UA" b="1" dirty="0" smtClean="0">
                <a:solidFill>
                  <a:srgbClr val="5B0701"/>
                </a:solidFill>
                <a:latin typeface="Times New Roman" panose="02020603050405020304" pitchFamily="18" charset="0"/>
                <a:cs typeface="Times New Roman" panose="02020603050405020304" pitchFamily="18" charset="0"/>
              </a:rPr>
              <a:t>Цепух </a:t>
            </a:r>
            <a:r>
              <a:rPr lang="uk-UA" b="1" dirty="0">
                <a:solidFill>
                  <a:srgbClr val="5B0701"/>
                </a:solidFill>
                <a:latin typeface="Times New Roman" panose="02020603050405020304" pitchFamily="18" charset="0"/>
                <a:cs typeface="Times New Roman" panose="02020603050405020304" pitchFamily="18" charset="0"/>
              </a:rPr>
              <a:t>Л.Г. на Євромайдані в </a:t>
            </a:r>
            <a:r>
              <a:rPr lang="uk-UA" b="1" dirty="0" smtClean="0">
                <a:solidFill>
                  <a:srgbClr val="5B0701"/>
                </a:solidFill>
                <a:latin typeface="Times New Roman" panose="02020603050405020304" pitchFamily="18" charset="0"/>
                <a:cs typeface="Times New Roman" panose="02020603050405020304" pitchFamily="18" charset="0"/>
              </a:rPr>
              <a:t>Києві</a:t>
            </a:r>
          </a:p>
          <a:p>
            <a:pPr algn="ctr"/>
            <a:r>
              <a:rPr lang="uk-UA" b="1" dirty="0" smtClean="0">
                <a:solidFill>
                  <a:srgbClr val="5B0701"/>
                </a:solidFill>
                <a:latin typeface="Times New Roman" panose="02020603050405020304" pitchFamily="18" charset="0"/>
                <a:cs typeface="Times New Roman" panose="02020603050405020304" pitchFamily="18" charset="0"/>
              </a:rPr>
              <a:t>                                      (грудень </a:t>
            </a:r>
            <a:r>
              <a:rPr lang="uk-UA" b="1" dirty="0">
                <a:solidFill>
                  <a:srgbClr val="5B0701"/>
                </a:solidFill>
                <a:latin typeface="Times New Roman" panose="02020603050405020304" pitchFamily="18" charset="0"/>
                <a:cs typeface="Times New Roman" panose="02020603050405020304" pitchFamily="18" charset="0"/>
              </a:rPr>
              <a:t>2013 р.) </a:t>
            </a:r>
          </a:p>
        </p:txBody>
      </p:sp>
    </p:spTree>
    <p:extLst>
      <p:ext uri="{BB962C8B-B14F-4D97-AF65-F5344CB8AC3E}">
        <p14:creationId xmlns:p14="http://schemas.microsoft.com/office/powerpoint/2010/main" val="2740090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2836" y="1"/>
            <a:ext cx="10480964" cy="1662544"/>
          </a:xfrm>
        </p:spPr>
        <p:txBody>
          <a:bodyPr/>
          <a:lstStyle/>
          <a:p>
            <a:endParaRPr lang="uk-UA" dirty="0"/>
          </a:p>
        </p:txBody>
      </p:sp>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192000" cy="686752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423950" y="315884"/>
            <a:ext cx="11355186" cy="646331"/>
          </a:xfrm>
          <a:prstGeom prst="rect">
            <a:avLst/>
          </a:prstGeom>
        </p:spPr>
        <p:txBody>
          <a:bodyPr wrap="square">
            <a:spAutoFit/>
          </a:bodyPr>
          <a:lstStyle/>
          <a:p>
            <a:r>
              <a:rPr lang="uk-UA" sz="3600" b="1" dirty="0" smtClean="0">
                <a:solidFill>
                  <a:srgbClr val="5B0701"/>
                </a:solidFill>
              </a:rPr>
              <a:t>   Мітинг у Ратному на підтримку вимог Євромайдану </a:t>
            </a:r>
            <a:endParaRPr lang="uk-UA" sz="3600" b="1" dirty="0">
              <a:solidFill>
                <a:srgbClr val="5B0701"/>
              </a:solidFill>
            </a:endParaRPr>
          </a:p>
        </p:txBody>
      </p:sp>
      <p:sp>
        <p:nvSpPr>
          <p:cNvPr id="6" name="TextBox 5"/>
          <p:cNvSpPr txBox="1"/>
          <p:nvPr/>
        </p:nvSpPr>
        <p:spPr>
          <a:xfrm>
            <a:off x="423950" y="962215"/>
            <a:ext cx="11355185" cy="4662815"/>
          </a:xfrm>
          <a:prstGeom prst="rect">
            <a:avLst/>
          </a:prstGeom>
          <a:noFill/>
        </p:spPr>
        <p:txBody>
          <a:bodyPr wrap="square" rtlCol="0">
            <a:spAutoFit/>
          </a:bodyPr>
          <a:lstStyle/>
          <a:p>
            <a:pPr algn="just">
              <a:lnSpc>
                <a:spcPct val="150000"/>
              </a:lnSpc>
            </a:pPr>
            <a:r>
              <a:rPr lang="uk-UA" dirty="0" smtClean="0"/>
              <a:t>    </a:t>
            </a:r>
            <a:r>
              <a:rPr lang="uk-UA" dirty="0" smtClean="0">
                <a:latin typeface="Times New Roman" panose="02020603050405020304" pitchFamily="18" charset="0"/>
                <a:cs typeface="Times New Roman" panose="02020603050405020304" pitchFamily="18" charset="0"/>
              </a:rPr>
              <a:t>Після повернення </a:t>
            </a:r>
            <a:r>
              <a:rPr lang="uk-UA" dirty="0">
                <a:latin typeface="Times New Roman" panose="02020603050405020304" pitchFamily="18" charset="0"/>
                <a:cs typeface="Times New Roman" panose="02020603050405020304" pitchFamily="18" charset="0"/>
              </a:rPr>
              <a:t>з</a:t>
            </a:r>
            <a:r>
              <a:rPr lang="uk-UA" dirty="0" smtClean="0">
                <a:latin typeface="Times New Roman" panose="02020603050405020304" pitchFamily="18" charset="0"/>
                <a:cs typeface="Times New Roman" panose="02020603050405020304" pitchFamily="18" charset="0"/>
              </a:rPr>
              <a:t> Києва, 27 листопада 2013 року, </a:t>
            </a:r>
            <a:r>
              <a:rPr lang="uk-UA" dirty="0">
                <a:latin typeface="Times New Roman" panose="02020603050405020304" pitchFamily="18" charset="0"/>
                <a:cs typeface="Times New Roman" panose="02020603050405020304" pitchFamily="18" charset="0"/>
              </a:rPr>
              <a:t>у ратнівчан виникла думка негайно зібрати аналогічне Народне віче у Ратному. Представники політичних партій ВО «Батьківщина», «Свобода», «Удар», громадськості та фракції «Наша Україна» створили Комітет супротиву та Народну Раду у </a:t>
            </a:r>
            <a:r>
              <a:rPr lang="uk-UA" dirty="0" err="1">
                <a:latin typeface="Times New Roman" panose="02020603050405020304" pitchFamily="18" charset="0"/>
                <a:cs typeface="Times New Roman" panose="02020603050405020304" pitchFamily="18" charset="0"/>
              </a:rPr>
              <a:t>Ратнівській</a:t>
            </a:r>
            <a:r>
              <a:rPr lang="uk-UA" dirty="0">
                <a:latin typeface="Times New Roman" panose="02020603050405020304" pitchFamily="18" charset="0"/>
                <a:cs typeface="Times New Roman" panose="02020603050405020304" pitchFamily="18" charset="0"/>
              </a:rPr>
              <a:t> районній раді, в яку увійшли фракції ВО «Батьківщина», «Наша Україна», представники громадськості, окремі депутати селищної та сільських рад. Керівником Комітету супротиву та координатором роботи Народної Ради було обрано Харламповича Адама Семеновича. </a:t>
            </a:r>
          </a:p>
          <a:p>
            <a:pPr algn="just">
              <a:lnSpc>
                <a:spcPct val="150000"/>
              </a:lnSpc>
            </a:pPr>
            <a:r>
              <a:rPr lang="uk-UA" dirty="0" smtClean="0">
                <a:latin typeface="Times New Roman" panose="02020603050405020304" pitchFamily="18" charset="0"/>
                <a:cs typeface="Times New Roman" panose="02020603050405020304" pitchFamily="18" charset="0"/>
              </a:rPr>
              <a:t>    Через </a:t>
            </a:r>
            <a:r>
              <a:rPr lang="uk-UA" dirty="0">
                <a:latin typeface="Times New Roman" panose="02020603050405020304" pitchFamily="18" charset="0"/>
                <a:cs typeface="Times New Roman" panose="02020603050405020304" pitchFamily="18" charset="0"/>
              </a:rPr>
              <a:t>декілька днів біля пам’ятника Т.Г. Шевченку хоч і зібралося не дуже багато людей (60-70 чоловік), все ж було прийнято резолюцію про підтримку вимог Євромайдану, звернення до ратнівчан не бути байдужими до тих подій та звернення до членів Партії регіонів на Ратнівщині вийти із партії на знак протесту проти дій Януковича та його поплічників. Тут також було розпочато збір коштів для відправки активістів на підтримку Майдану для безпосередньої участі в акціях протесту в Києві. </a:t>
            </a:r>
          </a:p>
        </p:txBody>
      </p:sp>
    </p:spTree>
    <p:extLst>
      <p:ext uri="{BB962C8B-B14F-4D97-AF65-F5344CB8AC3E}">
        <p14:creationId xmlns:p14="http://schemas.microsoft.com/office/powerpoint/2010/main" val="291664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192000" cy="6867525"/>
          </a:xfrm>
          <a:prstGeom prst="rect">
            <a:avLst/>
          </a:prstGeom>
          <a:noFill/>
          <a:ln>
            <a:noFill/>
          </a:ln>
          <a:extLst>
            <a:ext uri="{53640926-AAD7-44D8-BBD7-CCE9431645EC}">
              <a14:shadowObscured xmlns:a14="http://schemas.microsoft.com/office/drawing/2010/main"/>
            </a:ext>
          </a:extLst>
        </p:spPr>
      </p:pic>
      <p:sp>
        <p:nvSpPr>
          <p:cNvPr id="2" name="Прямоугольник 1"/>
          <p:cNvSpPr/>
          <p:nvPr/>
        </p:nvSpPr>
        <p:spPr>
          <a:xfrm>
            <a:off x="382386" y="101218"/>
            <a:ext cx="11563004" cy="751488"/>
          </a:xfrm>
          <a:prstGeom prst="rect">
            <a:avLst/>
          </a:prstGeom>
        </p:spPr>
        <p:txBody>
          <a:bodyPr wrap="square">
            <a:spAutoFit/>
          </a:bodyPr>
          <a:lstStyle/>
          <a:p>
            <a:pPr algn="ctr">
              <a:lnSpc>
                <a:spcPct val="150000"/>
              </a:lnSpc>
            </a:pPr>
            <a:r>
              <a:rPr lang="uk-UA" sz="3200" b="1" dirty="0" smtClean="0">
                <a:solidFill>
                  <a:srgbClr val="5B0701"/>
                </a:solidFill>
                <a:latin typeface="Times New Roman, serif"/>
              </a:rPr>
              <a:t>Цепух Л.Г. – учасниця Революції Гідності</a:t>
            </a:r>
            <a:endParaRPr lang="uk-UA" sz="3200" b="1" dirty="0">
              <a:solidFill>
                <a:srgbClr val="5B0701"/>
              </a:solidFill>
              <a:effectLst/>
            </a:endParaRPr>
          </a:p>
        </p:txBody>
      </p:sp>
      <p:pic>
        <p:nvPicPr>
          <p:cNvPr id="8" name="Рисунок 7"/>
          <p:cNvPicPr>
            <a:picLocks noChangeAspect="1"/>
          </p:cNvPicPr>
          <p:nvPr/>
        </p:nvPicPr>
        <p:blipFill>
          <a:blip r:embed="rId3"/>
          <a:stretch>
            <a:fillRect/>
          </a:stretch>
        </p:blipFill>
        <p:spPr>
          <a:xfrm>
            <a:off x="1072118" y="3578045"/>
            <a:ext cx="4699805" cy="3116713"/>
          </a:xfrm>
          <a:prstGeom prst="rect">
            <a:avLst/>
          </a:prstGeom>
        </p:spPr>
      </p:pic>
      <p:pic>
        <p:nvPicPr>
          <p:cNvPr id="5" name="Рисунок 4"/>
          <p:cNvPicPr>
            <a:picLocks noChangeAspect="1"/>
          </p:cNvPicPr>
          <p:nvPr/>
        </p:nvPicPr>
        <p:blipFill>
          <a:blip r:embed="rId4"/>
          <a:stretch>
            <a:fillRect/>
          </a:stretch>
        </p:blipFill>
        <p:spPr>
          <a:xfrm>
            <a:off x="6675120" y="3551866"/>
            <a:ext cx="4438774" cy="3065717"/>
          </a:xfrm>
          <a:prstGeom prst="rect">
            <a:avLst/>
          </a:prstGeom>
        </p:spPr>
      </p:pic>
      <p:sp>
        <p:nvSpPr>
          <p:cNvPr id="3" name="TextBox 2"/>
          <p:cNvSpPr txBox="1"/>
          <p:nvPr/>
        </p:nvSpPr>
        <p:spPr>
          <a:xfrm>
            <a:off x="382386" y="825211"/>
            <a:ext cx="11438312" cy="3046988"/>
          </a:xfrm>
          <a:prstGeom prst="rect">
            <a:avLst/>
          </a:prstGeom>
          <a:noFill/>
        </p:spPr>
        <p:txBody>
          <a:bodyPr wrap="square" rtlCol="0">
            <a:spAutoFit/>
          </a:bodyPr>
          <a:lstStyle/>
          <a:p>
            <a:pPr algn="just">
              <a:lnSpc>
                <a:spcPct val="150000"/>
              </a:lnSpc>
            </a:pPr>
            <a:r>
              <a:rPr lang="uk-UA" sz="2000" dirty="0" smtClean="0"/>
              <a:t>   </a:t>
            </a:r>
            <a:r>
              <a:rPr lang="uk-UA" sz="1600" dirty="0" smtClean="0">
                <a:latin typeface="Times New Roman" panose="02020603050405020304" pitchFamily="18" charset="0"/>
                <a:cs typeface="Times New Roman" panose="02020603050405020304" pitchFamily="18" charset="0"/>
              </a:rPr>
              <a:t>Лариса </a:t>
            </a:r>
            <a:r>
              <a:rPr lang="uk-UA" sz="1600" dirty="0">
                <a:latin typeface="Times New Roman" panose="02020603050405020304" pitchFamily="18" charset="0"/>
                <a:cs typeface="Times New Roman" panose="02020603050405020304" pitchFamily="18" charset="0"/>
              </a:rPr>
              <a:t>Григорівна разом з іншими активістами постійно допомагали хлопцям, носили далеко на барикади </a:t>
            </a:r>
            <a:r>
              <a:rPr lang="uk-UA" sz="1600" dirty="0" smtClean="0">
                <a:latin typeface="Times New Roman" panose="02020603050405020304" pitchFamily="18" charset="0"/>
                <a:cs typeface="Times New Roman" panose="02020603050405020304" pitchFamily="18" charset="0"/>
              </a:rPr>
              <a:t>їжу. </a:t>
            </a:r>
            <a:r>
              <a:rPr lang="uk-UA" sz="1600" dirty="0">
                <a:latin typeface="Times New Roman" panose="02020603050405020304" pitchFamily="18" charset="0"/>
                <a:cs typeface="Times New Roman" panose="02020603050405020304" pitchFamily="18" charset="0"/>
              </a:rPr>
              <a:t>А вже з початком бойових дій 18-19 лютого підносили бруківку, «коктейлі Молотова», палили шини, прибирали згарища, співали, читали вірші на сцені й постійно молилися</a:t>
            </a:r>
            <a:r>
              <a:rPr lang="uk-UA" sz="1600" dirty="0" smtClean="0">
                <a:latin typeface="Times New Roman" panose="02020603050405020304" pitchFamily="18" charset="0"/>
                <a:cs typeface="Times New Roman" panose="02020603050405020304" pitchFamily="18" charset="0"/>
              </a:rPr>
              <a:t>.</a:t>
            </a:r>
          </a:p>
          <a:p>
            <a:pPr algn="just">
              <a:lnSpc>
                <a:spcPct val="150000"/>
              </a:lnSpc>
            </a:pPr>
            <a:r>
              <a:rPr lang="uk-UA" sz="1600" dirty="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Проаналізувавши події Революції Гідності, жінка зробила висновок: «Події на Майдані змінили моє життя тільки в кращу сторону. Я щаслива, що є учасником Революцій, що все бачила, все пережила. Я щаслива тим, що допомагала й надалі допомагаю і хлопцям, і сім’ям, і дружинам. Брати участь в розвитку своєї держави та добиватися успіху для свого народу – це, мабуть, найбільше, що є у житті кожної людини, кожного громадянина».</a:t>
            </a:r>
          </a:p>
          <a:p>
            <a:pPr algn="just"/>
            <a:endParaRPr lang="uk-UA" dirty="0"/>
          </a:p>
        </p:txBody>
      </p:sp>
    </p:spTree>
    <p:extLst>
      <p:ext uri="{BB962C8B-B14F-4D97-AF65-F5344CB8AC3E}">
        <p14:creationId xmlns:p14="http://schemas.microsoft.com/office/powerpoint/2010/main" val="2642214293"/>
      </p:ext>
    </p:extLst>
  </p:cSld>
  <p:clrMapOvr>
    <a:masterClrMapping/>
  </p:clrMapOvr>
  <mc:AlternateContent xmlns:mc="http://schemas.openxmlformats.org/markup-compatibility/2006" xmlns:p14="http://schemas.microsoft.com/office/powerpoint/2010/main">
    <mc:Choice Requires="p14">
      <p:transition spd="slow" p14:dur="2000" advTm="78000"/>
    </mc:Choice>
    <mc:Fallback xmlns="">
      <p:transition spd="slow" advTm="78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30799" y="-9525"/>
            <a:ext cx="12327936" cy="686752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1221971" y="191193"/>
            <a:ext cx="9962701" cy="769441"/>
          </a:xfrm>
          <a:prstGeom prst="rect">
            <a:avLst/>
          </a:prstGeom>
        </p:spPr>
        <p:txBody>
          <a:bodyPr wrap="square">
            <a:spAutoFit/>
          </a:bodyPr>
          <a:lstStyle/>
          <a:p>
            <a:pPr algn="ctr"/>
            <a:r>
              <a:rPr lang="uk-UA" sz="4400" b="1" dirty="0" smtClean="0">
                <a:solidFill>
                  <a:srgbClr val="5B0701"/>
                </a:solidFill>
              </a:rPr>
              <a:t>Інтерв'ю з Харламповичем А.С. </a:t>
            </a:r>
            <a:endParaRPr lang="uk-UA" sz="4400" dirty="0">
              <a:solidFill>
                <a:srgbClr val="5B0701"/>
              </a:solidFill>
            </a:endParaRPr>
          </a:p>
        </p:txBody>
      </p:sp>
      <p:sp>
        <p:nvSpPr>
          <p:cNvPr id="2" name="Прямоугольник 1"/>
          <p:cNvSpPr/>
          <p:nvPr/>
        </p:nvSpPr>
        <p:spPr>
          <a:xfrm>
            <a:off x="4089861" y="1122218"/>
            <a:ext cx="7905403" cy="4616648"/>
          </a:xfrm>
          <a:prstGeom prst="rect">
            <a:avLst/>
          </a:prstGeom>
        </p:spPr>
        <p:txBody>
          <a:bodyPr wrap="square">
            <a:spAutoFit/>
          </a:bodyPr>
          <a:lstStyle/>
          <a:p>
            <a:pPr algn="just">
              <a:lnSpc>
                <a:spcPct val="150000"/>
              </a:lnSpc>
            </a:pPr>
            <a:r>
              <a:rPr lang="uk-UA" sz="1400" dirty="0" smtClean="0">
                <a:solidFill>
                  <a:srgbClr val="00000A"/>
                </a:solidFill>
                <a:latin typeface="Times New Roman" panose="02020603050405020304" pitchFamily="18" charset="0"/>
                <a:cs typeface="Times New Roman" panose="02020603050405020304" pitchFamily="18" charset="0"/>
              </a:rPr>
              <a:t>     Спілкуючись </a:t>
            </a:r>
            <a:r>
              <a:rPr lang="uk-UA" sz="1400" dirty="0">
                <a:solidFill>
                  <a:srgbClr val="00000A"/>
                </a:solidFill>
                <a:latin typeface="Times New Roman" panose="02020603050405020304" pitchFamily="18" charset="0"/>
                <a:cs typeface="Times New Roman" panose="02020603050405020304" pitchFamily="18" charset="0"/>
              </a:rPr>
              <a:t>з Адамом Семеновичем Харламповичем, ми поцікавилися в нього про те, що йому найбільше запам’яталося під час перебування на Майдані. У відповідь почули: «Запам’яталися прості люди, які хотіли покращити своє життя внаслідок вступу України в ЄС, щоб відірватися від Росії. Росіяни завжди ставилися зверхньо до українців, які хотіли жити самостійно. </a:t>
            </a:r>
          </a:p>
          <a:p>
            <a:pPr algn="just">
              <a:lnSpc>
                <a:spcPct val="150000"/>
              </a:lnSpc>
            </a:pPr>
            <a:r>
              <a:rPr lang="uk-UA" sz="1400" dirty="0" smtClean="0">
                <a:solidFill>
                  <a:srgbClr val="00000A"/>
                </a:solidFill>
                <a:latin typeface="Times New Roman" panose="02020603050405020304" pitchFamily="18" charset="0"/>
                <a:cs typeface="Times New Roman" panose="02020603050405020304" pitchFamily="18" charset="0"/>
              </a:rPr>
              <a:t>    Також </a:t>
            </a:r>
            <a:r>
              <a:rPr lang="uk-UA" sz="1400" dirty="0">
                <a:solidFill>
                  <a:srgbClr val="00000A"/>
                </a:solidFill>
                <a:latin typeface="Times New Roman" panose="02020603050405020304" pitchFamily="18" charset="0"/>
                <a:cs typeface="Times New Roman" panose="02020603050405020304" pitchFamily="18" charset="0"/>
              </a:rPr>
              <a:t>запам’яталося те, як «Беркут» з дахів стріляв по людях, інші періодично йшли в наступ на землі, а </a:t>
            </a:r>
            <a:r>
              <a:rPr lang="uk-UA" sz="1400" dirty="0" err="1">
                <a:solidFill>
                  <a:srgbClr val="00000A"/>
                </a:solidFill>
                <a:latin typeface="Times New Roman" panose="02020603050405020304" pitchFamily="18" charset="0"/>
                <a:cs typeface="Times New Roman" panose="02020603050405020304" pitchFamily="18" charset="0"/>
              </a:rPr>
              <a:t>мітингувальники</a:t>
            </a:r>
            <a:r>
              <a:rPr lang="uk-UA" sz="1400" dirty="0">
                <a:solidFill>
                  <a:srgbClr val="00000A"/>
                </a:solidFill>
                <a:latin typeface="Times New Roman" panose="02020603050405020304" pitchFamily="18" charset="0"/>
                <a:cs typeface="Times New Roman" panose="02020603050405020304" pitchFamily="18" charset="0"/>
              </a:rPr>
              <a:t> довбали бруківку та йшли вперед – на «Беркут». Як тільки ставало зрозуміло, що «Беркут» групується – лунав крик: «Стоїмо!!!», і все починалось якось автоматично – з задніх рядів передавались якісь дошки, передні ряди укріплювали барикаду. «Беркут» атакував і намагався її розтягнути, а ззаду знову передавалися дошки, і знову укріплювалося… Під час «газової атаки» порятунком було молоко (найкраще прочищає горло). Пляшки з молоком стояли по всій вулиці, а добрі люди все приносили й приносили… .</a:t>
            </a:r>
          </a:p>
          <a:p>
            <a:pPr algn="just">
              <a:lnSpc>
                <a:spcPct val="150000"/>
              </a:lnSpc>
            </a:pPr>
            <a:r>
              <a:rPr lang="uk-UA" sz="1400" dirty="0" smtClean="0">
                <a:solidFill>
                  <a:srgbClr val="00000A"/>
                </a:solidFill>
                <a:latin typeface="Times New Roman" panose="02020603050405020304" pitchFamily="18" charset="0"/>
                <a:cs typeface="Times New Roman" panose="02020603050405020304" pitchFamily="18" charset="0"/>
              </a:rPr>
              <a:t>    Перебуваючи </a:t>
            </a:r>
            <a:r>
              <a:rPr lang="uk-UA" sz="1400" dirty="0">
                <a:solidFill>
                  <a:srgbClr val="00000A"/>
                </a:solidFill>
                <a:latin typeface="Times New Roman" panose="02020603050405020304" pitchFamily="18" charset="0"/>
                <a:cs typeface="Times New Roman" panose="02020603050405020304" pitchFamily="18" charset="0"/>
              </a:rPr>
              <a:t>на Майдані Незалежності, я підходив до молодих хлопців, які стояли з дерев’яними щитами та в будівельних касках на барикадах. Говорив, що не захистять вони їх від куль, на що вони відповідали: якщо загинуть – прийдуть інші. За свою і нашу гідність вони йшли на самопожертву».</a:t>
            </a:r>
            <a:endParaRPr lang="uk-UA" sz="1400" dirty="0">
              <a:solidFill>
                <a:srgbClr val="00000A"/>
              </a:solidFill>
              <a:effectLst/>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218164" y="1721170"/>
            <a:ext cx="3777648" cy="2834204"/>
          </a:xfrm>
          <a:prstGeom prst="rect">
            <a:avLst/>
          </a:prstGeom>
        </p:spPr>
      </p:pic>
    </p:spTree>
    <p:extLst>
      <p:ext uri="{BB962C8B-B14F-4D97-AF65-F5344CB8AC3E}">
        <p14:creationId xmlns:p14="http://schemas.microsoft.com/office/powerpoint/2010/main" val="602606001"/>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261273" cy="686752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498764" y="0"/>
            <a:ext cx="11235664" cy="1200329"/>
          </a:xfrm>
          <a:prstGeom prst="rect">
            <a:avLst/>
          </a:prstGeom>
        </p:spPr>
        <p:txBody>
          <a:bodyPr wrap="square">
            <a:spAutoFit/>
          </a:bodyPr>
          <a:lstStyle/>
          <a:p>
            <a:pPr algn="ctr"/>
            <a:r>
              <a:rPr lang="uk-UA" sz="3600" b="1" dirty="0" smtClean="0">
                <a:solidFill>
                  <a:srgbClr val="5B0701"/>
                </a:solidFill>
              </a:rPr>
              <a:t>Історичне </a:t>
            </a:r>
            <a:r>
              <a:rPr lang="uk-UA" sz="3600" b="1" dirty="0">
                <a:solidFill>
                  <a:srgbClr val="5B0701"/>
                </a:solidFill>
              </a:rPr>
              <a:t>значення Революції Гідності</a:t>
            </a:r>
            <a:endParaRPr lang="uk-UA" sz="3600" dirty="0">
              <a:solidFill>
                <a:srgbClr val="5B0701"/>
              </a:solidFill>
            </a:endParaRPr>
          </a:p>
          <a:p>
            <a:pPr algn="ctr"/>
            <a:endParaRPr lang="uk-UA" sz="3600" b="1" dirty="0">
              <a:solidFill>
                <a:srgbClr val="5B0701"/>
              </a:solidFill>
            </a:endParaRPr>
          </a:p>
        </p:txBody>
      </p:sp>
      <p:sp>
        <p:nvSpPr>
          <p:cNvPr id="2" name="TextBox 1"/>
          <p:cNvSpPr txBox="1"/>
          <p:nvPr/>
        </p:nvSpPr>
        <p:spPr>
          <a:xfrm>
            <a:off x="124691" y="498765"/>
            <a:ext cx="11928764" cy="5547481"/>
          </a:xfrm>
          <a:prstGeom prst="rect">
            <a:avLst/>
          </a:prstGeom>
          <a:noFill/>
        </p:spPr>
        <p:txBody>
          <a:bodyPr wrap="square" rtlCol="0">
            <a:spAutoFit/>
          </a:bodyPr>
          <a:lstStyle/>
          <a:p>
            <a:pPr algn="just">
              <a:lnSpc>
                <a:spcPct val="150000"/>
              </a:lnSpc>
            </a:pPr>
            <a:r>
              <a:rPr lang="uk-UA" sz="1400" dirty="0" smtClean="0">
                <a:latin typeface="Times New Roman" panose="02020603050405020304" pitchFamily="18" charset="0"/>
                <a:cs typeface="Times New Roman" panose="02020603050405020304" pitchFamily="18" charset="0"/>
              </a:rPr>
              <a:t>    Проаналізувавши </a:t>
            </a:r>
            <a:r>
              <a:rPr lang="uk-UA" sz="1400" dirty="0">
                <a:latin typeface="Times New Roman" panose="02020603050405020304" pitchFamily="18" charset="0"/>
                <a:cs typeface="Times New Roman" panose="02020603050405020304" pitchFamily="18" charset="0"/>
              </a:rPr>
              <a:t>спогади ратнівчан – учасників Революції Гідності, ми дійшли висновку, що Майдан став випробуванням на цінність особистості людини, виміром людяності та гідності. </a:t>
            </a:r>
            <a:r>
              <a:rPr lang="uk-UA" sz="1400" dirty="0" smtClean="0">
                <a:latin typeface="Times New Roman" panose="02020603050405020304" pitchFamily="18" charset="0"/>
                <a:cs typeface="Times New Roman" panose="02020603050405020304" pitchFamily="18" charset="0"/>
              </a:rPr>
              <a:t>Результатом </a:t>
            </a:r>
            <a:r>
              <a:rPr lang="uk-UA" sz="1400" dirty="0">
                <a:latin typeface="Times New Roman" panose="02020603050405020304" pitchFamily="18" charset="0"/>
                <a:cs typeface="Times New Roman" panose="02020603050405020304" pitchFamily="18" charset="0"/>
              </a:rPr>
              <a:t>подій Революції Гідності стало відсторонення 22 лютого 2014 року Верховною Радою від виконання </a:t>
            </a:r>
            <a:r>
              <a:rPr lang="uk-UA" sz="1400" dirty="0" err="1">
                <a:latin typeface="Times New Roman" panose="02020603050405020304" pitchFamily="18" charset="0"/>
                <a:cs typeface="Times New Roman" panose="02020603050405020304" pitchFamily="18" charset="0"/>
              </a:rPr>
              <a:t>обов</a:t>
            </a:r>
            <a:r>
              <a:rPr lang="ru-RU" sz="1400" dirty="0">
                <a:latin typeface="Times New Roman" panose="02020603050405020304" pitchFamily="18" charset="0"/>
                <a:cs typeface="Times New Roman" panose="02020603050405020304" pitchFamily="18" charset="0"/>
              </a:rPr>
              <a:t>’</a:t>
            </a:r>
            <a:r>
              <a:rPr lang="uk-UA" sz="1400" dirty="0" err="1">
                <a:latin typeface="Times New Roman" panose="02020603050405020304" pitchFamily="18" charset="0"/>
                <a:cs typeface="Times New Roman" panose="02020603050405020304" pitchFamily="18" charset="0"/>
              </a:rPr>
              <a:t>язків</a:t>
            </a:r>
            <a:r>
              <a:rPr lang="uk-UA" sz="1400" dirty="0">
                <a:latin typeface="Times New Roman" panose="02020603050405020304" pitchFamily="18" charset="0"/>
                <a:cs typeface="Times New Roman" panose="02020603050405020304" pitchFamily="18" charset="0"/>
              </a:rPr>
              <a:t> Президента України Віктора Януковича. Парламент повернувся до Конституції 2004 року, яка суттєво обмежує повноваження Президента, натомість збільшив повноваження парламенту та призначив дострокові президентські вибори на 25 травня 2014 року. </a:t>
            </a:r>
          </a:p>
          <a:p>
            <a:pPr algn="just">
              <a:lnSpc>
                <a:spcPct val="150000"/>
              </a:lnSpc>
            </a:pPr>
            <a:r>
              <a:rPr lang="uk-UA" sz="1400" dirty="0" smtClean="0">
                <a:latin typeface="Times New Roman" panose="02020603050405020304" pitchFamily="18" charset="0"/>
                <a:cs typeface="Times New Roman" panose="02020603050405020304" pitchFamily="18" charset="0"/>
              </a:rPr>
              <a:t>    Українці </a:t>
            </a:r>
            <a:r>
              <a:rPr lang="uk-UA" sz="1400" dirty="0">
                <a:latin typeface="Times New Roman" panose="02020603050405020304" pitchFamily="18" charset="0"/>
                <a:cs typeface="Times New Roman" panose="02020603050405020304" pitchFamily="18" charset="0"/>
              </a:rPr>
              <a:t>відстоювали на головному майдані країни та в інших містах свободу, добро, правду, право жити в європейській, демократичній країні. За цю свободу було заплачено кров’ю найкращих синів та дочок Батьківщини. Подвиг Героїв Небесної сотні дозволив Україні стати на демократичний шлях розвитку, підписати угоду про асоційоване членство в Європейському Союзі, а всьому світу ще раз було доведено, що український народ – волелюбна нація й ніколи не дозволить, щоб у нашій державі керували чужі правителі.</a:t>
            </a:r>
          </a:p>
          <a:p>
            <a:pPr algn="just">
              <a:lnSpc>
                <a:spcPct val="150000"/>
              </a:lnSpc>
            </a:pPr>
            <a:r>
              <a:rPr lang="uk-UA" sz="1400" dirty="0" smtClean="0">
                <a:latin typeface="Times New Roman" panose="02020603050405020304" pitchFamily="18" charset="0"/>
                <a:cs typeface="Times New Roman" panose="02020603050405020304" pitchFamily="18" charset="0"/>
              </a:rPr>
              <a:t>    Події </a:t>
            </a:r>
            <a:r>
              <a:rPr lang="uk-UA" sz="1400" dirty="0">
                <a:latin typeface="Times New Roman" panose="02020603050405020304" pitchFamily="18" charset="0"/>
                <a:cs typeface="Times New Roman" panose="02020603050405020304" pitchFamily="18" charset="0"/>
              </a:rPr>
              <a:t>листопада 2013 року - лютого 2014 років назавжди увійдуть в літопис новітньої історії України як найтрагічніші та, водночас, найгероїчніші. Покоління незалежної України принесло свою жертву заради збереження гідності та права жити у країні, де поважають закон та свободу. Українці, що вийшли відстояти європейський курс розвитку своєї країни, відвоювали набагато більше – гідність, показавши усьому світу приклад жертовності та патріотизму. </a:t>
            </a:r>
            <a:endParaRPr lang="uk-UA" sz="1400" dirty="0" smtClean="0">
              <a:latin typeface="Times New Roman" panose="02020603050405020304" pitchFamily="18" charset="0"/>
              <a:cs typeface="Times New Roman" panose="02020603050405020304" pitchFamily="18" charset="0"/>
            </a:endParaRPr>
          </a:p>
          <a:p>
            <a:pPr algn="just">
              <a:lnSpc>
                <a:spcPct val="150000"/>
              </a:lnSpc>
            </a:pPr>
            <a:r>
              <a:rPr lang="uk-UA" sz="1400" dirty="0">
                <a:latin typeface="Times New Roman" panose="02020603050405020304" pitchFamily="18" charset="0"/>
                <a:cs typeface="Times New Roman" panose="02020603050405020304" pitchFamily="18" charset="0"/>
              </a:rPr>
              <a:t> </a:t>
            </a:r>
            <a:r>
              <a:rPr lang="uk-UA" sz="1400" dirty="0" smtClean="0">
                <a:latin typeface="Times New Roman" panose="02020603050405020304" pitchFamily="18" charset="0"/>
                <a:cs typeface="Times New Roman" panose="02020603050405020304" pitchFamily="18" charset="0"/>
              </a:rPr>
              <a:t>   </a:t>
            </a:r>
            <a:r>
              <a:rPr lang="uk-UA" sz="1400" dirty="0" smtClean="0">
                <a:latin typeface="Times New Roman" panose="02020603050405020304" pitchFamily="18" charset="0"/>
                <a:cs typeface="Times New Roman" panose="02020603050405020304" pitchFamily="18" charset="0"/>
              </a:rPr>
              <a:t>На </a:t>
            </a:r>
            <a:r>
              <a:rPr lang="uk-UA" sz="1400" dirty="0">
                <a:latin typeface="Times New Roman" panose="02020603050405020304" pitchFamily="18" charset="0"/>
                <a:cs typeface="Times New Roman" panose="02020603050405020304" pitchFamily="18" charset="0"/>
              </a:rPr>
              <a:t>нашу думку, столичний Майдан ніколи б не добився таких результатів, якби не відбулися регіональні мітинги, в тому числі в нашому селищі Ратне. </a:t>
            </a:r>
            <a:r>
              <a:rPr lang="uk-UA" sz="1400" dirty="0" smtClean="0">
                <a:latin typeface="Times New Roman" panose="02020603050405020304" pitchFamily="18" charset="0"/>
                <a:cs typeface="Times New Roman" panose="02020603050405020304" pitchFamily="18" charset="0"/>
              </a:rPr>
              <a:t>2014 </a:t>
            </a:r>
            <a:r>
              <a:rPr lang="uk-UA" sz="1400" dirty="0">
                <a:latin typeface="Times New Roman" panose="02020603050405020304" pitchFamily="18" charset="0"/>
                <a:cs typeface="Times New Roman" panose="02020603050405020304" pitchFamily="18" charset="0"/>
              </a:rPr>
              <a:t>рік докорінно змінив нашу державу. Після страшного розстрілу на Майдані Україна пережила анексію Криму та була втягнута у війну… І вже шостий рік наша нація продовжує боротися із військовою агресією зі сторони Росії. Боротьба за право жити у вільній європейській країні, яка розпочалася на столичному Майдані, триває й досі. Багато з тих, хто відстоював свободу на Євромайдані, в тому числі </a:t>
            </a:r>
            <a:r>
              <a:rPr lang="uk-UA" sz="1400" dirty="0" err="1">
                <a:latin typeface="Times New Roman" panose="02020603050405020304" pitchFamily="18" charset="0"/>
                <a:cs typeface="Times New Roman" panose="02020603050405020304" pitchFamily="18" charset="0"/>
              </a:rPr>
              <a:t>ратнівчани</a:t>
            </a:r>
            <a:r>
              <a:rPr lang="uk-UA" sz="1400" dirty="0">
                <a:latin typeface="Times New Roman" panose="02020603050405020304" pitchFamily="18" charset="0"/>
                <a:cs typeface="Times New Roman" panose="02020603050405020304" pitchFamily="18" charset="0"/>
              </a:rPr>
              <a:t>, в даний час зі зброєю в руках боронять нашу землю від ворога на сході України. Саме в таких надважких умовах зароджується нова українська нація.</a:t>
            </a:r>
          </a:p>
        </p:txBody>
      </p:sp>
    </p:spTree>
    <p:extLst>
      <p:ext uri="{BB962C8B-B14F-4D97-AF65-F5344CB8AC3E}">
        <p14:creationId xmlns:p14="http://schemas.microsoft.com/office/powerpoint/2010/main" val="891934618"/>
      </p:ext>
    </p:extLst>
  </p:cSld>
  <p:clrMapOvr>
    <a:masterClrMapping/>
  </p:clrMapOvr>
  <mc:AlternateContent xmlns:mc="http://schemas.openxmlformats.org/markup-compatibility/2006" xmlns:p14="http://schemas.microsoft.com/office/powerpoint/2010/main">
    <mc:Choice Requires="p14">
      <p:transition spd="slow" p14:dur="2000" advTm="21000"/>
    </mc:Choice>
    <mc:Fallback xmlns="">
      <p:transition spd="slow" advTm="21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252960" cy="686752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122662" y="89210"/>
            <a:ext cx="11708781" cy="738664"/>
          </a:xfrm>
          <a:prstGeom prst="rect">
            <a:avLst/>
          </a:prstGeom>
        </p:spPr>
        <p:txBody>
          <a:bodyPr wrap="square">
            <a:spAutoFit/>
          </a:bodyPr>
          <a:lstStyle/>
          <a:p>
            <a:pPr algn="ctr"/>
            <a:r>
              <a:rPr lang="uk-UA" sz="4200" b="1" dirty="0" smtClean="0">
                <a:solidFill>
                  <a:srgbClr val="5B0701"/>
                </a:solidFill>
                <a:latin typeface="Times New Roman" panose="02020603050405020304" pitchFamily="18" charset="0"/>
                <a:cs typeface="Times New Roman" panose="02020603050405020304" pitchFamily="18" charset="0"/>
              </a:rPr>
              <a:t>Висновки</a:t>
            </a:r>
            <a:endParaRPr lang="uk-UA" sz="4200" b="1" dirty="0">
              <a:solidFill>
                <a:srgbClr val="5B070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rot="10800000" flipV="1">
            <a:off x="4559241" y="2536764"/>
            <a:ext cx="2750216" cy="369332"/>
          </a:xfrm>
          <a:prstGeom prst="rect">
            <a:avLst/>
          </a:prstGeom>
        </p:spPr>
        <p:txBody>
          <a:bodyPr wrap="square">
            <a:spAutoFit/>
          </a:bodyPr>
          <a:lstStyle/>
          <a:p>
            <a:pPr algn="ctr"/>
            <a:r>
              <a:rPr lang="uk-UA" b="1" dirty="0" smtClean="0">
                <a:solidFill>
                  <a:srgbClr val="5B0701"/>
                </a:solidFill>
                <a:ea typeface="Source Sans Pro Black" panose="020B0803030403020204" pitchFamily="34" charset="0"/>
                <a:cs typeface="Times New Roman" panose="02020603050405020304" pitchFamily="18" charset="0"/>
              </a:rPr>
              <a:t> </a:t>
            </a:r>
            <a:endParaRPr lang="uk-UA" b="1" dirty="0">
              <a:solidFill>
                <a:srgbClr val="5B0701"/>
              </a:solidFill>
              <a:ea typeface="Source Sans Pro Black" panose="020B0803030403020204" pitchFamily="34" charset="0"/>
              <a:cs typeface="Times New Roman" panose="02020603050405020304" pitchFamily="18" charset="0"/>
            </a:endParaRPr>
          </a:p>
        </p:txBody>
      </p:sp>
      <p:sp>
        <p:nvSpPr>
          <p:cNvPr id="3" name="Прямоугольник 2"/>
          <p:cNvSpPr/>
          <p:nvPr/>
        </p:nvSpPr>
        <p:spPr>
          <a:xfrm>
            <a:off x="540327" y="-5134883"/>
            <a:ext cx="11496502" cy="339517"/>
          </a:xfrm>
          <a:prstGeom prst="rect">
            <a:avLst/>
          </a:prstGeom>
        </p:spPr>
        <p:txBody>
          <a:bodyPr wrap="square">
            <a:spAutoFit/>
          </a:bodyPr>
          <a:lstStyle/>
          <a:p>
            <a:pPr algn="just">
              <a:lnSpc>
                <a:spcPct val="150000"/>
              </a:lnSpc>
            </a:pPr>
            <a:r>
              <a:rPr lang="uk-UA" sz="1200" dirty="0" smtClean="0">
                <a:solidFill>
                  <a:srgbClr val="00000A"/>
                </a:solidFill>
                <a:latin typeface="Times New Roman, serif"/>
              </a:rPr>
              <a:t>. </a:t>
            </a:r>
            <a:endParaRPr lang="uk-UA" sz="1200" dirty="0">
              <a:solidFill>
                <a:srgbClr val="00000A"/>
              </a:solidFill>
              <a:effectLst/>
              <a:latin typeface="Calibri" panose="020F0502020204030204" pitchFamily="34" charset="0"/>
            </a:endParaRPr>
          </a:p>
        </p:txBody>
      </p:sp>
      <p:sp>
        <p:nvSpPr>
          <p:cNvPr id="6" name="TextBox 5"/>
          <p:cNvSpPr txBox="1"/>
          <p:nvPr/>
        </p:nvSpPr>
        <p:spPr>
          <a:xfrm>
            <a:off x="307571" y="623455"/>
            <a:ext cx="11523872" cy="5262979"/>
          </a:xfrm>
          <a:prstGeom prst="rect">
            <a:avLst/>
          </a:prstGeom>
          <a:noFill/>
        </p:spPr>
        <p:txBody>
          <a:bodyPr wrap="square" rtlCol="0">
            <a:spAutoFit/>
          </a:bodyPr>
          <a:lstStyle/>
          <a:p>
            <a:pPr algn="just">
              <a:lnSpc>
                <a:spcPct val="150000"/>
              </a:lnSpc>
            </a:pPr>
            <a:r>
              <a:rPr lang="uk-UA" sz="1400" dirty="0" smtClean="0">
                <a:solidFill>
                  <a:srgbClr val="00000A"/>
                </a:solidFill>
                <a:latin typeface="Times New Roman, serif"/>
              </a:rPr>
              <a:t>    Революція </a:t>
            </a:r>
            <a:r>
              <a:rPr lang="uk-UA" sz="1400" dirty="0">
                <a:solidFill>
                  <a:srgbClr val="00000A"/>
                </a:solidFill>
                <a:latin typeface="Times New Roman, serif"/>
              </a:rPr>
              <a:t>Гідності </a:t>
            </a:r>
            <a:r>
              <a:rPr lang="uk-UA" sz="1400" dirty="0" smtClean="0">
                <a:solidFill>
                  <a:srgbClr val="00000A"/>
                </a:solidFill>
                <a:latin typeface="Times New Roman, serif"/>
              </a:rPr>
              <a:t>мала </a:t>
            </a:r>
            <a:r>
              <a:rPr lang="uk-UA" sz="1400" dirty="0">
                <a:solidFill>
                  <a:srgbClr val="00000A"/>
                </a:solidFill>
                <a:latin typeface="Times New Roman, serif"/>
              </a:rPr>
              <a:t>великий вплив на українське суспільство. </a:t>
            </a:r>
            <a:r>
              <a:rPr lang="uk-UA" sz="1400" dirty="0" smtClean="0">
                <a:solidFill>
                  <a:srgbClr val="00000A"/>
                </a:solidFill>
                <a:latin typeface="Times New Roman, serif"/>
              </a:rPr>
              <a:t>Вона</a:t>
            </a:r>
            <a:r>
              <a:rPr lang="uk-UA" sz="1400" dirty="0" smtClean="0">
                <a:solidFill>
                  <a:srgbClr val="00000A"/>
                </a:solidFill>
                <a:latin typeface="Calibri" panose="020F0502020204030204" pitchFamily="34" charset="0"/>
              </a:rPr>
              <a:t> </a:t>
            </a:r>
            <a:r>
              <a:rPr lang="uk-UA" sz="1400" dirty="0" smtClean="0">
                <a:solidFill>
                  <a:srgbClr val="00000A"/>
                </a:solidFill>
                <a:latin typeface="Times New Roman, serif"/>
              </a:rPr>
              <a:t>довела, </a:t>
            </a:r>
            <a:r>
              <a:rPr lang="uk-UA" sz="1400" dirty="0">
                <a:solidFill>
                  <a:srgbClr val="00000A"/>
                </a:solidFill>
                <a:latin typeface="Times New Roman, serif"/>
              </a:rPr>
              <a:t>що українці спроможні свідомо будувати власне майбутнє, захищати свою честь, гідність та рідну землю, і за будь-якого режиму не будуть терпіти приниження. Перемога починається з усвідомлення нацією святенності своєї боротьби, її необхідності задля виживання та щасливого життя наступних поколінь. Наша Батьківщина віками тримається на дусі нескореності свого народу.</a:t>
            </a:r>
            <a:endParaRPr lang="uk-UA" sz="1400" dirty="0">
              <a:solidFill>
                <a:srgbClr val="00000A"/>
              </a:solidFill>
              <a:latin typeface="Calibri" panose="020F0502020204030204" pitchFamily="34" charset="0"/>
            </a:endParaRPr>
          </a:p>
          <a:p>
            <a:pPr algn="just">
              <a:lnSpc>
                <a:spcPct val="150000"/>
              </a:lnSpc>
            </a:pPr>
            <a:r>
              <a:rPr lang="uk-UA" sz="1400" dirty="0" smtClean="0">
                <a:solidFill>
                  <a:srgbClr val="00000A"/>
                </a:solidFill>
                <a:latin typeface="Times New Roman, serif"/>
              </a:rPr>
              <a:t>    Україна </a:t>
            </a:r>
            <a:r>
              <a:rPr lang="uk-UA" sz="1400" dirty="0">
                <a:solidFill>
                  <a:srgbClr val="00000A"/>
                </a:solidFill>
                <a:latin typeface="Times New Roman, serif"/>
              </a:rPr>
              <a:t>мала і</a:t>
            </a:r>
            <a:r>
              <a:rPr lang="uk-UA" sz="1400" dirty="0" smtClean="0">
                <a:solidFill>
                  <a:srgbClr val="00000A"/>
                </a:solidFill>
                <a:latin typeface="Times New Roman, serif"/>
              </a:rPr>
              <a:t> </a:t>
            </a:r>
            <a:r>
              <a:rPr lang="uk-UA" sz="1400" dirty="0">
                <a:solidFill>
                  <a:srgbClr val="00000A"/>
                </a:solidFill>
                <a:latin typeface="Times New Roman, serif"/>
              </a:rPr>
              <a:t>має своїх героїв, мужньо </a:t>
            </a:r>
            <a:r>
              <a:rPr lang="uk-UA" sz="1400" dirty="0" err="1">
                <a:solidFill>
                  <a:srgbClr val="00000A"/>
                </a:solidFill>
                <a:latin typeface="Times New Roman, serif"/>
              </a:rPr>
              <a:t>переносила</a:t>
            </a:r>
            <a:r>
              <a:rPr lang="uk-UA" sz="1400" dirty="0">
                <a:solidFill>
                  <a:srgbClr val="00000A"/>
                </a:solidFill>
                <a:latin typeface="Times New Roman, serif"/>
              </a:rPr>
              <a:t> і </a:t>
            </a:r>
            <a:r>
              <a:rPr lang="uk-UA" sz="1400" dirty="0" err="1">
                <a:solidFill>
                  <a:srgbClr val="00000A"/>
                </a:solidFill>
                <a:latin typeface="Times New Roman, serif"/>
              </a:rPr>
              <a:t>переносить</a:t>
            </a:r>
            <a:r>
              <a:rPr lang="uk-UA" sz="1400" dirty="0">
                <a:solidFill>
                  <a:srgbClr val="00000A"/>
                </a:solidFill>
                <a:latin typeface="Times New Roman, serif"/>
              </a:rPr>
              <a:t> найважчі випробування, коли гинули і гинуть сотні її кращих дочок і синів за єдність </a:t>
            </a:r>
            <a:r>
              <a:rPr lang="uk-UA" sz="1400" dirty="0" smtClean="0">
                <a:solidFill>
                  <a:srgbClr val="00000A"/>
                </a:solidFill>
                <a:latin typeface="Times New Roman, serif"/>
              </a:rPr>
              <a:t>держави. Революція </a:t>
            </a:r>
            <a:r>
              <a:rPr lang="uk-UA" sz="1400" dirty="0">
                <a:solidFill>
                  <a:srgbClr val="00000A"/>
                </a:solidFill>
                <a:latin typeface="Times New Roman, serif"/>
              </a:rPr>
              <a:t>Гідності </a:t>
            </a:r>
            <a:r>
              <a:rPr lang="uk-UA" sz="1400" dirty="0" smtClean="0">
                <a:solidFill>
                  <a:srgbClr val="00000A"/>
                </a:solidFill>
                <a:latin typeface="Times New Roman, serif"/>
              </a:rPr>
              <a:t>продовжила </a:t>
            </a:r>
            <a:r>
              <a:rPr lang="uk-UA" sz="1400" dirty="0">
                <a:solidFill>
                  <a:srgbClr val="00000A"/>
                </a:solidFill>
                <a:latin typeface="Times New Roman, serif"/>
              </a:rPr>
              <a:t>процес формування політичної нації, нації нескорених та незалежних, </a:t>
            </a:r>
            <a:r>
              <a:rPr lang="uk-UA" sz="1400" dirty="0" smtClean="0">
                <a:solidFill>
                  <a:srgbClr val="00000A"/>
                </a:solidFill>
                <a:latin typeface="Times New Roman, serif"/>
              </a:rPr>
              <a:t>пробудила </a:t>
            </a:r>
            <a:r>
              <a:rPr lang="uk-UA" sz="1400" dirty="0">
                <a:solidFill>
                  <a:srgbClr val="00000A"/>
                </a:solidFill>
                <a:latin typeface="Times New Roman, serif"/>
              </a:rPr>
              <a:t>в душі кожного українця почуття власної гідності, єдності та взаємодопомоги. </a:t>
            </a:r>
            <a:r>
              <a:rPr lang="uk-UA" sz="1400" dirty="0" smtClean="0">
                <a:solidFill>
                  <a:srgbClr val="00000A"/>
                </a:solidFill>
                <a:latin typeface="Times New Roman, serif"/>
              </a:rPr>
              <a:t>Її </a:t>
            </a:r>
            <a:r>
              <a:rPr lang="uk-UA" sz="1400" dirty="0">
                <a:solidFill>
                  <a:srgbClr val="00000A"/>
                </a:solidFill>
                <a:latin typeface="Times New Roman, serif"/>
              </a:rPr>
              <a:t>учасники об’єднані відданістю та любов’ю до Батьківщини, боротьбою за щасливе майбутнє свого народу, продемонстрували мужність, здатність до </a:t>
            </a:r>
            <a:r>
              <a:rPr lang="uk-UA" sz="1400" dirty="0" smtClean="0">
                <a:solidFill>
                  <a:srgbClr val="00000A"/>
                </a:solidFill>
                <a:latin typeface="Times New Roman, serif"/>
              </a:rPr>
              <a:t>консолідації</a:t>
            </a:r>
            <a:r>
              <a:rPr lang="uk-UA" sz="1400" dirty="0">
                <a:solidFill>
                  <a:srgbClr val="00000A"/>
                </a:solidFill>
                <a:latin typeface="Times New Roman, serif"/>
              </a:rPr>
              <a:t>.</a:t>
            </a:r>
            <a:endParaRPr lang="uk-UA" sz="1400" dirty="0">
              <a:solidFill>
                <a:srgbClr val="00000A"/>
              </a:solidFill>
            </a:endParaRPr>
          </a:p>
          <a:p>
            <a:pPr algn="just">
              <a:lnSpc>
                <a:spcPct val="150000"/>
              </a:lnSpc>
            </a:pPr>
            <a:r>
              <a:rPr lang="uk-UA" sz="1400" dirty="0" smtClean="0">
                <a:solidFill>
                  <a:srgbClr val="00000A"/>
                </a:solidFill>
                <a:latin typeface="Times New Roman, serif"/>
              </a:rPr>
              <a:t>    Ми</a:t>
            </a:r>
            <a:r>
              <a:rPr lang="uk-UA" sz="1400" dirty="0">
                <a:solidFill>
                  <a:srgbClr val="00000A"/>
                </a:solidFill>
                <a:latin typeface="Times New Roman, serif"/>
              </a:rPr>
              <a:t>, члени гуртка «Юні музеєзнавці», плануємо продовжувати досліджувати участь жителів Ратнівщини </a:t>
            </a:r>
            <a:r>
              <a:rPr lang="uk-UA" sz="1400" dirty="0" smtClean="0">
                <a:solidFill>
                  <a:srgbClr val="00000A"/>
                </a:solidFill>
                <a:latin typeface="Times New Roman, serif"/>
              </a:rPr>
              <a:t>у </a:t>
            </a:r>
            <a:r>
              <a:rPr lang="uk-UA" sz="1400" dirty="0">
                <a:solidFill>
                  <a:srgbClr val="00000A"/>
                </a:solidFill>
                <a:latin typeface="Times New Roman, serif"/>
              </a:rPr>
              <a:t>Революції Гідності, значення революційних подій для українського суспільства. Ми впевнені, що ніхто нам не збудує держави, коли ми її самі не збудуємо, і ніхто з нас не зробить нації, коли самі нацією не </a:t>
            </a:r>
            <a:r>
              <a:rPr lang="uk-UA" sz="1400" dirty="0" err="1">
                <a:solidFill>
                  <a:srgbClr val="00000A"/>
                </a:solidFill>
                <a:latin typeface="Times New Roman, serif"/>
              </a:rPr>
              <a:t>захочемо</a:t>
            </a:r>
            <a:r>
              <a:rPr lang="uk-UA" sz="1400" dirty="0">
                <a:solidFill>
                  <a:srgbClr val="00000A"/>
                </a:solidFill>
                <a:latin typeface="Times New Roman, serif"/>
              </a:rPr>
              <a:t> бути. Останні роки довели, що Україна є міцною країною, а українці – сильною та самодостатньою нацією, яку неможливо зупинити на шляху до вільного та щасливого майбутнього. Прикладом в цьому є подвиг Героїв Небесної сотні. </a:t>
            </a:r>
            <a:endParaRPr lang="uk-UA" sz="1400" dirty="0">
              <a:solidFill>
                <a:srgbClr val="00000A"/>
              </a:solidFill>
              <a:latin typeface="Calibri" panose="020F0502020204030204" pitchFamily="34" charset="0"/>
            </a:endParaRPr>
          </a:p>
          <a:p>
            <a:pPr algn="just">
              <a:lnSpc>
                <a:spcPct val="150000"/>
              </a:lnSpc>
            </a:pPr>
            <a:r>
              <a:rPr lang="uk-UA" sz="1400" dirty="0" smtClean="0">
                <a:solidFill>
                  <a:srgbClr val="00000A"/>
                </a:solidFill>
                <a:latin typeface="Times New Roman, serif"/>
              </a:rPr>
              <a:t>   Попереду </a:t>
            </a:r>
            <a:r>
              <a:rPr lang="uk-UA" sz="1400" dirty="0">
                <a:solidFill>
                  <a:srgbClr val="00000A"/>
                </a:solidFill>
                <a:latin typeface="Times New Roman, serif"/>
              </a:rPr>
              <a:t>нас чекає ще багато випробувань, але, якщо ми будемо об’єднані духовно та </a:t>
            </a:r>
            <a:r>
              <a:rPr lang="uk-UA" sz="1400" dirty="0" err="1">
                <a:solidFill>
                  <a:srgbClr val="00000A"/>
                </a:solidFill>
                <a:latin typeface="Times New Roman, serif"/>
              </a:rPr>
              <a:t>ідейно</a:t>
            </a:r>
            <a:r>
              <a:rPr lang="uk-UA" sz="1400" dirty="0">
                <a:solidFill>
                  <a:srgbClr val="00000A"/>
                </a:solidFill>
                <a:latin typeface="Times New Roman, serif"/>
              </a:rPr>
              <a:t>, то обов’язково переможемо будь-якого ворога. Ми переконані, що українці заслуговують на щасливе мирне життя – з його європейським рівнем, свободою і рівністю усіх перед законом, й будуть жити так, як живуть громадяни у забезпечених та процвітаючих країнах. Так буде, адже ми цього </a:t>
            </a:r>
            <a:r>
              <a:rPr lang="uk-UA" sz="1400" dirty="0" smtClean="0">
                <a:solidFill>
                  <a:srgbClr val="00000A"/>
                </a:solidFill>
                <a:latin typeface="Times New Roman, serif"/>
              </a:rPr>
              <a:t>варті.</a:t>
            </a:r>
            <a:endParaRPr lang="uk-UA" sz="1400" dirty="0"/>
          </a:p>
        </p:txBody>
      </p:sp>
    </p:spTree>
    <p:extLst>
      <p:ext uri="{BB962C8B-B14F-4D97-AF65-F5344CB8AC3E}">
        <p14:creationId xmlns:p14="http://schemas.microsoft.com/office/powerpoint/2010/main" val="1406253690"/>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Ð ÐµÐ·ÑÐ»ÑÑÐ°Ñ Ð¿Ð¾ÑÑÐºÑ Ð·Ð¾Ð±ÑÐ°Ð¶ÐµÐ½Ñ Ð·Ð° Ð·Ð°Ð¿Ð¸ÑÐ¾Ð¼ &quot;ÑÐ¾Ð½Ð¸ ÑÐºÑÐ°ÑÐ½ÑÑÐºÐ° ÑÐµÐ¼Ð°ÑÐ¸ÐºÐ°&quot;"/>
          <p:cNvPicPr/>
          <p:nvPr/>
        </p:nvPicPr>
        <p:blipFill rotWithShape="1">
          <a:blip r:embed="rId2">
            <a:extLst>
              <a:ext uri="{28A0092B-C50C-407E-A947-70E740481C1C}">
                <a14:useLocalDpi xmlns:a14="http://schemas.microsoft.com/office/drawing/2010/main" val="0"/>
              </a:ext>
            </a:extLst>
          </a:blip>
          <a:srcRect b="44444"/>
          <a:stretch/>
        </p:blipFill>
        <p:spPr bwMode="auto">
          <a:xfrm>
            <a:off x="0" y="0"/>
            <a:ext cx="12192000" cy="686752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133004" y="83127"/>
            <a:ext cx="11921465" cy="4501232"/>
          </a:xfrm>
          <a:prstGeom prst="rect">
            <a:avLst/>
          </a:prstGeom>
        </p:spPr>
        <p:txBody>
          <a:bodyPr wrap="square">
            <a:spAutoFit/>
          </a:bodyPr>
          <a:lstStyle/>
          <a:p>
            <a:pPr algn="ctr">
              <a:lnSpc>
                <a:spcPct val="150000"/>
              </a:lnSpc>
            </a:pPr>
            <a:r>
              <a:rPr lang="ru-RU" sz="2800" b="1" dirty="0">
                <a:solidFill>
                  <a:srgbClr val="5B0701"/>
                </a:solidFill>
                <a:cs typeface="Calibri" panose="020F0502020204030204" pitchFamily="34" charset="0"/>
              </a:rPr>
              <a:t>Список використан</a:t>
            </a:r>
            <a:r>
              <a:rPr lang="uk-UA" sz="2800" b="1" dirty="0" smtClean="0">
                <a:solidFill>
                  <a:srgbClr val="5B0701"/>
                </a:solidFill>
                <a:cs typeface="Calibri" panose="020F0502020204030204" pitchFamily="34" charset="0"/>
              </a:rPr>
              <a:t>их джерел</a:t>
            </a:r>
            <a:endParaRPr lang="ru-RU" sz="2800" dirty="0">
              <a:solidFill>
                <a:srgbClr val="5B0701"/>
              </a:solidFill>
              <a:cs typeface="Calibri" panose="020F0502020204030204" pitchFamily="34" charset="0"/>
            </a:endParaRPr>
          </a:p>
          <a:p>
            <a:pPr>
              <a:lnSpc>
                <a:spcPct val="150000"/>
              </a:lnSpc>
            </a:pPr>
            <a:r>
              <a:rPr lang="ru-RU" sz="2000" dirty="0" smtClean="0">
                <a:solidFill>
                  <a:srgbClr val="000000"/>
                </a:solidFill>
                <a:cs typeface="Calibri" panose="020F0502020204030204" pitchFamily="34" charset="0"/>
              </a:rPr>
              <a:t>1</a:t>
            </a:r>
            <a:r>
              <a:rPr lang="ru-RU" dirty="0" smtClean="0">
                <a:solidFill>
                  <a:srgbClr val="000000"/>
                </a:solidFill>
                <a:cs typeface="Calibri" panose="020F0502020204030204" pitchFamily="34" charset="0"/>
              </a:rPr>
              <a:t>. </a:t>
            </a:r>
            <a:r>
              <a:rPr lang="uk-UA" dirty="0" smtClean="0"/>
              <a:t>Грінчук </a:t>
            </a:r>
            <a:r>
              <a:rPr lang="uk-UA" dirty="0"/>
              <a:t>Л. Небесна Сотня: Герої, які змінили хід історії / Л. Грінчук // Ратнівщина. – 24.02.2015. – С.1.</a:t>
            </a:r>
          </a:p>
          <a:p>
            <a:pPr>
              <a:lnSpc>
                <a:spcPct val="150000"/>
              </a:lnSpc>
            </a:pPr>
            <a:r>
              <a:rPr lang="uk-UA" dirty="0"/>
              <a:t>2. </a:t>
            </a:r>
            <a:r>
              <a:rPr lang="uk-UA" dirty="0" err="1"/>
              <a:t>Макарук</a:t>
            </a:r>
            <a:r>
              <a:rPr lang="uk-UA" dirty="0"/>
              <a:t> М. Подвиг в ім’я незалежної єдиної країни / М. </a:t>
            </a:r>
            <a:r>
              <a:rPr lang="uk-UA" dirty="0" err="1"/>
              <a:t>Макарук</a:t>
            </a:r>
            <a:r>
              <a:rPr lang="uk-UA" dirty="0"/>
              <a:t> // Ратнівщина. – 21.02.2015. – № 14 (8450). – С. 1. </a:t>
            </a:r>
            <a:endParaRPr lang="ru-RU" dirty="0"/>
          </a:p>
          <a:p>
            <a:pPr>
              <a:lnSpc>
                <a:spcPct val="150000"/>
              </a:lnSpc>
            </a:pPr>
            <a:r>
              <a:rPr lang="uk-UA" dirty="0"/>
              <a:t>3</a:t>
            </a:r>
            <a:r>
              <a:rPr lang="uk-UA" dirty="0" smtClean="0"/>
              <a:t>. </a:t>
            </a:r>
            <a:r>
              <a:rPr lang="uk-UA" dirty="0" err="1"/>
              <a:t>Смальчук</a:t>
            </a:r>
            <a:r>
              <a:rPr lang="uk-UA" dirty="0"/>
              <a:t> С. Мій Майдан / С. </a:t>
            </a:r>
            <a:r>
              <a:rPr lang="uk-UA" dirty="0" err="1"/>
              <a:t>Смальчук</a:t>
            </a:r>
            <a:r>
              <a:rPr lang="uk-UA" dirty="0"/>
              <a:t> // Ратнівщина. – 21.02.2015. – № 14 (8450). – С.2-4.</a:t>
            </a:r>
          </a:p>
          <a:p>
            <a:pPr>
              <a:lnSpc>
                <a:spcPct val="150000"/>
              </a:lnSpc>
            </a:pPr>
            <a:r>
              <a:rPr lang="uk-UA" dirty="0"/>
              <a:t>4</a:t>
            </a:r>
            <a:r>
              <a:rPr lang="uk-UA" dirty="0" smtClean="0"/>
              <a:t>. </a:t>
            </a:r>
            <a:r>
              <a:rPr lang="uk-UA" dirty="0"/>
              <a:t>Харлампович А. </a:t>
            </a:r>
            <a:r>
              <a:rPr lang="uk-UA" dirty="0" err="1"/>
              <a:t>Євромайдан</a:t>
            </a:r>
            <a:r>
              <a:rPr lang="uk-UA" dirty="0"/>
              <a:t>. Перемога Гідності / А. Харлампович // Ратнівщина. – 21.02.2015. – С.3.</a:t>
            </a:r>
          </a:p>
          <a:p>
            <a:pPr>
              <a:lnSpc>
                <a:spcPct val="150000"/>
              </a:lnSpc>
            </a:pPr>
            <a:r>
              <a:rPr lang="uk-UA" dirty="0"/>
              <a:t>5</a:t>
            </a:r>
            <a:r>
              <a:rPr lang="uk-UA" dirty="0" smtClean="0"/>
              <a:t>. </a:t>
            </a:r>
            <a:r>
              <a:rPr lang="uk-UA" dirty="0" err="1"/>
              <a:t>Ярошук</a:t>
            </a:r>
            <a:r>
              <a:rPr lang="uk-UA" dirty="0"/>
              <a:t> М. Герої не вмирають / М. </a:t>
            </a:r>
            <a:r>
              <a:rPr lang="uk-UA" dirty="0" err="1"/>
              <a:t>Ярошук</a:t>
            </a:r>
            <a:r>
              <a:rPr lang="uk-UA" dirty="0"/>
              <a:t> // Ратнівщина. – 27.02.2018. – С.2.</a:t>
            </a:r>
          </a:p>
          <a:p>
            <a:pPr>
              <a:lnSpc>
                <a:spcPct val="150000"/>
              </a:lnSpc>
            </a:pPr>
            <a:r>
              <a:rPr lang="uk-UA" dirty="0"/>
              <a:t>6</a:t>
            </a:r>
            <a:r>
              <a:rPr lang="uk-UA" dirty="0" smtClean="0"/>
              <a:t>. </a:t>
            </a:r>
            <a:r>
              <a:rPr lang="uk-UA" dirty="0"/>
              <a:t>Спогади Харламповича Адама Семеновича, Цепух Лариси Григорівни.</a:t>
            </a:r>
          </a:p>
          <a:p>
            <a:endParaRPr lang="uk-UA" dirty="0" smtClean="0"/>
          </a:p>
          <a:p>
            <a:r>
              <a:rPr lang="uk-UA" dirty="0"/>
              <a:t/>
            </a:r>
            <a:br>
              <a:rPr lang="uk-UA" dirty="0"/>
            </a:br>
            <a:endParaRPr lang="uk-UA" dirty="0"/>
          </a:p>
          <a:p>
            <a:pPr algn="just">
              <a:lnSpc>
                <a:spcPct val="150000"/>
              </a:lnSpc>
            </a:pPr>
            <a:endParaRPr lang="uk-UA" sz="1700" dirty="0">
              <a:solidFill>
                <a:srgbClr val="000000"/>
              </a:solidFill>
              <a:cs typeface="Calibri" panose="020F0502020204030204" pitchFamily="34" charset="0"/>
            </a:endParaRPr>
          </a:p>
        </p:txBody>
      </p:sp>
    </p:spTree>
    <p:extLst>
      <p:ext uri="{BB962C8B-B14F-4D97-AF65-F5344CB8AC3E}">
        <p14:creationId xmlns:p14="http://schemas.microsoft.com/office/powerpoint/2010/main" val="1204165398"/>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3514</TotalTime>
  <Words>1602</Words>
  <Application>Microsoft Office PowerPoint</Application>
  <PresentationFormat>Широкоэкранный</PresentationFormat>
  <Paragraphs>68</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Calibri</vt:lpstr>
      <vt:lpstr>Calibri Light</vt:lpstr>
      <vt:lpstr>Source Sans Pro Black</vt:lpstr>
      <vt:lpstr>Times New Roman</vt:lpstr>
      <vt:lpstr>Times New Roman, serif</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Teacher36</dc:creator>
  <cp:lastModifiedBy>Teacher36</cp:lastModifiedBy>
  <cp:revision>245</cp:revision>
  <dcterms:created xsi:type="dcterms:W3CDTF">2018-12-07T11:12:23Z</dcterms:created>
  <dcterms:modified xsi:type="dcterms:W3CDTF">2019-04-15T05:49:11Z</dcterms:modified>
</cp:coreProperties>
</file>