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endParaRPr lang="ru-RU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fld id="{2B5EC4A4-1FDD-4F8F-8CC5-B2E847867668}" type="datetimeFigureOut">
              <a:rPr lang="ru-RU"/>
              <a:pPr/>
              <a:t>19.04.2019</a:t>
            </a:fld>
            <a:endParaRPr lang="ru-RU"/>
          </a:p>
        </p:txBody>
      </p:sp>
      <p:sp>
        <p:nvSpPr>
          <p:cNvPr id="276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endParaRPr lang="ru-RU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fld id="{81D72304-AE95-4CCB-9105-5C85DD262DD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/>
          </a:p>
        </p:txBody>
      </p:sp>
      <p:sp>
        <p:nvSpPr>
          <p:cNvPr id="2867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F41F7E3-F971-48BE-8936-1ABEA739F4D0}" type="slidenum">
              <a:rPr lang="ru-RU" sz="1200"/>
              <a:pPr algn="r"/>
              <a:t>11</a:t>
            </a:fld>
            <a:endParaRPr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6A8EE-F47A-4D28-AD47-79CBBA9879C0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9C7EA-9A0C-47DE-8327-78D990E9B7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4A452-47D5-4E05-9820-368BB601A4A2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9369F-B4A6-4BF7-98FA-4351881AE2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EF584-A92D-455C-B21D-A7D533D30871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DBCBA-3BB6-4F3A-8520-0309EC8FFB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556B-29AA-4EC5-8DE0-FDA329A099F3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EC883-CC22-4C4E-BE37-8FF46DA88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18C1F-4EE4-4771-B684-7614363D1ABD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2FB6F-17E1-4D72-B0E9-419320785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15982-7FB7-4F98-9D10-8CECAA05DE1C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98400-E692-40C5-9486-3172565E4D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3A83D-84A6-467F-9B57-5204075FE20C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3403-EEBA-409F-BB73-D7AB4049FA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B1487-258A-4884-A19F-EDE66E067C94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A5AC8-8B3D-44AF-B882-DD6D43CF1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8D7A9-8C3D-41E7-9B18-7377E85A342C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39883-B647-4C91-9C4B-32199D445E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9F9D2-15A1-4CEB-8B07-E9C1B7D31E6C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F60F0-C405-421D-829F-62FBE6EDD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8E05D-9E95-4E0E-AB8F-4E3264154FE7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050A9-4A9F-471D-85C8-E4422B278A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080905-7A52-459B-AA37-4DD901BE5A17}" type="datetimeFigureOut">
              <a:rPr lang="ru-RU"/>
              <a:pPr>
                <a:defRPr/>
              </a:pPr>
              <a:t>19.04.2019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11F486-BBD8-416C-8034-36DEFDF754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4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85" r:id="rId9"/>
    <p:sldLayoutId id="2147483676" r:id="rId10"/>
    <p:sldLayoutId id="214748367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/>
          </p:cNvSpPr>
          <p:nvPr>
            <p:ph type="title" idx="4294967295"/>
          </p:nvPr>
        </p:nvSpPr>
        <p:spPr>
          <a:xfrm>
            <a:off x="468313" y="704850"/>
            <a:ext cx="8218487" cy="2076450"/>
          </a:xfrm>
        </p:spPr>
        <p:txBody>
          <a:bodyPr/>
          <a:lstStyle/>
          <a:p>
            <a:pPr algn="ctr"/>
            <a:r>
              <a:rPr lang="uk-UA" sz="4600" smtClean="0"/>
              <a:t>Історія села  Дунковиця через призму діяльності історико-краєзнавчого музею</a:t>
            </a:r>
            <a:endParaRPr lang="ru-RU" sz="460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6375" y="3644900"/>
            <a:ext cx="7343775" cy="3741738"/>
          </a:xfrm>
        </p:spPr>
        <p:txBody>
          <a:bodyPr>
            <a:normAutofit/>
          </a:bodyPr>
          <a:lstStyle/>
          <a:p>
            <a:pPr marL="273050" marR="0" indent="-273050">
              <a:buFont typeface="Wingdings 2" pitchFamily="18" charset="2"/>
              <a:buChar char=""/>
            </a:pPr>
            <a:r>
              <a:rPr lang="uk-UA" sz="2400" smtClean="0"/>
              <a:t>Підготувала: учениця 9 класу Дунковицької ЗОШ  І-ІІ ступенів Іршавської районної ради Закарпатської області Свирида Ольга – Марія Петрівна  </a:t>
            </a:r>
          </a:p>
          <a:p>
            <a:pPr marL="273050" marR="0" indent="-273050">
              <a:buFont typeface="Wingdings 2" pitchFamily="18" charset="2"/>
              <a:buChar char=""/>
            </a:pPr>
            <a:r>
              <a:rPr lang="uk-UA" sz="2400" smtClean="0"/>
              <a:t>Керівник: Коровська Н.Є. – методист Іршавського районного центру позашкільної роботи</a:t>
            </a:r>
            <a:endParaRPr lang="ru-RU" sz="240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6093" y="69186"/>
            <a:ext cx="4861049" cy="610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Рисунок 3" descr="K:\уголки\0_9ba9e_964d4913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895765">
            <a:off x="7081043" y="3075782"/>
            <a:ext cx="2608263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4" descr="K:\уголки\0_9ba9e_964d4913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3338" y="3506788"/>
            <a:ext cx="2857501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4888" y="3444875"/>
            <a:ext cx="40513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11173" y="4356044"/>
            <a:ext cx="4049097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Дуже </a:t>
            </a:r>
            <a:r>
              <a:rPr lang="ru-RU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оригінальним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документом є </a:t>
            </a:r>
            <a:r>
              <a:rPr lang="ru-RU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уривки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ru-RU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із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ru-RU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шкільного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ru-RU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твору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з  </a:t>
            </a:r>
            <a:r>
              <a:rPr lang="ru-RU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географії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ru-RU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кінця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19 ст.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42607"/>
            <a:ext cx="4663107" cy="32958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uk-UA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Нашому історику Наталії Євгенівні вдалося віднайти давні документи, які стосуються події </a:t>
            </a:r>
            <a:r>
              <a:rPr lang="uk-UA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Другої </a:t>
            </a:r>
            <a:r>
              <a:rPr lang="uk-UA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 війни.</a:t>
            </a:r>
            <a:br>
              <a:rPr lang="uk-UA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Це </a:t>
            </a:r>
            <a:r>
              <a:rPr lang="uk-UA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 про смерть Мукачівського  єпископа Олександра Стойки, а також розписка першого  сільського </a:t>
            </a:r>
            <a:r>
              <a:rPr lang="uk-UA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голови, </a:t>
            </a:r>
            <a:r>
              <a:rPr lang="uk-UA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яка не вирізняється грамотністю.</a:t>
            </a:r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77788" y="3376613"/>
            <a:ext cx="4144963" cy="2146300"/>
          </a:xfrm>
        </p:spPr>
        <p:txBody>
          <a:bodyPr lIns="91440" rIns="91440" bIns="45720" anchor="ctr"/>
          <a:lstStyle/>
          <a:p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Найціннішим у нашому </a:t>
            </a:r>
            <a:br>
              <a:rPr lang="uk-UA" sz="240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історико – краєзнавчому </a:t>
            </a:r>
            <a:br>
              <a:rPr lang="uk-UA" sz="240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музеї</a:t>
            </a:r>
            <a:br>
              <a:rPr lang="uk-UA" sz="240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 є «Євангеліє» 1764 року.</a:t>
            </a:r>
          </a:p>
        </p:txBody>
      </p:sp>
      <p:pic>
        <p:nvPicPr>
          <p:cNvPr id="2662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96875"/>
            <a:ext cx="3297237" cy="646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142923" y="164909"/>
            <a:ext cx="432048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Буквар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b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</a:br>
            <a:r>
              <a:rPr lang="ru-RU" sz="2400" b="1" dirty="0" err="1">
                <a:latin typeface="Arial" panose="020B0604020202020204" pitchFamily="34" charset="0"/>
                <a:cs typeface="+mn-cs"/>
              </a:rPr>
              <a:t>Михайла</a:t>
            </a:r>
            <a:r>
              <a:rPr lang="ru-RU" sz="2400" b="1" dirty="0">
                <a:latin typeface="Arial" panose="020B0604020202020204" pitchFamily="34" charset="0"/>
                <a:cs typeface="+mn-cs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+mn-cs"/>
              </a:rPr>
              <a:t>Врабеля</a:t>
            </a:r>
            <a:r>
              <a:rPr lang="ru-RU" sz="2400" b="1" dirty="0">
                <a:latin typeface="Arial" panose="020B0604020202020204" pitchFamily="34" charset="0"/>
                <a:cs typeface="+mn-cs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+mn-cs"/>
              </a:rPr>
              <a:t>першого</a:t>
            </a:r>
            <a:r>
              <a:rPr lang="ru-RU" sz="2400" b="1" dirty="0">
                <a:latin typeface="Arial" panose="020B0604020202020204" pitchFamily="34" charset="0"/>
                <a:cs typeface="+mn-cs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+mn-cs"/>
              </a:rPr>
              <a:t>видання</a:t>
            </a:r>
            <a:r>
              <a:rPr lang="ru-RU" sz="2400" b="1" dirty="0">
                <a:latin typeface="Arial" panose="020B0604020202020204" pitchFamily="34" charset="0"/>
                <a:cs typeface="+mn-cs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cs typeface="+mn-cs"/>
              </a:rPr>
              <a:t>який</a:t>
            </a:r>
            <a:r>
              <a:rPr lang="ru-RU" sz="2400" b="1" dirty="0">
                <a:latin typeface="Arial" panose="020B0604020202020204" pitchFamily="34" charset="0"/>
                <a:cs typeface="+mn-cs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+mn-cs"/>
              </a:rPr>
              <a:t>ви</a:t>
            </a:r>
            <a:r>
              <a:rPr lang="ru-RU" sz="2400" b="1" dirty="0">
                <a:latin typeface="Arial" panose="020B0604020202020204" pitchFamily="34" charset="0"/>
                <a:cs typeface="+mn-cs"/>
              </a:rPr>
              <a:t> не </a:t>
            </a:r>
            <a:r>
              <a:rPr lang="ru-RU" sz="2400" b="1" dirty="0" err="1">
                <a:latin typeface="Arial" panose="020B0604020202020204" pitchFamily="34" charset="0"/>
                <a:cs typeface="+mn-cs"/>
              </a:rPr>
              <a:t>знайдете</a:t>
            </a:r>
            <a:r>
              <a:rPr lang="ru-RU" sz="2400" b="1" dirty="0">
                <a:latin typeface="Arial" panose="020B0604020202020204" pitchFamily="34" charset="0"/>
                <a:cs typeface="+mn-cs"/>
              </a:rPr>
              <a:t> в </a:t>
            </a:r>
            <a:r>
              <a:rPr lang="ru-RU" sz="2400" b="1" dirty="0" err="1">
                <a:latin typeface="Arial" panose="020B0604020202020204" pitchFamily="34" charset="0"/>
                <a:cs typeface="+mn-cs"/>
              </a:rPr>
              <a:t>жодному</a:t>
            </a:r>
            <a:r>
              <a:rPr lang="ru-RU" sz="2400" b="1" dirty="0">
                <a:latin typeface="Arial" panose="020B0604020202020204" pitchFamily="34" charset="0"/>
                <a:cs typeface="+mn-cs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+mn-cs"/>
              </a:rPr>
              <a:t>музеї</a:t>
            </a:r>
            <a:r>
              <a:rPr lang="ru-RU" sz="2400" b="1" dirty="0">
                <a:latin typeface="Arial" panose="020B0604020202020204" pitchFamily="34" charset="0"/>
                <a:cs typeface="+mn-cs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+mn-cs"/>
              </a:rPr>
              <a:t>Іршавщини</a:t>
            </a:r>
            <a:r>
              <a:rPr lang="ru-RU" sz="2400" b="1" dirty="0">
                <a:latin typeface="Arial" panose="020B0604020202020204" pitchFamily="34" charset="0"/>
                <a:cs typeface="+mn-cs"/>
              </a:rPr>
              <a:t>.</a:t>
            </a:r>
          </a:p>
        </p:txBody>
      </p:sp>
      <p:pic>
        <p:nvPicPr>
          <p:cNvPr id="26629" name="Рисунок 2"/>
          <p:cNvPicPr>
            <a:picLocks noChangeAspect="1"/>
          </p:cNvPicPr>
          <p:nvPr/>
        </p:nvPicPr>
        <p:blipFill>
          <a:blip r:embed="rId4"/>
          <a:srcRect l="9450" t="7088" r="11801" b="7863"/>
          <a:stretch>
            <a:fillRect/>
          </a:stretch>
        </p:blipFill>
        <p:spPr bwMode="auto">
          <a:xfrm>
            <a:off x="3970338" y="2420938"/>
            <a:ext cx="2663825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5" t="18500" r="388"/>
          <a:stretch/>
        </p:blipFill>
        <p:spPr>
          <a:xfrm>
            <a:off x="6625417" y="3563909"/>
            <a:ext cx="2402978" cy="2896898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pic>
        <p:nvPicPr>
          <p:cNvPr id="26631" name="Picture 7" descr="http://images-in.i.m.pic.centerblog.net/49245216_e5a15cdb625f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7788" y="5815013"/>
            <a:ext cx="3810001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9" descr="http://images-in.i.m.pic.centerblog.net/49245216_e5a15cdb625f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41700" y="5830888"/>
            <a:ext cx="3810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1" descr="http://images-in.i.m.pic.centerblog.net/49245216_e5a15cdb625f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6872287" y="1328738"/>
            <a:ext cx="3810001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4213" y="274638"/>
            <a:ext cx="7775575" cy="1858962"/>
          </a:xfrm>
        </p:spPr>
        <p:txBody>
          <a:bodyPr lIns="91440" rIns="91440" bIns="45720" anchor="ctr"/>
          <a:lstStyle/>
          <a:p>
            <a:r>
              <a:rPr lang="uk-UA" smtClean="0"/>
              <a:t/>
            </a:r>
            <a:br>
              <a:rPr lang="uk-UA" smtClean="0"/>
            </a:br>
            <a:r>
              <a:rPr lang="uk-UA" smtClean="0"/>
              <a:t/>
            </a:r>
            <a:br>
              <a:rPr lang="uk-UA" smtClean="0"/>
            </a:br>
            <a:r>
              <a:rPr lang="uk-UA" sz="2500" smtClean="0"/>
              <a:t>Середина </a:t>
            </a:r>
            <a:r>
              <a:rPr lang="en-US" sz="2500" smtClean="0"/>
              <a:t>XX</a:t>
            </a:r>
            <a:r>
              <a:rPr lang="uk-UA" sz="2500" smtClean="0"/>
              <a:t> ст.</a:t>
            </a:r>
            <a:br>
              <a:rPr lang="uk-UA" sz="2500" smtClean="0"/>
            </a:br>
            <a:r>
              <a:rPr lang="uk-UA" sz="2500" smtClean="0"/>
              <a:t>подарований Сокач Л.І.</a:t>
            </a:r>
            <a:endParaRPr lang="ru-RU" sz="2500" smtClean="0"/>
          </a:p>
        </p:txBody>
      </p:sp>
      <p:pic>
        <p:nvPicPr>
          <p:cNvPr id="29699" name="Рисунок 2"/>
          <p:cNvPicPr>
            <a:picLocks noChangeAspect="1"/>
          </p:cNvPicPr>
          <p:nvPr/>
        </p:nvPicPr>
        <p:blipFill>
          <a:blip r:embed="rId2"/>
          <a:srcRect l="27950" t="13101" r="9052" b="31874"/>
          <a:stretch>
            <a:fillRect/>
          </a:stretch>
        </p:blipFill>
        <p:spPr bwMode="auto">
          <a:xfrm>
            <a:off x="6659563" y="1704975"/>
            <a:ext cx="2416175" cy="474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3"/>
          <p:cNvPicPr>
            <a:picLocks noChangeAspect="1"/>
          </p:cNvPicPr>
          <p:nvPr/>
        </p:nvPicPr>
        <p:blipFill>
          <a:blip r:embed="rId3"/>
          <a:srcRect l="25822" t="23624" r="20628" b="24400"/>
          <a:stretch>
            <a:fillRect/>
          </a:stretch>
        </p:blipFill>
        <p:spPr bwMode="auto">
          <a:xfrm>
            <a:off x="265113" y="1658938"/>
            <a:ext cx="2601912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4"/>
          <p:cNvPicPr>
            <a:picLocks noChangeAspect="1"/>
          </p:cNvPicPr>
          <p:nvPr/>
        </p:nvPicPr>
        <p:blipFill>
          <a:blip r:embed="rId4"/>
          <a:srcRect r="8316" b="11119"/>
          <a:stretch>
            <a:fillRect/>
          </a:stretch>
        </p:blipFill>
        <p:spPr bwMode="auto">
          <a:xfrm>
            <a:off x="3032125" y="2276475"/>
            <a:ext cx="3441700" cy="4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887" y="-80059"/>
            <a:ext cx="9075113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uk-U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Чоловічий</a:t>
            </a:r>
            <a:r>
              <a:rPr lang="uk-U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і </a:t>
            </a:r>
            <a:r>
              <a:rPr lang="uk-U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жіночий</a:t>
            </a:r>
            <a:r>
              <a:rPr lang="uk-U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uk-U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одяг</a:t>
            </a:r>
            <a:r>
              <a:rPr lang="uk-U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uk-U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українців</a:t>
            </a:r>
            <a:r>
              <a:rPr lang="uk-U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uk-U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Закарпаття</a:t>
            </a:r>
            <a:r>
              <a:rPr lang="uk-U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.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325" y="2060575"/>
            <a:ext cx="38322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3"/>
          <p:cNvPicPr>
            <a:picLocks noChangeAspect="1"/>
          </p:cNvPicPr>
          <p:nvPr/>
        </p:nvPicPr>
        <p:blipFill>
          <a:blip r:embed="rId3"/>
          <a:srcRect l="17647" t="31580" r="9804"/>
          <a:stretch>
            <a:fillRect/>
          </a:stretch>
        </p:blipFill>
        <p:spPr bwMode="auto">
          <a:xfrm>
            <a:off x="4500563" y="2117725"/>
            <a:ext cx="33115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7273" y="188640"/>
            <a:ext cx="8769453" cy="1656184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Колекція монет і банкнот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+mn-cs"/>
            </a:endParaRPr>
          </a:p>
        </p:txBody>
      </p:sp>
      <p:pic>
        <p:nvPicPr>
          <p:cNvPr id="30725" name="Picture 4" descr="http://muzotkrytka.narod.ru/animashki/bukety/36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019550" y="3360738"/>
            <a:ext cx="5124450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4213" y="482600"/>
            <a:ext cx="7775575" cy="1479550"/>
          </a:xfrm>
        </p:spPr>
        <p:txBody>
          <a:bodyPr lIns="91440" rIns="91440" bIns="45720" anchor="ctr"/>
          <a:lstStyle/>
          <a:p>
            <a:r>
              <a:rPr lang="uk-UA" smtClean="0"/>
              <a:t/>
            </a:r>
            <a:br>
              <a:rPr lang="uk-UA" smtClean="0"/>
            </a:br>
            <a:r>
              <a:rPr lang="uk-UA" sz="2900" smtClean="0"/>
              <a:t>присвячена річниці перемоги СРСР у </a:t>
            </a:r>
            <a:r>
              <a:rPr lang="en-US" sz="2900" smtClean="0"/>
              <a:t/>
            </a:r>
            <a:br>
              <a:rPr lang="en-US" sz="2900" smtClean="0"/>
            </a:br>
            <a:r>
              <a:rPr lang="uk-UA" sz="2900" smtClean="0"/>
              <a:t>Великій Вітчизняній війні.</a:t>
            </a:r>
            <a:endParaRPr lang="ru-RU" sz="2900" smtClean="0"/>
          </a:p>
        </p:txBody>
      </p:sp>
      <p:pic>
        <p:nvPicPr>
          <p:cNvPr id="3072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26" t="12201" r="12199" b="11809"/>
          <a:stretch>
            <a:fillRect/>
          </a:stretch>
        </p:blipFill>
        <p:spPr bwMode="auto">
          <a:xfrm>
            <a:off x="2123728" y="1962150"/>
            <a:ext cx="5183187" cy="4895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10694"/>
            <a:ext cx="7128792" cy="1086057"/>
          </a:xfrm>
          <a:prstGeom prst="rect">
            <a:avLst/>
          </a:prstGeom>
          <a:noFill/>
        </p:spPr>
        <p:txBody>
          <a:bodyPr wrap="none">
            <a:prstTxWarp prst="textWave1">
              <a:avLst>
                <a:gd name="adj1" fmla="val 12500"/>
                <a:gd name="adj2" fmla="val 815"/>
              </a:avLst>
            </a:prstTxWarp>
            <a:spAutoFit/>
          </a:bodyPr>
          <a:lstStyle/>
          <a:p>
            <a:pPr algn="ctr" eaLnBrk="0" hangingPunct="0">
              <a:defRPr/>
            </a:pPr>
            <a:r>
              <a:rPr lang="ru-RU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Колекція</a:t>
            </a: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медалей 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31749" name="AutoShape 5" descr="http://images-photo.ru/_ph/12/2/347735810.gif"/>
          <p:cNvSpPr>
            <a:spLocks noChangeAspect="1" noChangeArrowheads="1"/>
          </p:cNvSpPr>
          <p:nvPr/>
        </p:nvSpPr>
        <p:spPr bwMode="auto">
          <a:xfrm>
            <a:off x="325438" y="6540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31750" name="AutoShape 9" descr="http://images-photo.ru/_ph/12/2/347735810.gif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pic>
        <p:nvPicPr>
          <p:cNvPr id="31751" name="Picture 11" descr="http://muzotkrytka.narod.ru/animashki/bukety/36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3660775"/>
            <a:ext cx="47625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mtClean="0">
                <a:latin typeface="Arial" charset="0"/>
              </a:rPr>
              <a:t>ВИСНОВКИ</a:t>
            </a:r>
            <a:endParaRPr lang="ru-RU" smtClean="0">
              <a:latin typeface="Arial" charset="0"/>
            </a:endParaRPr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mtClean="0"/>
              <a:t>Зрозуміти історію держави у повному контексті без вивчення історії окремих населених пунктів не тільки не можливо, але і неправильно, адже мікроісторія важлива складової великої історії</a:t>
            </a:r>
            <a:r>
              <a:rPr lang="ru-RU" smtClean="0"/>
              <a:t>.</a:t>
            </a:r>
          </a:p>
          <a:p>
            <a:r>
              <a:rPr lang="uk-UA" smtClean="0"/>
              <a:t>Робота над даним дослідженням тільки перший крок у цікавому та потрібному дослідженню з історії місцевих населених пунктів, які значною мірою доповнять історію нашого району та краю.</a:t>
            </a:r>
          </a:p>
          <a:p>
            <a:r>
              <a:rPr lang="uk-UA" smtClean="0"/>
              <a:t>Наступний крок видання книги “Історію села Дунковиці” матеріали якого вже готові до друку.</a:t>
            </a:r>
            <a:endParaRPr lang="ru-RU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80000"/>
              </a:lnSpc>
            </a:pPr>
            <a:r>
              <a:rPr lang="ru-RU" sz="2400" b="1" smtClean="0">
                <a:latin typeface="Times New Roman" pitchFamily="18" charset="0"/>
              </a:rPr>
              <a:t>Актуальність дослідження:</a:t>
            </a:r>
            <a:r>
              <a:rPr lang="ru-RU" sz="2400" smtClean="0">
                <a:latin typeface="Times New Roman" pitchFamily="18" charset="0"/>
              </a:rPr>
              <a:t>  у ХХІ столітті ми втрачаємо багато через швидкий бурхливий розвиток сучасних технологій, але потрібно зберігати історію невеликих населених пунктів.</a:t>
            </a:r>
          </a:p>
          <a:p>
            <a:pPr algn="just">
              <a:lnSpc>
                <a:spcPct val="80000"/>
              </a:lnSpc>
            </a:pPr>
            <a:r>
              <a:rPr lang="uk-UA" sz="2400" smtClean="0">
                <a:latin typeface="Times New Roman" pitchFamily="18" charset="0"/>
              </a:rPr>
              <a:t>Таку ми поставили мету створюючи наш невеликий музей</a:t>
            </a:r>
          </a:p>
          <a:p>
            <a:pPr algn="just">
              <a:lnSpc>
                <a:spcPct val="80000"/>
              </a:lnSpc>
            </a:pPr>
            <a:r>
              <a:rPr lang="uk-UA" sz="2400" b="1" smtClean="0">
                <a:latin typeface="Times New Roman" pitchFamily="18" charset="0"/>
              </a:rPr>
              <a:t>Основна мета дослідження</a:t>
            </a:r>
            <a:r>
              <a:rPr lang="uk-UA" sz="2400" smtClean="0">
                <a:latin typeface="Times New Roman" pitchFamily="18" charset="0"/>
              </a:rPr>
              <a:t>: вивчати історію Дунковиці через залучення учнівської молоді до пошукової, краєзнавчої, науково-дослідницької роботи;</a:t>
            </a:r>
            <a:r>
              <a:rPr lang="ru-RU" sz="2400" smtClean="0">
                <a:latin typeface="Times New Roman" pitchFamily="18" charset="0"/>
              </a:rPr>
              <a:t> </a:t>
            </a:r>
            <a:endParaRPr lang="uk-UA" sz="2400" smtClean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uk-UA" sz="2400" b="1" smtClean="0">
                <a:latin typeface="Times New Roman" pitchFamily="18" charset="0"/>
                <a:cs typeface="Times New Roman" pitchFamily="18" charset="0"/>
              </a:rPr>
              <a:t>Об’єкт дослідження</a:t>
            </a:r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. Предмети, зібрані на території села Дунковиці.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Предмет дослідження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. Можливості використання </a:t>
            </a:r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зібраних матеріалів у практиці роботи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шк</a:t>
            </a:r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ільного історико- краєзнавчого музею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8" y="1951038"/>
            <a:ext cx="5273676" cy="491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951038"/>
            <a:ext cx="4067175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Прямоугольник 3"/>
          <p:cNvSpPr>
            <a:spLocks noChangeArrowheads="1"/>
          </p:cNvSpPr>
          <p:nvPr/>
        </p:nvSpPr>
        <p:spPr bwMode="auto">
          <a:xfrm>
            <a:off x="684213" y="544513"/>
            <a:ext cx="8280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latin typeface="Constantia" pitchFamily="18" charset="0"/>
              </a:rPr>
              <a:t>Отже, наш музей має площу 24 квадратні метри. Структурно він складається з трьох розділів, у яких  представлено 130 експонатів. Музей заснований в 2007 році на основі зібраних пам’яток, які збереглися в нашому селі.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08520" y="-126941"/>
            <a:ext cx="958966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Історико – </a:t>
            </a:r>
            <a:r>
              <a:rPr lang="ru-RU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краєзнавчий</a:t>
            </a:r>
            <a:r>
              <a:rPr lang="ru-RU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музей</a:t>
            </a:r>
          </a:p>
        </p:txBody>
      </p:sp>
      <p:pic>
        <p:nvPicPr>
          <p:cNvPr id="7174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5325" y="2316163"/>
            <a:ext cx="1144588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5325" y="3606800"/>
            <a:ext cx="1144588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5325" y="4959350"/>
            <a:ext cx="1144588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333" y="680952"/>
            <a:ext cx="8136258" cy="903449"/>
          </a:xfrm>
          <a:extLst>
            <a:ext uri="{909E8E84-426E-40DD-AFC4-6F175D3DCCD1}"/>
            <a:ext uri="{91240B29-F687-4F45-9708-019B960494DF}"/>
          </a:extLst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 Музей має три розділи</a:t>
            </a:r>
            <a:br>
              <a:rPr lang="uk-UA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uk-UA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uk-UA" sz="3200" smtClean="0">
                <a:latin typeface="Times New Roman" pitchFamily="18" charset="0"/>
              </a:rPr>
              <a:t>Перший – речові пам'ятки.  Тут представлено 20 пам'яток;</a:t>
            </a:r>
          </a:p>
          <a:p>
            <a:pPr marL="0" indent="0">
              <a:buFontTx/>
              <a:buNone/>
            </a:pPr>
            <a:r>
              <a:rPr lang="uk-UA" sz="3200" smtClean="0">
                <a:latin typeface="Times New Roman" pitchFamily="18" charset="0"/>
              </a:rPr>
              <a:t>Другий – письмові  пам'ятки Х</a:t>
            </a:r>
            <a:r>
              <a:rPr lang="en-US" sz="3200" smtClean="0">
                <a:latin typeface="Times New Roman" pitchFamily="18" charset="0"/>
              </a:rPr>
              <a:t>V</a:t>
            </a:r>
            <a:r>
              <a:rPr lang="uk-UA" sz="3200" smtClean="0">
                <a:latin typeface="Times New Roman" pitchFamily="18" charset="0"/>
              </a:rPr>
              <a:t>ІІІ –ХІХ  століття;</a:t>
            </a:r>
          </a:p>
          <a:p>
            <a:pPr marL="0" indent="0">
              <a:buFontTx/>
              <a:buNone/>
            </a:pPr>
            <a:r>
              <a:rPr lang="uk-UA" sz="3200" smtClean="0">
                <a:latin typeface="Times New Roman" pitchFamily="18" charset="0"/>
              </a:rPr>
              <a:t>Третій -  різні колекції.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ъект 2"/>
          <p:cNvSpPr>
            <a:spLocks noGrp="1"/>
          </p:cNvSpPr>
          <p:nvPr>
            <p:ph idx="4294967295"/>
          </p:nvPr>
        </p:nvSpPr>
        <p:spPr>
          <a:xfrm>
            <a:off x="1042988" y="1754188"/>
            <a:ext cx="7921625" cy="1530350"/>
          </a:xfrm>
        </p:spPr>
        <p:txBody>
          <a:bodyPr/>
          <a:lstStyle/>
          <a:p>
            <a:pPr algn="ctr"/>
            <a:r>
              <a:rPr lang="uk-UA" sz="1700" smtClean="0"/>
              <a:t>Найунікальнішою пам’яткою є камінь первісної людини із стоянки села Королево – найдавнішої стоянки в Європі.  У цій колекції також зібрано різні побутові речі, які використовували наші предки.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75" b="7087"/>
          <a:stretch/>
        </p:blipFill>
        <p:spPr>
          <a:xfrm rot="5400000">
            <a:off x="4789337" y="3422267"/>
            <a:ext cx="3445755" cy="3051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12" r="13292"/>
          <a:stretch/>
        </p:blipFill>
        <p:spPr>
          <a:xfrm>
            <a:off x="467544" y="3284984"/>
            <a:ext cx="3874732" cy="3326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331640" y="0"/>
            <a:ext cx="6507802" cy="175432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uk-UA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К</a:t>
            </a:r>
            <a:r>
              <a:rPr lang="ru-RU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амінь</a:t>
            </a: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ru-RU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первісної</a:t>
            </a: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ru-RU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людини</a:t>
            </a: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/>
          <p:cNvPicPr>
            <a:picLocks noChangeAspect="1"/>
          </p:cNvPicPr>
          <p:nvPr/>
        </p:nvPicPr>
        <p:blipFill>
          <a:blip r:embed="rId2"/>
          <a:srcRect b="54259"/>
          <a:stretch>
            <a:fillRect/>
          </a:stretch>
        </p:blipFill>
        <p:spPr bwMode="auto">
          <a:xfrm>
            <a:off x="4806950" y="3213100"/>
            <a:ext cx="432117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004888"/>
            <a:ext cx="4170363" cy="585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4"/>
          <p:cNvSpPr>
            <a:spLocks noChangeArrowheads="1"/>
          </p:cNvSpPr>
          <p:nvPr/>
        </p:nvSpPr>
        <p:spPr bwMode="auto">
          <a:xfrm>
            <a:off x="250825" y="4221163"/>
            <a:ext cx="436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400"/>
              <a:t>       </a:t>
            </a:r>
            <a:r>
              <a:rPr lang="ru-RU" sz="2000">
                <a:latin typeface="Times New Roman" pitchFamily="18" charset="0"/>
              </a:rPr>
              <a:t>У колекції представлено глечики другої половини ХХ століття, вироблені в Іршавському промисловому комбінаті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396552" y="26242"/>
            <a:ext cx="9540552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Все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починалося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з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колекції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речей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різноманітного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ru-RU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+mn-cs"/>
              </a:rPr>
              <a:t>призначення</a:t>
            </a:r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06776" y="1478215"/>
            <a:ext cx="4268931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Різні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глиняні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 </a:t>
            </a:r>
            <a:r>
              <a:rPr lang="ru-RU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глечики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55296" y="1461721"/>
            <a:ext cx="4427984" cy="76944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uk-U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Залізна праска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4213" y="1196975"/>
            <a:ext cx="8047037" cy="1227138"/>
          </a:xfrm>
        </p:spPr>
        <p:txBody>
          <a:bodyPr lIns="91440" rIns="91440" bIns="45720" anchor="ctr"/>
          <a:lstStyle/>
          <a:p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Колись ця машинка  була найпопулярнішою для шиття в нашому селі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l="20105" r="31206" b="20161"/>
          <a:stretch>
            <a:fillRect/>
          </a:stretch>
        </p:blipFill>
        <p:spPr bwMode="auto">
          <a:xfrm>
            <a:off x="4283968" y="2691306"/>
            <a:ext cx="4447331" cy="424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20105" r="35951" b="60080"/>
          <a:stretch/>
        </p:blipFill>
        <p:spPr bwMode="auto">
          <a:xfrm>
            <a:off x="251520" y="2699202"/>
            <a:ext cx="3960440" cy="3610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62047" y="122143"/>
            <a:ext cx="826187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Швейна</a:t>
            </a:r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 машина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Zinger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5368" y="2143327"/>
            <a:ext cx="5688632" cy="4507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8" y="1412875"/>
            <a:ext cx="433705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499992" y="204335"/>
            <a:ext cx="4536504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uk-UA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+mn-cs"/>
              </a:rPr>
              <a:t>Човник і </a:t>
            </a:r>
            <a:r>
              <a:rPr lang="uk-UA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+mn-cs"/>
              </a:rPr>
              <a:t>бердо, </a:t>
            </a:r>
            <a:endParaRPr lang="uk-UA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uk-UA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+mn-cs"/>
              </a:rPr>
              <a:t>вироблені з дерева.</a:t>
            </a:r>
            <a:endParaRPr lang="ru-RU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396552" y="389001"/>
            <a:ext cx="4701721" cy="1754326"/>
          </a:xfrm>
          <a:prstGeom prst="rect">
            <a:avLst/>
          </a:prstGeom>
          <a:noFill/>
        </p:spPr>
        <p:txBody>
          <a:bodyPr>
            <a:prstTxWarp prst="textPlain">
              <a:avLst>
                <a:gd name="adj" fmla="val 42162"/>
              </a:avLst>
            </a:prstTxWarp>
            <a:spAutoFit/>
          </a:bodyPr>
          <a:lstStyle/>
          <a:p>
            <a:pPr algn="ctr" eaLnBrk="0" hangingPunct="0">
              <a:defRPr/>
            </a:pPr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+mn-cs"/>
              </a:rPr>
              <a:t>Ничельниці</a:t>
            </a:r>
          </a:p>
          <a:p>
            <a:pPr algn="ctr" eaLnBrk="0" hangingPunct="0">
              <a:defRPr/>
            </a:pP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39763" y="981075"/>
            <a:ext cx="7775575" cy="1714500"/>
          </a:xfrm>
        </p:spPr>
        <p:txBody>
          <a:bodyPr lIns="91440" rIns="91440" bIns="45720" anchor="ctr"/>
          <a:lstStyle/>
          <a:p>
            <a:r>
              <a:rPr lang="uk-UA" sz="3600" smtClean="0">
                <a:latin typeface="Times New Roman" pitchFamily="18" charset="0"/>
              </a:rPr>
              <a:t>Дуже цікавим елементом є дерев’яне взуття, яке називають «сабо».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12381" t="24331" r="10662" b="13496"/>
          <a:stretch/>
        </p:blipFill>
        <p:spPr bwMode="auto">
          <a:xfrm>
            <a:off x="973187" y="2995364"/>
            <a:ext cx="6552728" cy="356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Рисунок 3" descr="K:\уголки\0_9896d_4ac9a313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09488">
            <a:off x="2239963" y="4059238"/>
            <a:ext cx="3195637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483768" y="57398"/>
            <a:ext cx="3700169" cy="92333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«Сабо»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108</TotalTime>
  <Words>409</Words>
  <Application>Microsoft Office PowerPoint</Application>
  <PresentationFormat>Экран (4:3)</PresentationFormat>
  <Paragraphs>42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Constantia</vt:lpstr>
      <vt:lpstr>Arial</vt:lpstr>
      <vt:lpstr>Calibri</vt:lpstr>
      <vt:lpstr>Wingdings 2</vt:lpstr>
      <vt:lpstr>Times New Roman</vt:lpstr>
      <vt:lpstr>Поток</vt:lpstr>
      <vt:lpstr>Історія села  Дунковиця через призму діяльності історико-краєзнавчого музею</vt:lpstr>
      <vt:lpstr>Слайд 2</vt:lpstr>
      <vt:lpstr>Слайд 3</vt:lpstr>
      <vt:lpstr>  Музей має три розділи </vt:lpstr>
      <vt:lpstr>Слайд 5</vt:lpstr>
      <vt:lpstr>Слайд 6</vt:lpstr>
      <vt:lpstr>Колись ця машинка  була найпопулярнішою для шиття в нашому селі</vt:lpstr>
      <vt:lpstr>Слайд 8</vt:lpstr>
      <vt:lpstr>Дуже цікавим елементом є дерев’яне взуття, яке називають «сабо».</vt:lpstr>
      <vt:lpstr>Слайд 10</vt:lpstr>
      <vt:lpstr>Найціннішим у нашому  історико – краєзнавчому  музеї  є «Євангеліє» 1764 року.</vt:lpstr>
      <vt:lpstr>  Середина XX ст. подарований Сокач Л.І.</vt:lpstr>
      <vt:lpstr>Слайд 13</vt:lpstr>
      <vt:lpstr> присвячена річниці перемоги СРСР у  Великій Вітчизняній війні.</vt:lpstr>
      <vt:lpstr>ВИСНОВКИ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села Дунковиці через діяльність історико – краєзнавчого музею</dc:title>
  <dc:creator>USER</dc:creator>
  <cp:lastModifiedBy>ИРА</cp:lastModifiedBy>
  <cp:revision>7</cp:revision>
  <dcterms:created xsi:type="dcterms:W3CDTF">2019-04-15T20:17:28Z</dcterms:created>
  <dcterms:modified xsi:type="dcterms:W3CDTF">2019-04-19T03:09:47Z</dcterms:modified>
</cp:coreProperties>
</file>