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1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1B6"/>
    <a:srgbClr val="006CFF"/>
    <a:srgbClr val="97000B"/>
    <a:srgbClr val="F9D600"/>
    <a:srgbClr val="324057"/>
    <a:srgbClr val="007CCE"/>
    <a:srgbClr val="2A1255"/>
    <a:srgbClr val="A58C51"/>
    <a:srgbClr val="213969"/>
    <a:srgbClr val="3323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-1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524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160021" y="1860246"/>
            <a:ext cx="4983979" cy="9561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n w="0"/>
              <a:solidFill>
                <a:srgbClr val="006CFF"/>
              </a:solidFill>
              <a:effectLst>
                <a:reflection blurRad="6350" stA="53000" endA="300" endPos="35500" dir="5400000" sy="-90000" algn="bl" rotWithShape="0"/>
              </a:effectLst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14399" y="579915"/>
            <a:ext cx="7961746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5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41B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СИСТЕМА КОНТРОЛЮ ПАРАМЕТРІВ МІКРОКЛІМАТУ </a:t>
            </a:r>
            <a:r>
              <a:rPr lang="ru-RU" sz="45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41B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В </a:t>
            </a:r>
            <a:r>
              <a:rPr lang="ru-RU" sz="45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41B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НАВЧАЛЬНИХ ПРИМІЩЕННЯХ</a:t>
            </a:r>
            <a:endParaRPr lang="ru-RU" sz="4500" b="1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41B6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41964" y="4896458"/>
            <a:ext cx="5056909" cy="1782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solidFill>
                  <a:srgbClr val="0041B6"/>
                </a:solidFill>
                <a:latin typeface="Times New Roman"/>
                <a:ea typeface="Times New Roman"/>
                <a:cs typeface="Times New Roman"/>
              </a:rPr>
              <a:t>Самофалова Анастасія</a:t>
            </a:r>
            <a:endParaRPr lang="ru-RU" sz="1400" b="1" dirty="0">
              <a:solidFill>
                <a:srgbClr val="0041B6"/>
              </a:solidFill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solidFill>
                  <a:srgbClr val="0041B6"/>
                </a:solidFill>
                <a:latin typeface="Times New Roman"/>
                <a:ea typeface="Times New Roman"/>
                <a:cs typeface="Times New Roman"/>
              </a:rPr>
              <a:t>учениця 8- А класу</a:t>
            </a:r>
            <a:endParaRPr lang="ru-RU" sz="1400" b="1" dirty="0">
              <a:solidFill>
                <a:srgbClr val="0041B6"/>
              </a:solidFill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solidFill>
                  <a:srgbClr val="0041B6"/>
                </a:solidFill>
                <a:latin typeface="Times New Roman"/>
                <a:ea typeface="Times New Roman"/>
                <a:cs typeface="Times New Roman"/>
              </a:rPr>
              <a:t>загальноосвітньої школи І-ІІІ ступенів №2</a:t>
            </a:r>
            <a:endParaRPr lang="ru-RU" sz="1400" b="1" dirty="0">
              <a:solidFill>
                <a:srgbClr val="0041B6"/>
              </a:solidFill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solidFill>
                  <a:srgbClr val="0041B6"/>
                </a:solidFill>
                <a:latin typeface="Times New Roman"/>
                <a:ea typeface="Times New Roman"/>
                <a:cs typeface="Times New Roman"/>
              </a:rPr>
              <a:t> Покровської міської ради Донецької області</a:t>
            </a:r>
            <a:endParaRPr lang="ru-RU" sz="1400" b="1" dirty="0">
              <a:solidFill>
                <a:srgbClr val="0041B6"/>
              </a:solidFill>
              <a:ea typeface="Times New Roman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b="1" dirty="0">
                <a:solidFill>
                  <a:srgbClr val="0041B6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400" b="1" dirty="0">
              <a:solidFill>
                <a:srgbClr val="0041B6"/>
              </a:solidFill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7358">
            <a:off x="886038" y="4381162"/>
            <a:ext cx="2979802" cy="223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7208">
            <a:off x="4863085" y="4346064"/>
            <a:ext cx="3456695" cy="230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30218" y="424873"/>
            <a:ext cx="588356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000" b="1" i="0" u="none" strike="noStrike" kern="0" cap="none" spc="0" normalizeH="0" baseline="0" noProof="0" dirty="0" smtClean="0">
                <a:ln>
                  <a:noFill/>
                </a:ln>
                <a:solidFill>
                  <a:srgbClr val="0041B6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Актуальність теми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41B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11019" y="1286647"/>
            <a:ext cx="8321962" cy="3085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uk-UA" sz="2200" dirty="0">
                <a:latin typeface="Times New Roman"/>
                <a:ea typeface="Times New Roman"/>
              </a:rPr>
              <a:t>Сучасний школяр велику частину життя проводить в замкнутому просторі школи. Приміщення стає своєрідним середовищем проживання. Для здоров'я і високої працездатності учнів в кабінеті необхідні сприятливі умови: світло, чисте повітря, тепло тощо. Параметри мікроклімату справляють безпосередній вплив на самопочуття людини і її працездатність.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583546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30218" y="424873"/>
            <a:ext cx="588356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5000" b="1" kern="0" dirty="0">
                <a:solidFill>
                  <a:srgbClr val="0041B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Мета дослідження: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41B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5856" y="2344088"/>
            <a:ext cx="786938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sz="2200" dirty="0">
                <a:latin typeface="Times New Roman"/>
                <a:ea typeface="Times New Roman"/>
                <a:cs typeface="Times New Roman"/>
              </a:rPr>
              <a:t>визначити допустимі параметри зовнішнього середовища для </a:t>
            </a:r>
            <a:r>
              <a:rPr lang="uk-UA" sz="2200" dirty="0" smtClean="0">
                <a:latin typeface="Times New Roman"/>
                <a:ea typeface="Times New Roman"/>
                <a:cs typeface="Times New Roman"/>
              </a:rPr>
              <a:t>людини;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sz="2200" dirty="0" smtClean="0">
                <a:latin typeface="Times New Roman"/>
                <a:ea typeface="Times New Roman"/>
                <a:cs typeface="Times New Roman"/>
              </a:rPr>
              <a:t>розробити </a:t>
            </a:r>
            <a:r>
              <a:rPr lang="uk-UA" sz="2200" dirty="0">
                <a:latin typeface="Times New Roman"/>
                <a:ea typeface="Times New Roman"/>
                <a:cs typeface="Times New Roman"/>
              </a:rPr>
              <a:t>пристрій «Аналізатор мікроклімату» на базі </a:t>
            </a:r>
            <a:r>
              <a:rPr lang="uk-UA" sz="2200" dirty="0" smtClean="0">
                <a:latin typeface="Times New Roman"/>
                <a:ea typeface="Times New Roman"/>
                <a:cs typeface="Times New Roman"/>
              </a:rPr>
              <a:t>Arduino;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sz="2200" dirty="0" smtClean="0">
                <a:latin typeface="Times New Roman"/>
                <a:ea typeface="Times New Roman"/>
                <a:cs typeface="Times New Roman"/>
              </a:rPr>
              <a:t>побудувати </a:t>
            </a:r>
            <a:r>
              <a:rPr lang="uk-UA" sz="2200" dirty="0">
                <a:latin typeface="Times New Roman"/>
                <a:ea typeface="Times New Roman"/>
                <a:cs typeface="Times New Roman"/>
              </a:rPr>
              <a:t>алгоритм його роботи в різних ситуаціях.</a:t>
            </a:r>
            <a:endParaRPr lang="ru-RU" sz="22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97677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29673" y="424873"/>
            <a:ext cx="7638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000" b="1" kern="0" dirty="0" smtClean="0">
                <a:solidFill>
                  <a:srgbClr val="0041B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Для досягнення поставленої мети необхідно розв’язати наступні задачі:</a:t>
            </a:r>
            <a:endParaRPr kumimoji="0" lang="uk-UA" sz="3000" b="1" i="0" u="none" strike="noStrike" kern="0" cap="none" spc="0" normalizeH="0" baseline="0" dirty="0" smtClean="0">
              <a:ln>
                <a:noFill/>
              </a:ln>
              <a:solidFill>
                <a:srgbClr val="0041B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51345" y="1591807"/>
            <a:ext cx="7416800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lvl="0" indent="-176213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dirty="0" smtClean="0">
                <a:latin typeface="Times New Roman"/>
                <a:ea typeface="Calibri"/>
                <a:cs typeface="Times New Roman"/>
              </a:rPr>
              <a:t> Проаналізувати </a:t>
            </a:r>
            <a:r>
              <a:rPr lang="uk-UA" dirty="0">
                <a:latin typeface="Times New Roman"/>
                <a:ea typeface="Calibri"/>
                <a:cs typeface="Times New Roman"/>
              </a:rPr>
              <a:t>спеціальну літературу, вивчити основні принципи робототехніки, а також особливості побудови пристроїв на базі Arduino</a:t>
            </a:r>
            <a:r>
              <a:rPr lang="uk-UA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 marL="176213" lvl="0" indent="-176213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endParaRPr lang="ru-RU" sz="1400" dirty="0">
              <a:ea typeface="Calibri"/>
              <a:cs typeface="Times New Roman"/>
            </a:endParaRPr>
          </a:p>
          <a:p>
            <a:pPr marL="176213" lvl="0" indent="-176213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dirty="0" smtClean="0">
                <a:latin typeface="Times New Roman"/>
                <a:ea typeface="Calibri"/>
                <a:cs typeface="Times New Roman"/>
              </a:rPr>
              <a:t> Визначити </a:t>
            </a:r>
            <a:r>
              <a:rPr lang="uk-UA" dirty="0">
                <a:latin typeface="Times New Roman"/>
                <a:ea typeface="Calibri"/>
                <a:cs typeface="Times New Roman"/>
              </a:rPr>
              <a:t>фактори зовнішнього середовища, що впливають на здоров'я людини</a:t>
            </a:r>
            <a:r>
              <a:rPr lang="uk-UA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 marL="176213" lvl="0" indent="-176213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endParaRPr lang="ru-RU" sz="1400" dirty="0">
              <a:ea typeface="Calibri"/>
              <a:cs typeface="Times New Roman"/>
            </a:endParaRPr>
          </a:p>
          <a:p>
            <a:pPr marL="176213" lvl="0" indent="-176213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dirty="0" smtClean="0">
                <a:latin typeface="Times New Roman"/>
                <a:ea typeface="Calibri"/>
                <a:cs typeface="Times New Roman"/>
              </a:rPr>
              <a:t> Розробити </a:t>
            </a:r>
            <a:r>
              <a:rPr lang="uk-UA" dirty="0">
                <a:latin typeface="Times New Roman"/>
                <a:ea typeface="Calibri"/>
                <a:cs typeface="Times New Roman"/>
              </a:rPr>
              <a:t>пристрій «Аналізатор мікроклімату» і алгоритм його роботи</a:t>
            </a:r>
            <a:r>
              <a:rPr lang="uk-UA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 marL="176213" lvl="0" indent="-176213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endParaRPr lang="ru-RU" sz="1400" dirty="0">
              <a:ea typeface="Calibri"/>
              <a:cs typeface="Times New Roman"/>
            </a:endParaRPr>
          </a:p>
          <a:p>
            <a:pPr marL="176213" lvl="0" indent="-176213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dirty="0" smtClean="0">
                <a:latin typeface="Times New Roman"/>
                <a:ea typeface="Calibri"/>
                <a:cs typeface="Times New Roman"/>
              </a:rPr>
              <a:t> Провести </a:t>
            </a:r>
            <a:r>
              <a:rPr lang="uk-UA" dirty="0">
                <a:latin typeface="Times New Roman"/>
                <a:ea typeface="Calibri"/>
                <a:cs typeface="Times New Roman"/>
              </a:rPr>
              <a:t>серію випробувань в різних умовах і проаналізувати </a:t>
            </a:r>
            <a:r>
              <a:rPr lang="uk-UA" dirty="0" smtClean="0">
                <a:latin typeface="Times New Roman"/>
                <a:ea typeface="Calibri"/>
                <a:cs typeface="Times New Roman"/>
              </a:rPr>
              <a:t>  результати </a:t>
            </a:r>
            <a:r>
              <a:rPr lang="uk-UA" dirty="0">
                <a:latin typeface="Times New Roman"/>
                <a:ea typeface="Calibri"/>
                <a:cs typeface="Times New Roman"/>
              </a:rPr>
              <a:t>роботи пристрою.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54834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Піраміда-потреб-А.-Маслоу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1" r="10899"/>
          <a:stretch/>
        </p:blipFill>
        <p:spPr bwMode="auto">
          <a:xfrm>
            <a:off x="823036" y="147781"/>
            <a:ext cx="7729836" cy="644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372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5" t="17407" r="16788" b="15875"/>
          <a:stretch/>
        </p:blipFill>
        <p:spPr bwMode="auto">
          <a:xfrm rot="1497878">
            <a:off x="5356987" y="4285615"/>
            <a:ext cx="3326364" cy="190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1534">
            <a:off x="710140" y="4331984"/>
            <a:ext cx="4053416" cy="174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5990">
            <a:off x="6447587" y="1677048"/>
            <a:ext cx="2307212" cy="230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4183" y="424873"/>
            <a:ext cx="82388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000" b="1" kern="0" dirty="0" smtClean="0">
                <a:solidFill>
                  <a:srgbClr val="0041B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Норми температури, відносної вологості повітря й концентрації вуглекислого газу в приміщеннях навчального закладу</a:t>
            </a:r>
            <a:endParaRPr kumimoji="0" lang="uk-UA" sz="3000" b="1" i="0" u="none" strike="noStrike" kern="0" cap="none" spc="0" normalizeH="0" baseline="0" dirty="0" smtClean="0">
              <a:ln>
                <a:noFill/>
              </a:ln>
              <a:solidFill>
                <a:srgbClr val="0041B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77818" y="2233547"/>
            <a:ext cx="4752109" cy="506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15000"/>
              </a:lnSpc>
              <a:spcAft>
                <a:spcPts val="1000"/>
              </a:spcAft>
              <a:buBlip>
                <a:blip r:embed="rId5"/>
              </a:buBlip>
            </a:pPr>
            <a:r>
              <a:rPr lang="uk-UA" sz="2500" dirty="0">
                <a:latin typeface="Times New Roman"/>
                <a:ea typeface="Times New Roman"/>
                <a:cs typeface="Times New Roman"/>
              </a:rPr>
              <a:t>Температура </a:t>
            </a:r>
            <a:r>
              <a:rPr lang="uk-UA" sz="2500" dirty="0" smtClean="0">
                <a:latin typeface="Times New Roman"/>
                <a:ea typeface="Times New Roman"/>
                <a:cs typeface="Times New Roman"/>
              </a:rPr>
              <a:t>повітря - </a:t>
            </a:r>
            <a:r>
              <a:rPr lang="uk-UA" sz="25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18-20 </a:t>
            </a:r>
            <a:r>
              <a:rPr lang="uk-UA" sz="25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°</a:t>
            </a:r>
            <a:r>
              <a:rPr lang="uk-UA" sz="25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С</a:t>
            </a:r>
            <a:r>
              <a:rPr lang="uk-UA" sz="2500" dirty="0" smtClean="0">
                <a:latin typeface="Times New Roman"/>
                <a:ea typeface="Times New Roman"/>
                <a:cs typeface="Times New Roman"/>
              </a:rPr>
              <a:t> </a:t>
            </a:r>
            <a:endParaRPr lang="ru-RU" sz="2500" dirty="0">
              <a:ea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7817" y="2956127"/>
            <a:ext cx="547848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Blip>
                <a:blip r:embed="rId5"/>
              </a:buBlip>
            </a:pPr>
            <a:r>
              <a:rPr lang="uk-UA" sz="2500" dirty="0" smtClean="0">
                <a:latin typeface="Times New Roman"/>
                <a:ea typeface="Times New Roman"/>
              </a:rPr>
              <a:t>Відносна </a:t>
            </a:r>
            <a:r>
              <a:rPr lang="uk-UA" sz="2500" dirty="0">
                <a:latin typeface="Times New Roman"/>
                <a:ea typeface="Times New Roman"/>
              </a:rPr>
              <a:t>вологість повітря - 40-60%</a:t>
            </a:r>
            <a:endParaRPr lang="ru-RU" sz="25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77818" y="3604490"/>
            <a:ext cx="407111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Blip>
                <a:blip r:embed="rId5"/>
              </a:buBlip>
            </a:pPr>
            <a:r>
              <a:rPr lang="uk-UA" sz="2500" dirty="0" smtClean="0">
                <a:latin typeface="Times New Roman"/>
                <a:ea typeface="Times New Roman"/>
              </a:rPr>
              <a:t>Концентрація </a:t>
            </a:r>
            <a:r>
              <a:rPr lang="uk-UA" sz="2500" dirty="0">
                <a:latin typeface="Times New Roman"/>
                <a:ea typeface="Times New Roman"/>
              </a:rPr>
              <a:t>СО</a:t>
            </a:r>
            <a:r>
              <a:rPr lang="uk-UA" sz="2500" baseline="-25000" dirty="0">
                <a:latin typeface="Times New Roman"/>
                <a:ea typeface="Times New Roman"/>
              </a:rPr>
              <a:t>2</a:t>
            </a:r>
            <a:r>
              <a:rPr lang="uk-UA" sz="2500" dirty="0">
                <a:latin typeface="Times New Roman"/>
                <a:ea typeface="Times New Roman"/>
              </a:rPr>
              <a:t>  </a:t>
            </a:r>
            <a:r>
              <a:rPr lang="uk-UA" sz="2500" dirty="0" smtClean="0">
                <a:latin typeface="Times New Roman"/>
                <a:ea typeface="Times New Roman"/>
              </a:rPr>
              <a:t>- </a:t>
            </a:r>
            <a:r>
              <a:rPr lang="uk-UA" sz="2500" dirty="0">
                <a:latin typeface="Times New Roman"/>
                <a:ea typeface="Times New Roman"/>
              </a:rPr>
              <a:t>0,1%.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2386129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2036" y="424873"/>
            <a:ext cx="76754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4000" b="1" kern="0" dirty="0">
                <a:solidFill>
                  <a:srgbClr val="0041B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Основні функції системи</a:t>
            </a: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rgbClr val="0041B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2036" y="1446274"/>
            <a:ext cx="779549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Вимірювання основних параметрів мікроклімату.</a:t>
            </a:r>
          </a:p>
          <a:p>
            <a:pPr marL="342900" indent="-342900">
              <a:buFont typeface="+mj-lt"/>
              <a:buAutoNum type="arabicPeriod"/>
            </a:pP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uk-UA" dirty="0">
                <a:latin typeface="Times New Roman"/>
                <a:ea typeface="Times New Roman"/>
              </a:rPr>
              <a:t>Відображення основних параметрів мікроклімату у зручній формі </a:t>
            </a:r>
            <a:r>
              <a:rPr lang="uk-UA" dirty="0" smtClean="0">
                <a:latin typeface="Times New Roman"/>
                <a:ea typeface="Times New Roman"/>
              </a:rPr>
              <a:t>в </a:t>
            </a:r>
            <a:r>
              <a:rPr lang="uk-UA" dirty="0">
                <a:latin typeface="Times New Roman"/>
                <a:ea typeface="Times New Roman"/>
              </a:rPr>
              <a:t>самому приміщенні для наочного </a:t>
            </a:r>
            <a:r>
              <a:rPr lang="uk-UA" dirty="0" smtClean="0">
                <a:latin typeface="Times New Roman"/>
                <a:ea typeface="Times New Roman"/>
              </a:rPr>
              <a:t>контролю.</a:t>
            </a:r>
          </a:p>
          <a:p>
            <a:pPr marL="342900" indent="-342900">
              <a:buFont typeface="+mj-lt"/>
              <a:buAutoNum type="arabicPeriod"/>
            </a:pPr>
            <a:endParaRPr lang="uk-UA" dirty="0" smtClean="0">
              <a:latin typeface="Times New Roman"/>
              <a:ea typeface="Times New Roman"/>
            </a:endParaRPr>
          </a:p>
          <a:p>
            <a:pPr marL="342900" indent="-342900">
              <a:buFont typeface="+mj-lt"/>
              <a:buAutoNum type="arabicPeriod"/>
            </a:pPr>
            <a:r>
              <a:rPr lang="uk-UA" dirty="0" smtClean="0">
                <a:latin typeface="Times New Roman"/>
                <a:ea typeface="Times New Roman"/>
              </a:rPr>
              <a:t>Сигналізація.</a:t>
            </a:r>
          </a:p>
          <a:p>
            <a:pPr marL="342900" indent="-342900">
              <a:buFont typeface="+mj-lt"/>
              <a:buAutoNum type="arabicPeriod"/>
            </a:pPr>
            <a:endParaRPr lang="uk-UA" dirty="0" smtClean="0">
              <a:latin typeface="Times New Roman"/>
              <a:ea typeface="Times New Roman"/>
            </a:endParaRPr>
          </a:p>
          <a:p>
            <a:pPr marL="342900" indent="-342900">
              <a:buFont typeface="+mj-lt"/>
              <a:buAutoNum type="arabicPeriod"/>
            </a:pPr>
            <a:r>
              <a:rPr lang="uk-UA" dirty="0">
                <a:latin typeface="Times New Roman"/>
                <a:ea typeface="Times New Roman"/>
              </a:rPr>
              <a:t>Відображення </a:t>
            </a:r>
            <a:r>
              <a:rPr lang="uk-UA" dirty="0" smtClean="0">
                <a:latin typeface="Times New Roman"/>
                <a:ea typeface="Times New Roman"/>
              </a:rPr>
              <a:t>загальної </a:t>
            </a:r>
            <a:r>
              <a:rPr lang="uk-UA" dirty="0">
                <a:latin typeface="Times New Roman"/>
                <a:ea typeface="Times New Roman"/>
              </a:rPr>
              <a:t>оцінки кліматичного комфорту в </a:t>
            </a:r>
            <a:r>
              <a:rPr lang="uk-UA" dirty="0" smtClean="0">
                <a:latin typeface="Times New Roman"/>
                <a:ea typeface="Times New Roman"/>
              </a:rPr>
              <a:t>приміщенні.</a:t>
            </a:r>
          </a:p>
          <a:p>
            <a:pPr marL="342900" indent="-342900">
              <a:buFont typeface="+mj-lt"/>
              <a:buAutoNum type="arabicPeriod"/>
            </a:pPr>
            <a:endParaRPr lang="uk-UA" dirty="0" smtClean="0">
              <a:latin typeface="Times New Roman"/>
              <a:ea typeface="Times New Roman"/>
            </a:endParaRPr>
          </a:p>
          <a:p>
            <a:pPr marL="342900" indent="-342900">
              <a:buFont typeface="+mj-lt"/>
              <a:buAutoNum type="arabicPeriod"/>
            </a:pPr>
            <a:r>
              <a:rPr lang="uk-UA" dirty="0">
                <a:latin typeface="Times New Roman"/>
                <a:ea typeface="Times New Roman"/>
              </a:rPr>
              <a:t>Відображення тенденцій зміни параметрів </a:t>
            </a:r>
            <a:r>
              <a:rPr lang="uk-UA" dirty="0" smtClean="0">
                <a:latin typeface="Times New Roman"/>
                <a:ea typeface="Times New Roman"/>
              </a:rPr>
              <a:t>мікроклімату.</a:t>
            </a:r>
          </a:p>
          <a:p>
            <a:pPr marL="342900" indent="-342900">
              <a:buFont typeface="+mj-lt"/>
              <a:buAutoNum type="arabicPeriod"/>
            </a:pPr>
            <a:endParaRPr lang="uk-UA" dirty="0" smtClean="0">
              <a:latin typeface="Times New Roman"/>
              <a:ea typeface="Times New Roman"/>
            </a:endParaRPr>
          </a:p>
          <a:p>
            <a:pPr marL="342900" indent="-342900">
              <a:buFont typeface="+mj-lt"/>
              <a:buAutoNum type="arabicPeriod"/>
            </a:pPr>
            <a:r>
              <a:rPr lang="uk-UA" dirty="0">
                <a:latin typeface="Times New Roman"/>
                <a:ea typeface="Times New Roman"/>
              </a:rPr>
              <a:t>Накопичування та збереження інформації про параметри мікроклімату для подальшого </a:t>
            </a:r>
            <a:r>
              <a:rPr lang="uk-UA" dirty="0" smtClean="0">
                <a:latin typeface="Times New Roman"/>
                <a:ea typeface="Times New Roman"/>
              </a:rPr>
              <a:t>аналізу.</a:t>
            </a:r>
          </a:p>
          <a:p>
            <a:pPr marL="342900" indent="-342900">
              <a:buFont typeface="+mj-lt"/>
              <a:buAutoNum type="arabicPeriod"/>
            </a:pPr>
            <a:endParaRPr lang="uk-UA" dirty="0" smtClean="0">
              <a:latin typeface="Times New Roman"/>
              <a:ea typeface="Times New Roman"/>
            </a:endParaRPr>
          </a:p>
          <a:p>
            <a:pPr marL="342900" indent="-342900">
              <a:buFont typeface="+mj-lt"/>
              <a:buAutoNum type="arabicPeriod"/>
            </a:pPr>
            <a:r>
              <a:rPr lang="uk-UA" dirty="0" smtClean="0">
                <a:latin typeface="Times New Roman"/>
                <a:ea typeface="Times New Roman"/>
              </a:rPr>
              <a:t>Передача та </a:t>
            </a:r>
            <a:r>
              <a:rPr lang="uk-UA" dirty="0">
                <a:latin typeface="Times New Roman"/>
                <a:ea typeface="Times New Roman"/>
              </a:rPr>
              <a:t>збереження</a:t>
            </a:r>
            <a:r>
              <a:rPr lang="uk-UA" dirty="0" smtClean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інформації </a:t>
            </a:r>
            <a:r>
              <a:rPr lang="uk-UA" dirty="0" smtClean="0">
                <a:latin typeface="Times New Roman"/>
                <a:ea typeface="Times New Roman"/>
              </a:rPr>
              <a:t>в </a:t>
            </a:r>
            <a:r>
              <a:rPr lang="uk-UA" dirty="0">
                <a:latin typeface="Times New Roman"/>
                <a:ea typeface="Times New Roman"/>
              </a:rPr>
              <a:t>мережі </a:t>
            </a:r>
            <a:r>
              <a:rPr lang="en-US" dirty="0" smtClean="0">
                <a:latin typeface="Times New Roman"/>
                <a:ea typeface="Times New Roman"/>
              </a:rPr>
              <a:t>Internet</a:t>
            </a:r>
            <a:r>
              <a:rPr lang="uk-UA" dirty="0" smtClean="0">
                <a:latin typeface="Times New Roman"/>
                <a:ea typeface="Times New Roman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130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D1DBDC"/>
              </a:clrFrom>
              <a:clrTo>
                <a:srgbClr val="D1DB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2" t="10497" r="14382" b="12067"/>
          <a:stretch/>
        </p:blipFill>
        <p:spPr bwMode="auto">
          <a:xfrm rot="945862">
            <a:off x="4860883" y="669672"/>
            <a:ext cx="3870037" cy="2050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1F0EE"/>
              </a:clrFrom>
              <a:clrTo>
                <a:srgbClr val="F1F0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0345">
            <a:off x="1951492" y="3838658"/>
            <a:ext cx="1941581" cy="239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9934">
            <a:off x="375647" y="950009"/>
            <a:ext cx="3694543" cy="2684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7289">
            <a:off x="3645699" y="2010982"/>
            <a:ext cx="2918909" cy="2392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4397">
            <a:off x="5122964" y="3644417"/>
            <a:ext cx="3345872" cy="334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8905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60582" y="2890982"/>
            <a:ext cx="767541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5500" b="1" kern="0" dirty="0">
                <a:solidFill>
                  <a:srgbClr val="0041B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Дякую за увагу! </a:t>
            </a:r>
            <a:endParaRPr kumimoji="0" lang="ru-RU" sz="5500" b="1" i="0" u="none" strike="noStrike" kern="0" cap="none" spc="0" normalizeH="0" baseline="0" noProof="0" dirty="0" smtClean="0">
              <a:ln>
                <a:noFill/>
              </a:ln>
              <a:solidFill>
                <a:srgbClr val="0041B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224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433</TotalTime>
  <Words>262</Words>
  <Application>Microsoft Office PowerPoint</Application>
  <PresentationFormat>Экран (4:3)</PresentationFormat>
  <Paragraphs>39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user</cp:lastModifiedBy>
  <cp:revision>88</cp:revision>
  <dcterms:created xsi:type="dcterms:W3CDTF">2016-11-18T14:12:19Z</dcterms:created>
  <dcterms:modified xsi:type="dcterms:W3CDTF">2019-01-10T21:24:10Z</dcterms:modified>
</cp:coreProperties>
</file>