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sldIdLst>
    <p:sldId id="256" r:id="rId2"/>
    <p:sldId id="257" r:id="rId3"/>
    <p:sldId id="259" r:id="rId4"/>
    <p:sldId id="261" r:id="rId5"/>
    <p:sldId id="263" r:id="rId6"/>
    <p:sldId id="267" r:id="rId7"/>
    <p:sldId id="265" r:id="rId8"/>
    <p:sldId id="266" r:id="rId9"/>
    <p:sldId id="270" r:id="rId10"/>
    <p:sldId id="273" r:id="rId11"/>
    <p:sldId id="289" r:id="rId12"/>
    <p:sldId id="291" r:id="rId13"/>
    <p:sldId id="288" r:id="rId14"/>
    <p:sldId id="283" r:id="rId15"/>
    <p:sldId id="287" r:id="rId16"/>
    <p:sldId id="292" r:id="rId1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20919" autoAdjust="0"/>
    <p:restoredTop sz="94660"/>
  </p:normalViewPr>
  <p:slideViewPr>
    <p:cSldViewPr>
      <p:cViewPr>
        <p:scale>
          <a:sx n="80" d="100"/>
          <a:sy n="80" d="100"/>
        </p:scale>
        <p:origin x="-636" y="-57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D744776-E34C-4704-8579-C9E6EF8A69F8}" type="datetimeFigureOut">
              <a:rPr lang="ru-RU" smtClean="0"/>
              <a:pPr/>
              <a:t>04.04.2019</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A1D11CF-91FF-4549-8E8B-79B37FFF6DF8}"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8A1D11CF-91FF-4549-8E8B-79B37FFF6DF8}" type="slidenum">
              <a:rPr lang="ru-RU" smtClean="0"/>
              <a:pPr/>
              <a:t>5</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3" name="Прямоугольник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Прямоугольник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Прямоугольник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Прямоугольник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Прямоугольник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Скругленный прямоугольник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Скругленный прямоугольник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Прямоугольник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Прямоугольник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Заголовок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a:xfrm>
            <a:off x="6705600" y="4206240"/>
            <a:ext cx="960120" cy="457200"/>
          </a:xfrm>
        </p:spPr>
        <p:txBody>
          <a:bodyPr/>
          <a:lstStyle/>
          <a:p>
            <a:fld id="{5B106E36-FD25-4E2D-B0AA-010F637433A0}" type="datetimeFigureOut">
              <a:rPr lang="ru-RU" smtClean="0"/>
              <a:pPr/>
              <a:t>04.04.2019</a:t>
            </a:fld>
            <a:endParaRPr lang="ru-RU"/>
          </a:p>
        </p:txBody>
      </p:sp>
      <p:sp>
        <p:nvSpPr>
          <p:cNvPr id="17" name="Нижний колонтитул 16"/>
          <p:cNvSpPr>
            <a:spLocks noGrp="1"/>
          </p:cNvSpPr>
          <p:nvPr>
            <p:ph type="ftr" sz="quarter" idx="11"/>
          </p:nvPr>
        </p:nvSpPr>
        <p:spPr>
          <a:xfrm>
            <a:off x="5410200" y="4205288"/>
            <a:ext cx="1295400" cy="457200"/>
          </a:xfrm>
        </p:spPr>
        <p:txBody>
          <a:bodyPr/>
          <a:lstStyle/>
          <a:p>
            <a:endParaRPr lang="ru-RU"/>
          </a:p>
        </p:txBody>
      </p:sp>
      <p:sp>
        <p:nvSpPr>
          <p:cNvPr id="29" name="Номер слайда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04.04.2019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781800" y="1143000"/>
            <a:ext cx="1905000" cy="5486400"/>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1143000"/>
            <a:ext cx="6248400" cy="5486400"/>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04.04.2019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04.04.2019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04.04.2019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04.04.2019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1000" y="1143000"/>
            <a:ext cx="8382000" cy="1069848"/>
          </a:xfrm>
        </p:spPr>
        <p:txBody>
          <a:bodyPr anchor="ctr"/>
          <a:lstStyle>
            <a:lvl1pPr>
              <a:defRPr sz="4000" b="0" i="0" cap="none"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6" name="Дата 25"/>
          <p:cNvSpPr>
            <a:spLocks noGrp="1"/>
          </p:cNvSpPr>
          <p:nvPr>
            <p:ph type="dt" sz="half" idx="10"/>
          </p:nvPr>
        </p:nvSpPr>
        <p:spPr/>
        <p:txBody>
          <a:bodyPr rtlCol="0"/>
          <a:lstStyle/>
          <a:p>
            <a:fld id="{5B106E36-FD25-4E2D-B0AA-010F637433A0}" type="datetimeFigureOut">
              <a:rPr lang="ru-RU" smtClean="0"/>
              <a:pPr/>
              <a:t>04.04.2019</a:t>
            </a:fld>
            <a:endParaRPr lang="ru-RU"/>
          </a:p>
        </p:txBody>
      </p:sp>
      <p:sp>
        <p:nvSpPr>
          <p:cNvPr id="27" name="Номер слайда 26"/>
          <p:cNvSpPr>
            <a:spLocks noGrp="1"/>
          </p:cNvSpPr>
          <p:nvPr>
            <p:ph type="sldNum" sz="quarter" idx="11"/>
          </p:nvPr>
        </p:nvSpPr>
        <p:spPr/>
        <p:txBody>
          <a:bodyPr rtlCol="0"/>
          <a:lstStyle/>
          <a:p>
            <a:fld id="{725C68B6-61C2-468F-89AB-4B9F7531AA68}" type="slidenum">
              <a:rPr lang="ru-RU" smtClean="0"/>
              <a:pPr/>
              <a:t>‹#›</a:t>
            </a:fld>
            <a:endParaRPr lang="ru-RU"/>
          </a:p>
        </p:txBody>
      </p:sp>
      <p:sp>
        <p:nvSpPr>
          <p:cNvPr id="28" name="Нижний колонтитул 27"/>
          <p:cNvSpPr>
            <a:spLocks noGrp="1"/>
          </p:cNvSpPr>
          <p:nvPr>
            <p:ph type="ftr" sz="quarter" idx="12"/>
          </p:nvPr>
        </p:nvSpPr>
        <p:spPr/>
        <p:txBody>
          <a:bodyPr rtlCol="0"/>
          <a:lstStyle/>
          <a:p>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ru-RU" smtClean="0"/>
              <a:t>Образец заголовка</a:t>
            </a:r>
            <a:endParaRPr kumimoji="0" lang="en-US"/>
          </a:p>
        </p:txBody>
      </p:sp>
      <p:sp>
        <p:nvSpPr>
          <p:cNvPr id="3" name="Дата 2"/>
          <p:cNvSpPr>
            <a:spLocks noGrp="1"/>
          </p:cNvSpPr>
          <p:nvPr>
            <p:ph type="dt" sz="half" idx="10"/>
          </p:nvPr>
        </p:nvSpPr>
        <p:spPr>
          <a:xfrm>
            <a:off x="6583680" y="612648"/>
            <a:ext cx="957264" cy="457200"/>
          </a:xfrm>
        </p:spPr>
        <p:txBody>
          <a:bodyPr/>
          <a:lstStyle/>
          <a:p>
            <a:fld id="{5B106E36-FD25-4E2D-B0AA-010F637433A0}" type="datetimeFigureOut">
              <a:rPr lang="ru-RU" smtClean="0"/>
              <a:pPr/>
              <a:t>04.04.2019</a:t>
            </a:fld>
            <a:endParaRPr lang="ru-RU"/>
          </a:p>
        </p:txBody>
      </p:sp>
      <p:sp>
        <p:nvSpPr>
          <p:cNvPr id="4" name="Нижний колонтитул 3"/>
          <p:cNvSpPr>
            <a:spLocks noGrp="1"/>
          </p:cNvSpPr>
          <p:nvPr>
            <p:ph type="ftr" sz="quarter" idx="11"/>
          </p:nvPr>
        </p:nvSpPr>
        <p:spPr>
          <a:xfrm>
            <a:off x="5257800" y="612648"/>
            <a:ext cx="1325880" cy="457200"/>
          </a:xfrm>
        </p:spPr>
        <p:txBody>
          <a:bodyPr/>
          <a:lstStyle/>
          <a:p>
            <a:endParaRPr lang="ru-RU"/>
          </a:p>
        </p:txBody>
      </p:sp>
      <p:sp>
        <p:nvSpPr>
          <p:cNvPr id="5" name="Номер слайда 4"/>
          <p:cNvSpPr>
            <a:spLocks noGrp="1"/>
          </p:cNvSpPr>
          <p:nvPr>
            <p:ph type="sldNum" sz="quarter" idx="12"/>
          </p:nvPr>
        </p:nvSpPr>
        <p:spPr>
          <a:xfrm>
            <a:off x="8174736" y="2272"/>
            <a:ext cx="762000" cy="365760"/>
          </a:xfrm>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04.04.2019</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53496" y="1101970"/>
            <a:ext cx="3383280" cy="877824"/>
          </a:xfrm>
        </p:spPr>
        <p:txBody>
          <a:bodyPr anchor="b"/>
          <a:lstStyle>
            <a:lvl1pPr algn="l">
              <a:buNone/>
              <a:defRPr sz="1800" b="1"/>
            </a:lvl1pPr>
          </a:lstStyle>
          <a:p>
            <a:r>
              <a:rPr kumimoji="0" lang="ru-RU" smtClean="0"/>
              <a:t>Образец заголовка</a:t>
            </a:r>
            <a:endParaRPr kumimoji="0" lang="en-US"/>
          </a:p>
        </p:txBody>
      </p:sp>
      <p:sp>
        <p:nvSpPr>
          <p:cNvPr id="3" name="Текст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04.04.2019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ru-RU" smtClean="0"/>
              <a:t>Вставка рисунка</a:t>
            </a:r>
            <a:endParaRPr kumimoji="0" lang="en-US" dirty="0"/>
          </a:p>
        </p:txBody>
      </p:sp>
      <p:sp>
        <p:nvSpPr>
          <p:cNvPr id="4" name="Текст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04.04.2019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Прямоугольник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Прямоугольник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Прямоугольник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Прямоугольник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Прямоугольник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Скругленный прямоугольник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Скругленный прямоугольник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Прямоугольник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Прямоугольник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Прямоугольник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Прямоугольник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Прямоугольник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Прямоугольник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Заголовок 21"/>
          <p:cNvSpPr>
            <a:spLocks noGrp="1"/>
          </p:cNvSpPr>
          <p:nvPr>
            <p:ph type="title"/>
          </p:nvPr>
        </p:nvSpPr>
        <p:spPr>
          <a:xfrm>
            <a:off x="457200" y="1143000"/>
            <a:ext cx="8229600" cy="1066800"/>
          </a:xfrm>
          <a:prstGeom prst="rect">
            <a:avLst/>
          </a:prstGeom>
        </p:spPr>
        <p:txBody>
          <a:bodyPr vert="horz" anchor="ctr">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5B106E36-FD25-4E2D-B0AA-010F637433A0}" type="datetimeFigureOut">
              <a:rPr lang="ru-RU" smtClean="0"/>
              <a:pPr/>
              <a:t>04.04.2019</a:t>
            </a:fld>
            <a:endParaRPr lang="ru-RU"/>
          </a:p>
        </p:txBody>
      </p:sp>
      <p:sp>
        <p:nvSpPr>
          <p:cNvPr id="3" name="Нижний колонтитул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ru-RU"/>
          </a:p>
        </p:txBody>
      </p:sp>
      <p:sp>
        <p:nvSpPr>
          <p:cNvPr id="23" name="Номер слайда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dirty="0" smtClean="0"/>
              <a:t>Проект </a:t>
            </a:r>
            <a:r>
              <a:rPr lang="uk-UA" dirty="0" err="1" smtClean="0"/>
              <a:t>“Зробимо</a:t>
            </a:r>
            <a:r>
              <a:rPr lang="uk-UA" dirty="0" smtClean="0"/>
              <a:t> довкілля </a:t>
            </a:r>
            <a:r>
              <a:rPr lang="uk-UA" dirty="0" err="1" smtClean="0"/>
              <a:t>чистішим”</a:t>
            </a:r>
            <a:endParaRPr lang="ru-RU" dirty="0"/>
          </a:p>
        </p:txBody>
      </p:sp>
      <p:sp>
        <p:nvSpPr>
          <p:cNvPr id="3" name="Содержимое 2"/>
          <p:cNvSpPr>
            <a:spLocks noGrp="1"/>
          </p:cNvSpPr>
          <p:nvPr>
            <p:ph idx="1"/>
          </p:nvPr>
        </p:nvSpPr>
        <p:spPr/>
        <p:txBody>
          <a:bodyPr>
            <a:normAutofit fontScale="92500"/>
          </a:bodyPr>
          <a:lstStyle/>
          <a:p>
            <a:endParaRPr lang="ru-RU" sz="2400" dirty="0" smtClean="0"/>
          </a:p>
          <a:p>
            <a:pPr>
              <a:buNone/>
            </a:pPr>
            <a:r>
              <a:rPr lang="uk-UA" sz="2000" dirty="0" smtClean="0"/>
              <a:t>                                                                           </a:t>
            </a:r>
            <a:r>
              <a:rPr lang="uk-UA" sz="2000" dirty="0" smtClean="0"/>
              <a:t>Виконала учениця </a:t>
            </a:r>
            <a:r>
              <a:rPr lang="uk-UA" sz="2000" b="1" dirty="0" smtClean="0"/>
              <a:t>9 класу</a:t>
            </a:r>
          </a:p>
          <a:p>
            <a:pPr>
              <a:buNone/>
            </a:pPr>
            <a:r>
              <a:rPr lang="uk-UA" sz="2000" dirty="0" smtClean="0"/>
              <a:t>                                                                          </a:t>
            </a:r>
            <a:r>
              <a:rPr lang="uk-UA" sz="2000" dirty="0" err="1" smtClean="0"/>
              <a:t>Шипуватської</a:t>
            </a:r>
            <a:r>
              <a:rPr lang="uk-UA" sz="2000" dirty="0" smtClean="0"/>
              <a:t> ЗОШ І-ІІІ ст. </a:t>
            </a:r>
          </a:p>
          <a:p>
            <a:pPr>
              <a:buNone/>
            </a:pPr>
            <a:r>
              <a:rPr lang="uk-UA" sz="2000" dirty="0" smtClean="0"/>
              <a:t>                                                                          </a:t>
            </a:r>
            <a:r>
              <a:rPr lang="uk-UA" sz="2000" dirty="0" err="1" smtClean="0"/>
              <a:t>ім.Героя</a:t>
            </a:r>
            <a:r>
              <a:rPr lang="uk-UA" sz="2000" dirty="0" smtClean="0"/>
              <a:t> Радянського Союзу   </a:t>
            </a:r>
          </a:p>
          <a:p>
            <a:pPr>
              <a:buNone/>
            </a:pPr>
            <a:r>
              <a:rPr lang="uk-UA" sz="2000" dirty="0" smtClean="0"/>
              <a:t>                                                                                    І.М.Заболотного </a:t>
            </a:r>
          </a:p>
          <a:p>
            <a:pPr>
              <a:buNone/>
            </a:pPr>
            <a:r>
              <a:rPr lang="uk-UA" sz="2000" dirty="0" smtClean="0"/>
              <a:t>                                                                      </a:t>
            </a:r>
            <a:r>
              <a:rPr lang="uk-UA" sz="2000" dirty="0" err="1" smtClean="0"/>
              <a:t>Великобурлуцької</a:t>
            </a:r>
            <a:r>
              <a:rPr lang="uk-UA" sz="2000" dirty="0" smtClean="0"/>
              <a:t> районної ради          </a:t>
            </a:r>
          </a:p>
          <a:p>
            <a:pPr>
              <a:buNone/>
            </a:pPr>
            <a:r>
              <a:rPr lang="uk-UA" sz="2000" dirty="0" smtClean="0"/>
              <a:t>                                                                                    Харківської області</a:t>
            </a:r>
            <a:endParaRPr lang="ru-RU" sz="2000" dirty="0" smtClean="0"/>
          </a:p>
          <a:p>
            <a:pPr>
              <a:buNone/>
            </a:pPr>
            <a:r>
              <a:rPr lang="uk-UA" sz="2400" b="1" dirty="0" smtClean="0"/>
              <a:t>                                                         Савчук Діана Богданівна</a:t>
            </a:r>
          </a:p>
          <a:p>
            <a:pPr>
              <a:buNone/>
            </a:pPr>
            <a:r>
              <a:rPr lang="uk-UA" sz="2400" b="1" dirty="0" smtClean="0"/>
              <a:t>                                                 </a:t>
            </a:r>
          </a:p>
          <a:p>
            <a:pPr>
              <a:buNone/>
            </a:pPr>
            <a:r>
              <a:rPr lang="uk-UA" sz="2400" dirty="0" smtClean="0"/>
              <a:t>                                                                         Керівник роботи: </a:t>
            </a:r>
            <a:endParaRPr lang="ru-RU" sz="2400" dirty="0" smtClean="0"/>
          </a:p>
          <a:p>
            <a:pPr>
              <a:buNone/>
            </a:pPr>
            <a:r>
              <a:rPr lang="uk-UA" sz="2400" dirty="0" smtClean="0"/>
              <a:t>                                                           </a:t>
            </a:r>
            <a:r>
              <a:rPr lang="uk-UA" sz="2200" b="1" dirty="0" smtClean="0"/>
              <a:t>Дерюгіна Світлана Петрівна,</a:t>
            </a:r>
            <a:endParaRPr lang="ru-RU" sz="2200" b="1" dirty="0" smtClean="0"/>
          </a:p>
          <a:p>
            <a:pPr>
              <a:buNone/>
            </a:pPr>
            <a:r>
              <a:rPr lang="uk-UA" sz="2400" dirty="0" smtClean="0"/>
              <a:t>                                                                             учитель хімії</a:t>
            </a:r>
            <a:endParaRPr lang="ru-RU" sz="2400" dirty="0" smtClean="0"/>
          </a:p>
          <a:p>
            <a:endParaRPr lang="ru-RU" dirty="0"/>
          </a:p>
        </p:txBody>
      </p:sp>
      <p:pic>
        <p:nvPicPr>
          <p:cNvPr id="5" name="Picture 2" descr="D:\ADMIN\Desktop\630_360_1531383981-9761.jpg"/>
          <p:cNvPicPr>
            <a:picLocks noChangeAspect="1" noChangeArrowheads="1"/>
          </p:cNvPicPr>
          <p:nvPr/>
        </p:nvPicPr>
        <p:blipFill>
          <a:blip r:embed="rId2"/>
          <a:srcRect/>
          <a:stretch>
            <a:fillRect/>
          </a:stretch>
        </p:blipFill>
        <p:spPr bwMode="auto">
          <a:xfrm>
            <a:off x="357159" y="2628299"/>
            <a:ext cx="3643337" cy="3586783"/>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57158" y="928670"/>
            <a:ext cx="8329642" cy="5645866"/>
          </a:xfrm>
        </p:spPr>
        <p:txBody>
          <a:bodyPr/>
          <a:lstStyle/>
          <a:p>
            <a:pPr>
              <a:buNone/>
            </a:pPr>
            <a:r>
              <a:rPr lang="uk-UA" dirty="0" smtClean="0"/>
              <a:t>На цих </a:t>
            </a:r>
            <a:r>
              <a:rPr lang="uk-UA" dirty="0" err="1" smtClean="0"/>
              <a:t>грунтах</a:t>
            </a:r>
            <a:r>
              <a:rPr lang="uk-UA" dirty="0" smtClean="0"/>
              <a:t> дослідили проростання насіння, зробили певні висновки для уроків  біології та хімії.</a:t>
            </a:r>
            <a:endParaRPr lang="ru-RU" dirty="0" smtClean="0"/>
          </a:p>
        </p:txBody>
      </p:sp>
      <p:pic>
        <p:nvPicPr>
          <p:cNvPr id="6" name="Содержимое 3" descr="D:\ФОТО ШКОЛИ\ФОТО 2017 18\8 клас Дерюгіна СП\IMG_20171116_134127.jpg"/>
          <p:cNvPicPr>
            <a:picLocks/>
          </p:cNvPicPr>
          <p:nvPr/>
        </p:nvPicPr>
        <p:blipFill>
          <a:blip r:embed="rId2" cstate="print"/>
          <a:stretch>
            <a:fillRect/>
          </a:stretch>
        </p:blipFill>
        <p:spPr bwMode="auto">
          <a:xfrm>
            <a:off x="1714480" y="2285992"/>
            <a:ext cx="5769771" cy="4324350"/>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dirty="0" smtClean="0"/>
              <a:t>     </a:t>
            </a:r>
            <a:r>
              <a:rPr lang="uk-UA" dirty="0" err="1" smtClean="0"/>
              <a:t>Біоіндикатори</a:t>
            </a:r>
            <a:r>
              <a:rPr lang="uk-UA" dirty="0" smtClean="0"/>
              <a:t> повітряного та     </a:t>
            </a:r>
            <a:br>
              <a:rPr lang="uk-UA" dirty="0" smtClean="0"/>
            </a:br>
            <a:r>
              <a:rPr lang="uk-UA" dirty="0" smtClean="0"/>
              <a:t>         </a:t>
            </a:r>
            <a:r>
              <a:rPr lang="uk-UA" dirty="0" err="1" smtClean="0"/>
              <a:t>грунтового</a:t>
            </a:r>
            <a:r>
              <a:rPr lang="uk-UA" dirty="0" smtClean="0"/>
              <a:t> забруднення</a:t>
            </a:r>
            <a:endParaRPr lang="ru-RU" dirty="0"/>
          </a:p>
        </p:txBody>
      </p:sp>
      <p:sp>
        <p:nvSpPr>
          <p:cNvPr id="3" name="Содержимое 2"/>
          <p:cNvSpPr>
            <a:spLocks noGrp="1"/>
          </p:cNvSpPr>
          <p:nvPr>
            <p:ph idx="1"/>
          </p:nvPr>
        </p:nvSpPr>
        <p:spPr/>
        <p:txBody>
          <a:bodyPr>
            <a:normAutofit/>
          </a:bodyPr>
          <a:lstStyle/>
          <a:p>
            <a:r>
              <a:rPr lang="uk-UA" sz="2000" dirty="0" smtClean="0"/>
              <a:t>На досліджених </a:t>
            </a:r>
            <a:r>
              <a:rPr lang="uk-UA" sz="2000" dirty="0" err="1" smtClean="0"/>
              <a:t>грунтах</a:t>
            </a:r>
            <a:r>
              <a:rPr lang="uk-UA" sz="2000" dirty="0" smtClean="0"/>
              <a:t>  вивчили різноманіття рослинності. Велика кількість подорожнику та кінського </a:t>
            </a:r>
            <a:r>
              <a:rPr lang="uk-UA" sz="2000" dirty="0" err="1" smtClean="0"/>
              <a:t>щавеля</a:t>
            </a:r>
            <a:r>
              <a:rPr lang="uk-UA" sz="2000" dirty="0" smtClean="0"/>
              <a:t> свідчила про  підвищену кислотність ділянок смітників. У місцях, де багато залишків будівельного матеріалу, росте </a:t>
            </a:r>
            <a:r>
              <a:rPr lang="uk-UA" sz="2000" dirty="0" err="1" smtClean="0"/>
              <a:t>ріп”ях</a:t>
            </a:r>
            <a:r>
              <a:rPr lang="uk-UA" sz="2000" dirty="0" smtClean="0"/>
              <a:t>, </a:t>
            </a:r>
            <a:r>
              <a:rPr lang="uk-UA" sz="2000" dirty="0" err="1" smtClean="0"/>
              <a:t>кокориш</a:t>
            </a:r>
            <a:r>
              <a:rPr lang="uk-UA" sz="2000" dirty="0" smtClean="0"/>
              <a:t>.</a:t>
            </a:r>
          </a:p>
          <a:p>
            <a:pPr>
              <a:buNone/>
            </a:pPr>
            <a:r>
              <a:rPr lang="uk-UA" sz="2000" dirty="0" smtClean="0"/>
              <a:t>    Багато кропиви (любить </a:t>
            </a:r>
            <a:r>
              <a:rPr lang="uk-UA" sz="2000" dirty="0" err="1" smtClean="0"/>
              <a:t>грунти</a:t>
            </a:r>
            <a:r>
              <a:rPr lang="uk-UA" sz="2000" dirty="0" smtClean="0"/>
              <a:t> з підвищеним вмістом азоту)</a:t>
            </a:r>
            <a:endParaRPr lang="ru-RU" sz="2000" dirty="0"/>
          </a:p>
        </p:txBody>
      </p:sp>
      <p:pic>
        <p:nvPicPr>
          <p:cNvPr id="4" name="Picture 2" descr="D:\ADMIN\Desktop\Kropyva-dvodomna-Urtica-dioica-L.-640x381.jpg"/>
          <p:cNvPicPr>
            <a:picLocks noChangeAspect="1" noChangeArrowheads="1"/>
          </p:cNvPicPr>
          <p:nvPr/>
        </p:nvPicPr>
        <p:blipFill>
          <a:blip r:embed="rId2"/>
          <a:srcRect/>
          <a:stretch>
            <a:fillRect/>
          </a:stretch>
        </p:blipFill>
        <p:spPr bwMode="auto">
          <a:xfrm>
            <a:off x="642911" y="4286256"/>
            <a:ext cx="2143140" cy="2214577"/>
          </a:xfrm>
          <a:prstGeom prst="rect">
            <a:avLst/>
          </a:prstGeom>
          <a:noFill/>
        </p:spPr>
      </p:pic>
      <p:pic>
        <p:nvPicPr>
          <p:cNvPr id="5" name="Picture 3" descr="D:\ADMIN\Desktop\621bc46f7b958ab068f307854016faa9.jpg"/>
          <p:cNvPicPr>
            <a:picLocks noChangeAspect="1" noChangeArrowheads="1"/>
          </p:cNvPicPr>
          <p:nvPr/>
        </p:nvPicPr>
        <p:blipFill>
          <a:blip r:embed="rId3"/>
          <a:srcRect/>
          <a:stretch>
            <a:fillRect/>
          </a:stretch>
        </p:blipFill>
        <p:spPr bwMode="auto">
          <a:xfrm>
            <a:off x="3000364" y="4286256"/>
            <a:ext cx="2405102" cy="2214578"/>
          </a:xfrm>
          <a:prstGeom prst="rect">
            <a:avLst/>
          </a:prstGeom>
          <a:noFill/>
        </p:spPr>
      </p:pic>
      <p:pic>
        <p:nvPicPr>
          <p:cNvPr id="6" name="Picture 4" descr="D:\ADMIN\Desktop\schavel_konsk.jpg"/>
          <p:cNvPicPr>
            <a:picLocks noChangeAspect="1" noChangeArrowheads="1"/>
          </p:cNvPicPr>
          <p:nvPr/>
        </p:nvPicPr>
        <p:blipFill>
          <a:blip r:embed="rId4"/>
          <a:srcRect/>
          <a:stretch>
            <a:fillRect/>
          </a:stretch>
        </p:blipFill>
        <p:spPr bwMode="auto">
          <a:xfrm>
            <a:off x="5715010" y="4286256"/>
            <a:ext cx="3000393" cy="2250295"/>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uk-UA" sz="2800" dirty="0" smtClean="0"/>
              <a:t>Лишайники - </a:t>
            </a:r>
            <a:r>
              <a:rPr lang="uk-UA" sz="2800" dirty="0" err="1" smtClean="0"/>
              <a:t>біоіндикатори</a:t>
            </a:r>
            <a:r>
              <a:rPr lang="uk-UA" sz="2800" dirty="0" smtClean="0"/>
              <a:t> чистоти повітря</a:t>
            </a:r>
            <a:endParaRPr lang="ru-RU" sz="2800" dirty="0"/>
          </a:p>
        </p:txBody>
      </p:sp>
      <p:sp>
        <p:nvSpPr>
          <p:cNvPr id="3" name="Содержимое 2"/>
          <p:cNvSpPr>
            <a:spLocks noGrp="1"/>
          </p:cNvSpPr>
          <p:nvPr>
            <p:ph idx="1"/>
          </p:nvPr>
        </p:nvSpPr>
        <p:spPr/>
        <p:txBody>
          <a:bodyPr>
            <a:normAutofit/>
          </a:bodyPr>
          <a:lstStyle/>
          <a:p>
            <a:r>
              <a:rPr lang="uk-UA" sz="2400" dirty="0" smtClean="0"/>
              <a:t>Дослідження кількості лишайників на деревах біля залізниці, біля смітників (їх мало) свідчить  про певну забрудненість повітря, але біля школи вони великі,їх багато на стовбурах і гілках дерев. Це свідчить про відносну чистоту повітря. </a:t>
            </a:r>
            <a:endParaRPr lang="ru-RU" sz="2400" dirty="0"/>
          </a:p>
        </p:txBody>
      </p:sp>
      <p:pic>
        <p:nvPicPr>
          <p:cNvPr id="4" name="Picture 2" descr="D:\ADMIN\Desktop\НУШ\довкілля\IMG_20190403_085213.jpg"/>
          <p:cNvPicPr>
            <a:picLocks noChangeAspect="1" noChangeArrowheads="1"/>
          </p:cNvPicPr>
          <p:nvPr/>
        </p:nvPicPr>
        <p:blipFill>
          <a:blip r:embed="rId2" cstate="print"/>
          <a:srcRect/>
          <a:stretch>
            <a:fillRect/>
          </a:stretch>
        </p:blipFill>
        <p:spPr bwMode="auto">
          <a:xfrm>
            <a:off x="642910" y="4214818"/>
            <a:ext cx="3714776" cy="2428892"/>
          </a:xfrm>
          <a:prstGeom prst="rect">
            <a:avLst/>
          </a:prstGeom>
          <a:noFill/>
        </p:spPr>
      </p:pic>
      <p:pic>
        <p:nvPicPr>
          <p:cNvPr id="5" name="Picture 2" descr="D:\ADMIN\Desktop\НУШ\довкілля\IMG_20190403_090939.jpg"/>
          <p:cNvPicPr>
            <a:picLocks noChangeAspect="1" noChangeArrowheads="1"/>
          </p:cNvPicPr>
          <p:nvPr/>
        </p:nvPicPr>
        <p:blipFill>
          <a:blip r:embed="rId3" cstate="print"/>
          <a:srcRect/>
          <a:stretch>
            <a:fillRect/>
          </a:stretch>
        </p:blipFill>
        <p:spPr bwMode="auto">
          <a:xfrm>
            <a:off x="4857752" y="4214818"/>
            <a:ext cx="3857652" cy="2428892"/>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        Результати досліджень</a:t>
            </a:r>
            <a:endParaRPr lang="ru-RU" dirty="0"/>
          </a:p>
        </p:txBody>
      </p:sp>
      <p:sp>
        <p:nvSpPr>
          <p:cNvPr id="3" name="Содержимое 2"/>
          <p:cNvSpPr>
            <a:spLocks noGrp="1"/>
          </p:cNvSpPr>
          <p:nvPr>
            <p:ph idx="1"/>
          </p:nvPr>
        </p:nvSpPr>
        <p:spPr/>
        <p:txBody>
          <a:bodyPr>
            <a:normAutofit fontScale="92500"/>
          </a:bodyPr>
          <a:lstStyle/>
          <a:p>
            <a:pPr>
              <a:buNone/>
            </a:pPr>
            <a:r>
              <a:rPr lang="uk-UA" dirty="0" smtClean="0"/>
              <a:t>Виділили ряд речовин, що найбільш негативно впливають на стан довкілля:</a:t>
            </a:r>
          </a:p>
          <a:p>
            <a:pPr>
              <a:buNone/>
            </a:pPr>
            <a:r>
              <a:rPr lang="uk-UA" dirty="0" smtClean="0"/>
              <a:t> </a:t>
            </a:r>
            <a:r>
              <a:rPr lang="uk-UA" dirty="0" err="1" smtClean="0"/>
              <a:t>-важкі</a:t>
            </a:r>
            <a:r>
              <a:rPr lang="uk-UA" dirty="0" smtClean="0"/>
              <a:t> метали: свинець (</a:t>
            </a:r>
            <a:r>
              <a:rPr lang="uk-UA" dirty="0" err="1" smtClean="0"/>
              <a:t>Pb</a:t>
            </a:r>
            <a:r>
              <a:rPr lang="uk-UA" dirty="0" smtClean="0"/>
              <a:t>),  цинк (</a:t>
            </a:r>
            <a:r>
              <a:rPr lang="uk-UA" dirty="0" err="1" smtClean="0"/>
              <a:t>Zn</a:t>
            </a:r>
            <a:r>
              <a:rPr lang="uk-UA" dirty="0" smtClean="0"/>
              <a:t>); </a:t>
            </a:r>
          </a:p>
          <a:p>
            <a:pPr>
              <a:buNone/>
            </a:pPr>
            <a:r>
              <a:rPr lang="uk-UA" dirty="0" err="1" smtClean="0"/>
              <a:t>-синтетичні</a:t>
            </a:r>
            <a:r>
              <a:rPr lang="uk-UA" dirty="0" smtClean="0"/>
              <a:t> миючі засоби та залишки косметики;</a:t>
            </a:r>
          </a:p>
          <a:p>
            <a:pPr>
              <a:buNone/>
            </a:pPr>
            <a:r>
              <a:rPr lang="uk-UA" dirty="0" err="1" smtClean="0"/>
              <a:t>-поліетиленові</a:t>
            </a:r>
            <a:r>
              <a:rPr lang="uk-UA" dirty="0" smtClean="0"/>
              <a:t> плівки, труби та посуд;</a:t>
            </a:r>
          </a:p>
          <a:p>
            <a:pPr>
              <a:buNone/>
            </a:pPr>
            <a:r>
              <a:rPr lang="uk-UA" dirty="0" err="1" smtClean="0"/>
              <a:t>-медикаменти</a:t>
            </a:r>
            <a:r>
              <a:rPr lang="uk-UA" dirty="0" smtClean="0"/>
              <a:t>, у яких закінчився термін придатності, залишки отрутохімікатів;</a:t>
            </a:r>
          </a:p>
          <a:p>
            <a:pPr>
              <a:buNone/>
            </a:pPr>
            <a:r>
              <a:rPr lang="uk-UA" dirty="0" err="1" smtClean="0"/>
              <a:t>-відходи</a:t>
            </a:r>
            <a:r>
              <a:rPr lang="uk-UA" dirty="0" smtClean="0"/>
              <a:t> будівельних матеріалів;</a:t>
            </a:r>
          </a:p>
          <a:p>
            <a:pPr>
              <a:buNone/>
            </a:pPr>
            <a:r>
              <a:rPr lang="uk-UA" dirty="0" err="1" smtClean="0"/>
              <a:t>-мінеральні</a:t>
            </a:r>
            <a:r>
              <a:rPr lang="uk-UA" dirty="0" smtClean="0"/>
              <a:t> добрива (залишки);</a:t>
            </a:r>
          </a:p>
          <a:p>
            <a:pPr>
              <a:buNone/>
            </a:pPr>
            <a:r>
              <a:rPr lang="uk-UA" dirty="0" err="1" smtClean="0"/>
              <a:t>-ознайомилися</a:t>
            </a:r>
            <a:r>
              <a:rPr lang="uk-UA" dirty="0" smtClean="0"/>
              <a:t> з природними </a:t>
            </a:r>
            <a:r>
              <a:rPr lang="uk-UA" dirty="0" err="1" smtClean="0"/>
              <a:t>біоіндикаторами</a:t>
            </a:r>
            <a:r>
              <a:rPr lang="uk-UA" dirty="0" smtClean="0"/>
              <a:t>.</a:t>
            </a:r>
            <a:endParaRPr lang="ru-RU" dirty="0" smtClean="0"/>
          </a:p>
          <a:p>
            <a:endParaRPr lang="ru-RU"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        Реалізація ідеї проекту    </a:t>
            </a:r>
            <a:endParaRPr lang="ru-RU" dirty="0"/>
          </a:p>
        </p:txBody>
      </p:sp>
      <p:sp>
        <p:nvSpPr>
          <p:cNvPr id="3" name="Содержимое 2"/>
          <p:cNvSpPr>
            <a:spLocks noGrp="1"/>
          </p:cNvSpPr>
          <p:nvPr>
            <p:ph idx="1"/>
          </p:nvPr>
        </p:nvSpPr>
        <p:spPr/>
        <p:txBody>
          <a:bodyPr>
            <a:normAutofit/>
          </a:bodyPr>
          <a:lstStyle/>
          <a:p>
            <a:pPr>
              <a:buNone/>
            </a:pPr>
            <a:r>
              <a:rPr lang="uk-UA" sz="2000" dirty="0" smtClean="0"/>
              <a:t>      Після проведення деяких досліджень учні нашої школи та вчителі звертались до органів місцевої влади з проблемою  облаштування «нормального» </a:t>
            </a:r>
            <a:r>
              <a:rPr lang="uk-UA" sz="2000" dirty="0" err="1" smtClean="0"/>
              <a:t>сміттєзвалища</a:t>
            </a:r>
            <a:r>
              <a:rPr lang="uk-UA" sz="2000" dirty="0" smtClean="0"/>
              <a:t>. Місцева влада підтримала нашу пропозицію і як результат:</a:t>
            </a:r>
            <a:endParaRPr lang="ru-RU" sz="2000" dirty="0" smtClean="0"/>
          </a:p>
          <a:p>
            <a:pPr lvl="0">
              <a:buNone/>
            </a:pPr>
            <a:r>
              <a:rPr lang="uk-UA" sz="2000" dirty="0" smtClean="0"/>
              <a:t> </a:t>
            </a:r>
            <a:r>
              <a:rPr lang="uk-UA" sz="2000" dirty="0" err="1" smtClean="0"/>
              <a:t>-використання</a:t>
            </a:r>
            <a:r>
              <a:rPr lang="uk-UA" sz="2000" dirty="0" smtClean="0"/>
              <a:t> залишків будівельних матеріалів (цегли, шиферу) частково  призупинено;</a:t>
            </a:r>
            <a:endParaRPr lang="ru-RU" sz="2000" dirty="0" smtClean="0"/>
          </a:p>
          <a:p>
            <a:pPr lvl="0">
              <a:buNone/>
            </a:pPr>
            <a:r>
              <a:rPr lang="uk-UA" sz="2000" dirty="0" err="1" smtClean="0"/>
              <a:t>-відходи</a:t>
            </a:r>
            <a:r>
              <a:rPr lang="uk-UA" sz="2000" dirty="0" smtClean="0"/>
              <a:t> </a:t>
            </a:r>
            <a:r>
              <a:rPr lang="uk-UA" sz="2000" dirty="0" err="1" smtClean="0"/>
              <a:t>сміттєзвалищ</a:t>
            </a:r>
            <a:r>
              <a:rPr lang="uk-UA" sz="2000" dirty="0" smtClean="0"/>
              <a:t> на території </a:t>
            </a:r>
          </a:p>
          <a:p>
            <a:pPr lvl="0">
              <a:buNone/>
            </a:pPr>
            <a:r>
              <a:rPr lang="uk-UA" sz="2000" dirty="0" smtClean="0"/>
              <a:t>села були частково знешкоджені, що</a:t>
            </a:r>
          </a:p>
          <a:p>
            <a:pPr lvl="0">
              <a:buNone/>
            </a:pPr>
            <a:r>
              <a:rPr lang="uk-UA" sz="2000" dirty="0" smtClean="0"/>
              <a:t> в деякій мірі призупинило  </a:t>
            </a:r>
          </a:p>
          <a:p>
            <a:pPr lvl="0">
              <a:buNone/>
            </a:pPr>
            <a:r>
              <a:rPr lang="uk-UA" sz="2000" dirty="0" smtClean="0"/>
              <a:t>антисанітарний стан смітників; </a:t>
            </a:r>
            <a:endParaRPr lang="ru-RU" sz="2000" dirty="0" smtClean="0"/>
          </a:p>
          <a:p>
            <a:pPr>
              <a:buNone/>
            </a:pPr>
            <a:r>
              <a:rPr lang="uk-UA" sz="2000" dirty="0" err="1" smtClean="0"/>
              <a:t>-облаштовано</a:t>
            </a:r>
            <a:r>
              <a:rPr lang="uk-UA" sz="2000" dirty="0" smtClean="0"/>
              <a:t> спеціальні місця </a:t>
            </a:r>
          </a:p>
          <a:p>
            <a:pPr>
              <a:buNone/>
            </a:pPr>
            <a:r>
              <a:rPr lang="uk-UA" sz="2000" dirty="0" smtClean="0"/>
              <a:t>для сміття у місцях відпочинку.</a:t>
            </a:r>
            <a:endParaRPr lang="ru-RU" sz="2000" dirty="0"/>
          </a:p>
        </p:txBody>
      </p:sp>
      <p:pic>
        <p:nvPicPr>
          <p:cNvPr id="4" name="Рисунок 3" descr="E:\Viber Images\IMG-a0016b7bc323f5821322a1f35cd38e62-V.jpg"/>
          <p:cNvPicPr/>
          <p:nvPr/>
        </p:nvPicPr>
        <p:blipFill>
          <a:blip r:embed="rId2" cstate="print"/>
          <a:srcRect/>
          <a:stretch>
            <a:fillRect/>
          </a:stretch>
        </p:blipFill>
        <p:spPr bwMode="auto">
          <a:xfrm>
            <a:off x="5214942" y="3929066"/>
            <a:ext cx="3500462" cy="2786082"/>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                  Висновки</a:t>
            </a:r>
            <a:endParaRPr lang="ru-RU" dirty="0"/>
          </a:p>
        </p:txBody>
      </p:sp>
      <p:sp>
        <p:nvSpPr>
          <p:cNvPr id="3" name="Содержимое 2"/>
          <p:cNvSpPr>
            <a:spLocks noGrp="1"/>
          </p:cNvSpPr>
          <p:nvPr>
            <p:ph idx="1"/>
          </p:nvPr>
        </p:nvSpPr>
        <p:spPr/>
        <p:txBody>
          <a:bodyPr>
            <a:normAutofit fontScale="92500"/>
          </a:bodyPr>
          <a:lstStyle/>
          <a:p>
            <a:r>
              <a:rPr lang="uk-UA" dirty="0" smtClean="0"/>
              <a:t>Стихійні </a:t>
            </a:r>
            <a:r>
              <a:rPr lang="uk-UA" dirty="0" err="1" smtClean="0"/>
              <a:t>сміттєзвалища</a:t>
            </a:r>
            <a:r>
              <a:rPr lang="uk-UA" dirty="0" smtClean="0"/>
              <a:t>  мають негативний вплив на навколишнє середовище у всіх аспектах. Основні речовини-компоненти цих зон екологічного лиха спричиняють різноманітні захворювання елементів екосистеми.  </a:t>
            </a:r>
            <a:endParaRPr lang="ru-RU" dirty="0" smtClean="0"/>
          </a:p>
          <a:p>
            <a:r>
              <a:rPr lang="ru-RU" dirty="0" err="1" smtClean="0"/>
              <a:t>Жодний</a:t>
            </a:r>
            <a:r>
              <a:rPr lang="ru-RU" dirty="0" smtClean="0"/>
              <a:t> населений пункт </a:t>
            </a:r>
            <a:r>
              <a:rPr lang="ru-RU" dirty="0" err="1" smtClean="0"/>
              <a:t>сьогодні</a:t>
            </a:r>
            <a:r>
              <a:rPr lang="ru-RU" dirty="0" smtClean="0"/>
              <a:t> </a:t>
            </a:r>
            <a:r>
              <a:rPr lang="ru-RU" dirty="0" err="1" smtClean="0"/>
              <a:t>самостійно</a:t>
            </a:r>
            <a:r>
              <a:rPr lang="ru-RU" dirty="0" smtClean="0"/>
              <a:t> не </a:t>
            </a:r>
            <a:r>
              <a:rPr lang="ru-RU" dirty="0" err="1" smtClean="0"/>
              <a:t>зможе</a:t>
            </a:r>
            <a:r>
              <a:rPr lang="ru-RU" dirty="0" smtClean="0"/>
              <a:t> </a:t>
            </a:r>
            <a:r>
              <a:rPr lang="ru-RU" dirty="0" err="1" smtClean="0"/>
              <a:t>вирішити</a:t>
            </a:r>
            <a:r>
              <a:rPr lang="ru-RU" dirty="0" smtClean="0"/>
              <a:t> </a:t>
            </a:r>
            <a:r>
              <a:rPr lang="ru-RU" dirty="0" err="1" smtClean="0"/>
              <a:t>свої</a:t>
            </a:r>
            <a:r>
              <a:rPr lang="ru-RU" dirty="0" smtClean="0"/>
              <a:t> </a:t>
            </a:r>
            <a:r>
              <a:rPr lang="ru-RU" dirty="0" err="1" smtClean="0"/>
              <a:t>екологічні</a:t>
            </a:r>
            <a:r>
              <a:rPr lang="ru-RU" dirty="0" smtClean="0"/>
              <a:t> </a:t>
            </a:r>
            <a:r>
              <a:rPr lang="ru-RU" dirty="0" err="1" smtClean="0"/>
              <a:t>проблеми</a:t>
            </a:r>
            <a:r>
              <a:rPr lang="ru-RU" dirty="0" smtClean="0"/>
              <a:t>. </a:t>
            </a:r>
            <a:r>
              <a:rPr lang="ru-RU" dirty="0" err="1" smtClean="0"/>
              <a:t>Тільки</a:t>
            </a:r>
            <a:r>
              <a:rPr lang="ru-RU" dirty="0" smtClean="0"/>
              <a:t> </a:t>
            </a:r>
            <a:r>
              <a:rPr lang="ru-RU" dirty="0" err="1" smtClean="0"/>
              <a:t>спільними</a:t>
            </a:r>
            <a:r>
              <a:rPr lang="ru-RU" dirty="0" smtClean="0"/>
              <a:t> </a:t>
            </a:r>
            <a:r>
              <a:rPr lang="ru-RU" dirty="0" err="1" smtClean="0"/>
              <a:t>зусиллями</a:t>
            </a:r>
            <a:r>
              <a:rPr lang="ru-RU" dirty="0" smtClean="0"/>
              <a:t> </a:t>
            </a:r>
            <a:r>
              <a:rPr lang="ru-RU" dirty="0" err="1" smtClean="0"/>
              <a:t>всього</a:t>
            </a:r>
            <a:r>
              <a:rPr lang="ru-RU" dirty="0" smtClean="0"/>
              <a:t> </a:t>
            </a:r>
            <a:r>
              <a:rPr lang="ru-RU" dirty="0" err="1" smtClean="0"/>
              <a:t>людства</a:t>
            </a:r>
            <a:r>
              <a:rPr lang="ru-RU" dirty="0" smtClean="0"/>
              <a:t> ми </a:t>
            </a:r>
            <a:r>
              <a:rPr lang="ru-RU" dirty="0" err="1" smtClean="0"/>
              <a:t>зможемо</a:t>
            </a:r>
            <a:r>
              <a:rPr lang="ru-RU" dirty="0" smtClean="0"/>
              <a:t> </a:t>
            </a:r>
            <a:r>
              <a:rPr lang="ru-RU" dirty="0" err="1" smtClean="0"/>
              <a:t>досягти</a:t>
            </a:r>
            <a:r>
              <a:rPr lang="ru-RU" dirty="0" smtClean="0"/>
              <a:t> </a:t>
            </a:r>
            <a:r>
              <a:rPr lang="ru-RU" dirty="0" err="1" smtClean="0"/>
              <a:t>позитивних</a:t>
            </a:r>
            <a:r>
              <a:rPr lang="ru-RU" dirty="0" smtClean="0"/>
              <a:t> </a:t>
            </a:r>
            <a:r>
              <a:rPr lang="ru-RU" dirty="0" err="1" smtClean="0"/>
              <a:t>результатів</a:t>
            </a:r>
            <a:r>
              <a:rPr lang="ru-RU" dirty="0" smtClean="0"/>
              <a:t>.</a:t>
            </a:r>
          </a:p>
          <a:p>
            <a:pPr>
              <a:buNone/>
            </a:pPr>
            <a:r>
              <a:rPr lang="ru-RU" dirty="0" smtClean="0"/>
              <a:t> </a:t>
            </a:r>
          </a:p>
          <a:p>
            <a:endParaRPr lang="ru-RU"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         Використана література </a:t>
            </a:r>
            <a:endParaRPr lang="ru-RU" dirty="0"/>
          </a:p>
        </p:txBody>
      </p:sp>
      <p:sp>
        <p:nvSpPr>
          <p:cNvPr id="3" name="Содержимое 2"/>
          <p:cNvSpPr>
            <a:spLocks noGrp="1"/>
          </p:cNvSpPr>
          <p:nvPr>
            <p:ph idx="1"/>
          </p:nvPr>
        </p:nvSpPr>
        <p:spPr/>
        <p:txBody>
          <a:bodyPr>
            <a:normAutofit fontScale="55000" lnSpcReduction="20000"/>
          </a:bodyPr>
          <a:lstStyle/>
          <a:p>
            <a:pPr>
              <a:buNone/>
            </a:pPr>
            <a:endParaRPr lang="ru-RU" dirty="0" smtClean="0"/>
          </a:p>
          <a:p>
            <a:pPr lvl="0"/>
            <a:r>
              <a:rPr lang="uk-UA" dirty="0" err="1" smtClean="0"/>
              <a:t>Безручкова</a:t>
            </a:r>
            <a:r>
              <a:rPr lang="uk-UA" dirty="0" smtClean="0"/>
              <a:t> С.В. Екологія. 11 клас. Розробки уроків. – Х.: Ранок, 2011. – 208 с.</a:t>
            </a:r>
            <a:endParaRPr lang="ru-RU" dirty="0" smtClean="0"/>
          </a:p>
          <a:p>
            <a:pPr lvl="0"/>
            <a:r>
              <a:rPr lang="uk-UA" dirty="0" err="1" smtClean="0"/>
              <a:t>Білявський</a:t>
            </a:r>
            <a:r>
              <a:rPr lang="uk-UA" dirty="0" smtClean="0"/>
              <a:t> Г.О., </a:t>
            </a:r>
            <a:r>
              <a:rPr lang="uk-UA" dirty="0" err="1" smtClean="0"/>
              <a:t>Фурдуй</a:t>
            </a:r>
            <a:r>
              <a:rPr lang="uk-UA" dirty="0" smtClean="0"/>
              <a:t> Р.С. Основи екологічних знань: підручник. – К.: Либідь, 1997. – 288 с.</a:t>
            </a:r>
            <a:endParaRPr lang="ru-RU" dirty="0" smtClean="0"/>
          </a:p>
          <a:p>
            <a:pPr lvl="0"/>
            <a:r>
              <a:rPr lang="uk-UA" dirty="0" smtClean="0"/>
              <a:t>Бойчук Ю.Д., Солошенко Е. М. Екологія і охорона навколишнього середовища. - К.: Видавничий дім «Княгиня Ольга», 2005. – 302 с.</a:t>
            </a:r>
            <a:endParaRPr lang="ru-RU" dirty="0" smtClean="0"/>
          </a:p>
          <a:p>
            <a:pPr lvl="0"/>
            <a:r>
              <a:rPr lang="uk-UA" dirty="0" err="1" smtClean="0"/>
              <a:t>Джигирей</a:t>
            </a:r>
            <a:r>
              <a:rPr lang="uk-UA" dirty="0" smtClean="0"/>
              <a:t> В. С. Екологія та охорона навколишнього природного середовища: </a:t>
            </a:r>
            <a:r>
              <a:rPr lang="uk-UA" dirty="0" err="1" smtClean="0"/>
              <a:t>навч</a:t>
            </a:r>
            <a:r>
              <a:rPr lang="uk-UA" dirty="0" smtClean="0"/>
              <a:t>. посібник. -К.: </a:t>
            </a:r>
            <a:r>
              <a:rPr lang="uk-UA" dirty="0" err="1" smtClean="0"/>
              <a:t>Знание</a:t>
            </a:r>
            <a:r>
              <a:rPr lang="uk-UA" dirty="0" smtClean="0"/>
              <a:t>, </a:t>
            </a:r>
            <a:r>
              <a:rPr lang="uk-UA" dirty="0" err="1" smtClean="0"/>
              <a:t>КОО</a:t>
            </a:r>
            <a:r>
              <a:rPr lang="uk-UA" dirty="0" smtClean="0"/>
              <a:t>., 2004. – 309 с.</a:t>
            </a:r>
            <a:endParaRPr lang="ru-RU" dirty="0" smtClean="0"/>
          </a:p>
          <a:p>
            <a:pPr lvl="0"/>
            <a:r>
              <a:rPr lang="uk-UA" dirty="0" smtClean="0"/>
              <a:t>Задорожний  К.М. Усі уроки екології. 11 клас. Проф. рівень /               К.М. Задорожний, О.Г. Стадник – Х.: </a:t>
            </a:r>
            <a:r>
              <a:rPr lang="uk-UA" dirty="0" err="1" smtClean="0"/>
              <a:t>“Основа”</a:t>
            </a:r>
            <a:r>
              <a:rPr lang="uk-UA" dirty="0" smtClean="0"/>
              <a:t>, 2011. – 363 с.</a:t>
            </a:r>
            <a:endParaRPr lang="ru-RU" dirty="0" smtClean="0"/>
          </a:p>
          <a:p>
            <a:pPr lvl="0"/>
            <a:r>
              <a:rPr lang="uk-UA" dirty="0" smtClean="0"/>
              <a:t>Задорожний К.М. Усі уроки екології. 10 клас. Проф. рівень /                К.М. Задорожний, В.І. </a:t>
            </a:r>
            <a:r>
              <a:rPr lang="uk-UA" dirty="0" err="1" smtClean="0"/>
              <a:t>Садкіна</a:t>
            </a:r>
            <a:r>
              <a:rPr lang="uk-UA" dirty="0" smtClean="0"/>
              <a:t>. – Х.: </a:t>
            </a:r>
            <a:r>
              <a:rPr lang="uk-UA" dirty="0" err="1" smtClean="0"/>
              <a:t>“Основа”</a:t>
            </a:r>
            <a:r>
              <a:rPr lang="uk-UA" dirty="0" smtClean="0"/>
              <a:t>, 2010. – 381 с.</a:t>
            </a:r>
            <a:endParaRPr lang="ru-RU" dirty="0" smtClean="0"/>
          </a:p>
          <a:p>
            <a:pPr lvl="0"/>
            <a:r>
              <a:rPr lang="uk-UA" dirty="0" smtClean="0"/>
              <a:t>Корсак К.В., </a:t>
            </a:r>
            <a:r>
              <a:rPr lang="uk-UA" dirty="0" err="1" smtClean="0"/>
              <a:t>Плахотнік</a:t>
            </a:r>
            <a:r>
              <a:rPr lang="uk-UA" dirty="0" smtClean="0"/>
              <a:t> О.В. Основи екології, - К.: МАУП, 2000. – 238 с.</a:t>
            </a:r>
            <a:endParaRPr lang="ru-RU" dirty="0" smtClean="0"/>
          </a:p>
          <a:p>
            <a:pPr lvl="0"/>
            <a:r>
              <a:rPr lang="uk-UA" dirty="0" smtClean="0"/>
              <a:t>Царик Л.П. Екологія: підручник для 10 класу загальноосвітніх навчальних закладів. Профільний рівень / Л.П. Царик, П.Л. Царик, І.М. </a:t>
            </a:r>
            <a:r>
              <a:rPr lang="uk-UA" dirty="0" err="1" smtClean="0"/>
              <a:t>Вітенко</a:t>
            </a:r>
            <a:r>
              <a:rPr lang="uk-UA" dirty="0" smtClean="0"/>
              <a:t> –     К.: </a:t>
            </a:r>
            <a:r>
              <a:rPr lang="uk-UA" dirty="0" err="1" smtClean="0"/>
              <a:t>Генеза</a:t>
            </a:r>
            <a:r>
              <a:rPr lang="uk-UA" dirty="0" smtClean="0"/>
              <a:t>, 2010. – 240 с. іл.</a:t>
            </a:r>
            <a:endParaRPr lang="ru-RU" dirty="0" smtClean="0"/>
          </a:p>
          <a:p>
            <a:pPr lvl="0"/>
            <a:r>
              <a:rPr lang="uk-UA" dirty="0" smtClean="0"/>
              <a:t>Царик Л.П. Екологія: підручник для 11 класу загальноосвітніх навчальних закладів. Рівень стандарту, академічний рівень / Л.П. Царик, П.Л. Царик, І.М. </a:t>
            </a:r>
            <a:r>
              <a:rPr lang="uk-UA" dirty="0" err="1" smtClean="0"/>
              <a:t>Вітенко</a:t>
            </a:r>
            <a:r>
              <a:rPr lang="uk-UA" dirty="0" smtClean="0"/>
              <a:t> – К.: </a:t>
            </a:r>
            <a:r>
              <a:rPr lang="uk-UA" dirty="0" err="1" smtClean="0"/>
              <a:t>Генеза</a:t>
            </a:r>
            <a:r>
              <a:rPr lang="uk-UA" dirty="0" smtClean="0"/>
              <a:t>, 2012. – 96 с. іл.</a:t>
            </a:r>
            <a:endParaRPr lang="ru-RU" dirty="0" smtClean="0"/>
          </a:p>
          <a:p>
            <a:endParaRPr lang="ru-RU"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 </a:t>
            </a:r>
            <a:r>
              <a:rPr lang="uk-UA" u="sng" dirty="0" smtClean="0"/>
              <a:t>Актуальність теми</a:t>
            </a:r>
            <a:r>
              <a:rPr lang="uk-UA" dirty="0" smtClean="0"/>
              <a:t>. </a:t>
            </a:r>
            <a:endParaRPr lang="ru-RU" dirty="0"/>
          </a:p>
        </p:txBody>
      </p:sp>
      <p:sp>
        <p:nvSpPr>
          <p:cNvPr id="3" name="Содержимое 2"/>
          <p:cNvSpPr>
            <a:spLocks noGrp="1"/>
          </p:cNvSpPr>
          <p:nvPr>
            <p:ph idx="1"/>
          </p:nvPr>
        </p:nvSpPr>
        <p:spPr/>
        <p:txBody>
          <a:bodyPr>
            <a:normAutofit/>
          </a:bodyPr>
          <a:lstStyle/>
          <a:p>
            <a:pPr>
              <a:buNone/>
            </a:pPr>
            <a:r>
              <a:rPr lang="uk-UA" sz="2000" dirty="0" smtClean="0"/>
              <a:t>Задумуючись </a:t>
            </a:r>
            <a:r>
              <a:rPr lang="uk-UA" sz="2000" dirty="0" smtClean="0"/>
              <a:t>над екологічними проблемами світу, я розумію, що перш за все треба дбати про чистоту тієї території, де ми проживаємо. Саме такі думки спонукали розробити і реалізувати </a:t>
            </a:r>
            <a:r>
              <a:rPr lang="uk-UA" sz="2000" dirty="0" smtClean="0"/>
              <a:t>проект.</a:t>
            </a:r>
            <a:endParaRPr lang="uk-UA" sz="2000" dirty="0" smtClean="0"/>
          </a:p>
        </p:txBody>
      </p:sp>
      <p:sp>
        <p:nvSpPr>
          <p:cNvPr id="4" name="Прямоугольник 3"/>
          <p:cNvSpPr/>
          <p:nvPr/>
        </p:nvSpPr>
        <p:spPr>
          <a:xfrm>
            <a:off x="642910" y="3714752"/>
            <a:ext cx="3929090" cy="3046988"/>
          </a:xfrm>
          <a:prstGeom prst="rect">
            <a:avLst/>
          </a:prstGeom>
        </p:spPr>
        <p:txBody>
          <a:bodyPr wrap="square">
            <a:spAutoFit/>
          </a:bodyPr>
          <a:lstStyle/>
          <a:p>
            <a:pPr>
              <a:buNone/>
            </a:pPr>
            <a:r>
              <a:rPr lang="uk-UA" sz="2400" dirty="0" smtClean="0"/>
              <a:t> Об’єктом дослідження є навколишнє середовище села Шипувате, а предметом  дослідження – вплив     </a:t>
            </a:r>
          </a:p>
          <a:p>
            <a:pPr>
              <a:buNone/>
            </a:pPr>
            <a:r>
              <a:rPr lang="uk-UA" sz="2400" dirty="0" smtClean="0"/>
              <a:t>         антропогенної </a:t>
            </a:r>
          </a:p>
          <a:p>
            <a:pPr>
              <a:buNone/>
            </a:pPr>
            <a:r>
              <a:rPr lang="uk-UA" sz="2400" dirty="0" smtClean="0"/>
              <a:t>діяльності (</a:t>
            </a:r>
            <a:r>
              <a:rPr lang="uk-UA" sz="2400" dirty="0" err="1" smtClean="0"/>
              <a:t>сміттєзвалищ</a:t>
            </a:r>
            <a:r>
              <a:rPr lang="uk-UA" sz="2400" dirty="0" smtClean="0"/>
              <a:t>)</a:t>
            </a:r>
          </a:p>
          <a:p>
            <a:pPr>
              <a:buNone/>
            </a:pPr>
            <a:r>
              <a:rPr lang="uk-UA" sz="2400" dirty="0" smtClean="0"/>
              <a:t>        на стан довкілля</a:t>
            </a:r>
            <a:endParaRPr lang="ru-RU" sz="2400" dirty="0"/>
          </a:p>
        </p:txBody>
      </p:sp>
      <p:pic>
        <p:nvPicPr>
          <p:cNvPr id="5" name="Picture 2" descr="D:\ADMIN\Desktop\images.jpg"/>
          <p:cNvPicPr>
            <a:picLocks noChangeAspect="1" noChangeArrowheads="1"/>
          </p:cNvPicPr>
          <p:nvPr/>
        </p:nvPicPr>
        <p:blipFill>
          <a:blip r:embed="rId2"/>
          <a:srcRect/>
          <a:stretch>
            <a:fillRect/>
          </a:stretch>
        </p:blipFill>
        <p:spPr bwMode="auto">
          <a:xfrm>
            <a:off x="4786314" y="3500438"/>
            <a:ext cx="3929090" cy="3000396"/>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5720" y="571480"/>
            <a:ext cx="8401080" cy="1000132"/>
          </a:xfrm>
        </p:spPr>
        <p:txBody>
          <a:bodyPr/>
          <a:lstStyle/>
          <a:p>
            <a:r>
              <a:rPr lang="uk-UA" dirty="0" smtClean="0"/>
              <a:t>Мета проекту</a:t>
            </a:r>
            <a:endParaRPr lang="ru-RU" dirty="0"/>
          </a:p>
        </p:txBody>
      </p:sp>
      <p:sp>
        <p:nvSpPr>
          <p:cNvPr id="3" name="Содержимое 2"/>
          <p:cNvSpPr>
            <a:spLocks noGrp="1"/>
          </p:cNvSpPr>
          <p:nvPr>
            <p:ph idx="1"/>
          </p:nvPr>
        </p:nvSpPr>
        <p:spPr>
          <a:xfrm>
            <a:off x="357158" y="1500174"/>
            <a:ext cx="8329642" cy="5074362"/>
          </a:xfrm>
        </p:spPr>
        <p:txBody>
          <a:bodyPr>
            <a:normAutofit fontScale="92500" lnSpcReduction="20000"/>
          </a:bodyPr>
          <a:lstStyle/>
          <a:p>
            <a:pPr>
              <a:buNone/>
            </a:pPr>
            <a:r>
              <a:rPr lang="uk-UA" dirty="0" smtClean="0"/>
              <a:t>   </a:t>
            </a:r>
            <a:r>
              <a:rPr lang="uk-UA" sz="2000" dirty="0" smtClean="0"/>
              <a:t>Закріпити знання про природу своєї місцевості; звернути увагу на джерела антропогенного забруднення (</a:t>
            </a:r>
            <a:r>
              <a:rPr lang="uk-UA" sz="2000" dirty="0" err="1" smtClean="0"/>
              <a:t>сміттєзвалища</a:t>
            </a:r>
            <a:r>
              <a:rPr lang="uk-UA" sz="2000" dirty="0" smtClean="0"/>
              <a:t>) та їх негативний вплив на довкілля; дати оцінку екологічного стану навколишнього середовища і запропонувати заходи щодо його поліпшення; активізувати науково-дослідну роботу, що сприяє вихованню екологічно свідомих і не байдужих до проблем краю людей; виховувати почуття господаря своєї землі. </a:t>
            </a:r>
            <a:endParaRPr lang="uk-UA" sz="2000" dirty="0" smtClean="0"/>
          </a:p>
          <a:p>
            <a:pPr>
              <a:buNone/>
            </a:pPr>
            <a:r>
              <a:rPr lang="uk-UA" sz="2400" b="1" dirty="0" smtClean="0"/>
              <a:t>Завдання проекту:</a:t>
            </a:r>
            <a:r>
              <a:rPr lang="uk-UA" sz="2400" b="1" dirty="0" smtClean="0"/>
              <a:t>   </a:t>
            </a:r>
            <a:r>
              <a:rPr lang="uk-UA" sz="2400" dirty="0" smtClean="0"/>
              <a:t>Дослідити територію </a:t>
            </a:r>
            <a:r>
              <a:rPr lang="uk-UA" sz="2400" dirty="0" err="1" smtClean="0"/>
              <a:t>с.Шипувате</a:t>
            </a:r>
            <a:r>
              <a:rPr lang="uk-UA" sz="2400" dirty="0" smtClean="0"/>
              <a:t>, виявити несанкціоновані </a:t>
            </a:r>
            <a:r>
              <a:rPr lang="uk-UA" sz="2400" dirty="0" err="1" smtClean="0"/>
              <a:t>сміттєзвалища</a:t>
            </a:r>
            <a:r>
              <a:rPr lang="uk-UA" sz="2400" dirty="0" smtClean="0"/>
              <a:t>, розробити план заходів щодо вирішення  екологічної проблеми; висвітлити результати дослідження;; звернутися з проханням до депутатів сільської ради вжити відповідних заходів для подолання реальної проблеми несанкціонованих </a:t>
            </a:r>
            <a:r>
              <a:rPr lang="uk-UA" sz="2400" dirty="0" err="1" smtClean="0"/>
              <a:t>сміттєзвалищ</a:t>
            </a:r>
            <a:r>
              <a:rPr lang="uk-UA" sz="2400" dirty="0" smtClean="0"/>
              <a:t> та презентація позитивного досвіду взаємодії самоврядування із громадськістю у вирішенні проблеми стихійних </a:t>
            </a:r>
            <a:r>
              <a:rPr lang="uk-UA" sz="2400" dirty="0" err="1" smtClean="0"/>
              <a:t>сміттєзвалищ</a:t>
            </a:r>
            <a:r>
              <a:rPr lang="uk-UA" sz="2400" dirty="0" smtClean="0"/>
              <a:t>.</a:t>
            </a:r>
            <a:endParaRPr lang="ru-RU" sz="2400" dirty="0" smtClean="0"/>
          </a:p>
          <a:p>
            <a:pPr>
              <a:buNone/>
            </a:pPr>
            <a:r>
              <a:rPr lang="uk-UA" sz="2400" b="1" dirty="0" smtClean="0"/>
              <a:t> </a:t>
            </a:r>
            <a:endParaRPr lang="ru-RU" sz="2400" b="1"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Характеристика проекту</a:t>
            </a:r>
            <a:endParaRPr lang="ru-RU" dirty="0"/>
          </a:p>
        </p:txBody>
      </p:sp>
      <p:sp>
        <p:nvSpPr>
          <p:cNvPr id="3" name="Содержимое 2"/>
          <p:cNvSpPr>
            <a:spLocks noGrp="1"/>
          </p:cNvSpPr>
          <p:nvPr>
            <p:ph idx="1"/>
          </p:nvPr>
        </p:nvSpPr>
        <p:spPr/>
        <p:txBody>
          <a:bodyPr>
            <a:normAutofit/>
          </a:bodyPr>
          <a:lstStyle/>
          <a:p>
            <a:pPr>
              <a:buNone/>
            </a:pPr>
            <a:r>
              <a:rPr lang="uk-UA" dirty="0" smtClean="0"/>
              <a:t> </a:t>
            </a:r>
            <a:endParaRPr lang="ru-RU" dirty="0" smtClean="0"/>
          </a:p>
          <a:p>
            <a:pPr lvl="0"/>
            <a:r>
              <a:rPr lang="uk-UA" dirty="0" smtClean="0"/>
              <a:t>За кінцевим результатом: практично-зорієнтований;</a:t>
            </a:r>
            <a:endParaRPr lang="ru-RU" dirty="0" smtClean="0"/>
          </a:p>
          <a:p>
            <a:pPr lvl="0"/>
            <a:r>
              <a:rPr lang="uk-UA" dirty="0" smtClean="0"/>
              <a:t>За змістом: </a:t>
            </a:r>
            <a:r>
              <a:rPr lang="uk-UA" dirty="0" err="1" smtClean="0"/>
              <a:t>міжпредметний</a:t>
            </a:r>
            <a:r>
              <a:rPr lang="uk-UA" dirty="0" smtClean="0"/>
              <a:t>;</a:t>
            </a:r>
            <a:endParaRPr lang="ru-RU" dirty="0" smtClean="0"/>
          </a:p>
          <a:p>
            <a:pPr lvl="0"/>
            <a:r>
              <a:rPr lang="uk-UA" dirty="0" smtClean="0"/>
              <a:t>За кількістю учасників: колективний;</a:t>
            </a:r>
            <a:endParaRPr lang="ru-RU" dirty="0" smtClean="0"/>
          </a:p>
          <a:p>
            <a:pPr lvl="0"/>
            <a:r>
              <a:rPr lang="uk-UA" dirty="0" smtClean="0"/>
              <a:t>За тривалістю: довготривалий;</a:t>
            </a:r>
            <a:endParaRPr lang="ru-RU" dirty="0" smtClean="0"/>
          </a:p>
          <a:p>
            <a:pPr lvl="0"/>
            <a:r>
              <a:rPr lang="uk-UA" dirty="0" smtClean="0"/>
              <a:t>За ступенем самостійності: дослідницький</a:t>
            </a:r>
            <a:endParaRPr lang="ru-RU" dirty="0" smtClean="0"/>
          </a:p>
          <a:p>
            <a:pPr>
              <a:buNone/>
            </a:pPr>
            <a:r>
              <a:rPr lang="uk-UA" dirty="0" smtClean="0"/>
              <a:t> </a:t>
            </a:r>
            <a:endParaRPr lang="ru-RU"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uk-UA" sz="4000" dirty="0" smtClean="0"/>
              <a:t>         Дослідження впливу        </a:t>
            </a:r>
            <a:br>
              <a:rPr lang="uk-UA" sz="4000" dirty="0" smtClean="0"/>
            </a:br>
            <a:r>
              <a:rPr lang="uk-UA" dirty="0" smtClean="0"/>
              <a:t>      </a:t>
            </a:r>
            <a:r>
              <a:rPr lang="uk-UA" sz="4000" dirty="0" err="1" smtClean="0"/>
              <a:t>сміттєзвалищ</a:t>
            </a:r>
            <a:r>
              <a:rPr lang="uk-UA" sz="4000" dirty="0" smtClean="0"/>
              <a:t> на довкілля</a:t>
            </a:r>
            <a:endParaRPr lang="ru-RU" sz="4000" dirty="0"/>
          </a:p>
        </p:txBody>
      </p:sp>
      <p:sp>
        <p:nvSpPr>
          <p:cNvPr id="3" name="Содержимое 2"/>
          <p:cNvSpPr>
            <a:spLocks noGrp="1"/>
          </p:cNvSpPr>
          <p:nvPr>
            <p:ph idx="1"/>
          </p:nvPr>
        </p:nvSpPr>
        <p:spPr/>
        <p:txBody>
          <a:bodyPr/>
          <a:lstStyle/>
          <a:p>
            <a:r>
              <a:rPr lang="uk-UA" sz="2400" dirty="0" smtClean="0"/>
              <a:t>1</a:t>
            </a:r>
            <a:r>
              <a:rPr lang="uk-UA" dirty="0" smtClean="0"/>
              <a:t>. Екологічний стан території села Шипувате.</a:t>
            </a:r>
            <a:endParaRPr lang="ru-RU" dirty="0" smtClean="0"/>
          </a:p>
          <a:p>
            <a:pPr>
              <a:buNone/>
            </a:pPr>
            <a:r>
              <a:rPr lang="uk-UA" sz="2400" dirty="0" smtClean="0"/>
              <a:t>Окремі околиці нашого села  перетворились на дикі звалища. Сміття можна побачити на  узбіччях доріг, на нього ми натрапляємо </a:t>
            </a:r>
          </a:p>
          <a:p>
            <a:pPr>
              <a:buNone/>
            </a:pPr>
            <a:r>
              <a:rPr lang="uk-UA" sz="2400" dirty="0" smtClean="0"/>
              <a:t>у нашому лісі, на березі </a:t>
            </a:r>
          </a:p>
          <a:p>
            <a:pPr>
              <a:buNone/>
            </a:pPr>
            <a:r>
              <a:rPr lang="uk-UA" sz="2400" dirty="0" smtClean="0"/>
              <a:t> ставків, на греблях.</a:t>
            </a:r>
          </a:p>
          <a:p>
            <a:pPr>
              <a:buNone/>
            </a:pPr>
            <a:r>
              <a:rPr lang="uk-UA" sz="2400" dirty="0" smtClean="0"/>
              <a:t> Є </a:t>
            </a:r>
            <a:r>
              <a:rPr lang="uk-UA" sz="2400" dirty="0" err="1" smtClean="0"/>
              <a:t>сміттєзвалища</a:t>
            </a:r>
            <a:r>
              <a:rPr lang="uk-UA" sz="2400" dirty="0" smtClean="0"/>
              <a:t> і у </a:t>
            </a:r>
          </a:p>
          <a:p>
            <a:pPr>
              <a:buNone/>
            </a:pPr>
            <a:r>
              <a:rPr lang="uk-UA" sz="2400" dirty="0" smtClean="0"/>
              <a:t>самому населеному </a:t>
            </a:r>
          </a:p>
          <a:p>
            <a:pPr>
              <a:buNone/>
            </a:pPr>
            <a:r>
              <a:rPr lang="uk-UA" sz="2400" dirty="0" smtClean="0"/>
              <a:t>   пункті.</a:t>
            </a:r>
          </a:p>
          <a:p>
            <a:pPr>
              <a:buNone/>
            </a:pPr>
            <a:r>
              <a:rPr lang="uk-UA" sz="2400" dirty="0" smtClean="0"/>
              <a:t>    </a:t>
            </a:r>
            <a:r>
              <a:rPr lang="uk-UA" sz="2400" b="1" dirty="0" smtClean="0"/>
              <a:t>Їх до двох десятків.</a:t>
            </a:r>
            <a:endParaRPr lang="ru-RU" sz="2400" b="1" dirty="0" smtClean="0"/>
          </a:p>
          <a:p>
            <a:endParaRPr lang="ru-RU" dirty="0"/>
          </a:p>
        </p:txBody>
      </p:sp>
      <p:pic>
        <p:nvPicPr>
          <p:cNvPr id="5" name="Содержимое 3" descr="C:\Users\admin\Desktop\сміття\100_4157.JPG"/>
          <p:cNvPicPr>
            <a:picLocks/>
          </p:cNvPicPr>
          <p:nvPr/>
        </p:nvPicPr>
        <p:blipFill>
          <a:blip r:embed="rId3" cstate="print"/>
          <a:stretch>
            <a:fillRect/>
          </a:stretch>
        </p:blipFill>
        <p:spPr bwMode="auto">
          <a:xfrm>
            <a:off x="4572000" y="3571876"/>
            <a:ext cx="4286280" cy="3071834"/>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28596" y="928670"/>
            <a:ext cx="8258204" cy="5645866"/>
          </a:xfrm>
        </p:spPr>
        <p:txBody>
          <a:bodyPr>
            <a:normAutofit/>
          </a:bodyPr>
          <a:lstStyle/>
          <a:p>
            <a:pPr lvl="8"/>
            <a:r>
              <a:rPr lang="uk-UA" sz="2600" b="1" dirty="0" smtClean="0">
                <a:solidFill>
                  <a:schemeClr val="tx1"/>
                </a:solidFill>
              </a:rPr>
              <a:t>2. Забрудненість окремих компонентів середовища (ґрунту, атмосфери, водойм)   </a:t>
            </a:r>
            <a:endParaRPr lang="ru-RU" sz="2600" b="1" dirty="0" smtClean="0">
              <a:solidFill>
                <a:schemeClr val="tx1"/>
              </a:solidFill>
            </a:endParaRPr>
          </a:p>
          <a:p>
            <a:r>
              <a:rPr lang="uk-UA" sz="2400" dirty="0" smtClean="0"/>
              <a:t>     Основну увагу  акцентували на забрудненні ґрунту, атмосфери, водойм внаслідок впливу </a:t>
            </a:r>
            <a:r>
              <a:rPr lang="uk-UA" sz="2400" dirty="0" err="1" smtClean="0"/>
              <a:t>сміттєзвалищ</a:t>
            </a:r>
            <a:r>
              <a:rPr lang="uk-UA" sz="2400" dirty="0" smtClean="0"/>
              <a:t>.</a:t>
            </a:r>
            <a:endParaRPr lang="ru-RU" sz="2400" dirty="0" smtClean="0"/>
          </a:p>
          <a:p>
            <a:pPr>
              <a:buNone/>
            </a:pPr>
            <a:r>
              <a:rPr lang="uk-UA" sz="2000" dirty="0" smtClean="0"/>
              <a:t>     На смітнику за селом - поліетиленові кучугури, купи  банок, відходи будівельних матеріалів, одягу. Це величезна площа. Є немалі </a:t>
            </a:r>
            <a:r>
              <a:rPr lang="uk-UA" sz="2000" dirty="0" err="1" smtClean="0"/>
              <a:t>сміттєзвалища</a:t>
            </a:r>
            <a:r>
              <a:rPr lang="uk-UA" sz="2000" dirty="0" smtClean="0"/>
              <a:t> на</a:t>
            </a:r>
          </a:p>
          <a:p>
            <a:pPr>
              <a:buNone/>
            </a:pPr>
            <a:r>
              <a:rPr lang="uk-UA" sz="2000" dirty="0" smtClean="0"/>
              <a:t> греблі ставка </a:t>
            </a:r>
          </a:p>
          <a:p>
            <a:pPr>
              <a:buNone/>
            </a:pPr>
            <a:r>
              <a:rPr lang="uk-UA" sz="2000" dirty="0" smtClean="0"/>
              <a:t>Комінтернівський , </a:t>
            </a:r>
          </a:p>
          <a:p>
            <a:pPr>
              <a:buNone/>
            </a:pPr>
            <a:r>
              <a:rPr lang="uk-UA" sz="2000" dirty="0" smtClean="0"/>
              <a:t>біля кладовищ.  Вони </a:t>
            </a:r>
          </a:p>
          <a:p>
            <a:pPr>
              <a:buNone/>
            </a:pPr>
            <a:r>
              <a:rPr lang="uk-UA" sz="2000" dirty="0" smtClean="0"/>
              <a:t>створюють проблему </a:t>
            </a:r>
          </a:p>
          <a:p>
            <a:pPr>
              <a:buNone/>
            </a:pPr>
            <a:r>
              <a:rPr lang="uk-UA" sz="2000" dirty="0" smtClean="0"/>
              <a:t>для людей , які </a:t>
            </a:r>
          </a:p>
          <a:p>
            <a:pPr>
              <a:buNone/>
            </a:pPr>
            <a:r>
              <a:rPr lang="uk-UA" sz="2000" dirty="0" smtClean="0"/>
              <a:t>рухаються по дорозі,</a:t>
            </a:r>
          </a:p>
          <a:p>
            <a:pPr>
              <a:buNone/>
            </a:pPr>
            <a:r>
              <a:rPr lang="uk-UA" sz="2000" dirty="0" smtClean="0"/>
              <a:t> для автотранспорту. </a:t>
            </a:r>
            <a:endParaRPr lang="ru-RU" sz="2000" dirty="0" smtClean="0"/>
          </a:p>
          <a:p>
            <a:endParaRPr lang="ru-RU" dirty="0"/>
          </a:p>
        </p:txBody>
      </p:sp>
      <p:pic>
        <p:nvPicPr>
          <p:cNvPr id="4" name="Picture 2" descr="D:\ADMIN\Desktop\НУШ\довкілля\IMG_20190403_085125.jpg"/>
          <p:cNvPicPr>
            <a:picLocks noChangeAspect="1" noChangeArrowheads="1"/>
          </p:cNvPicPr>
          <p:nvPr/>
        </p:nvPicPr>
        <p:blipFill>
          <a:blip r:embed="rId2" cstate="print"/>
          <a:srcRect/>
          <a:stretch>
            <a:fillRect/>
          </a:stretch>
        </p:blipFill>
        <p:spPr bwMode="auto">
          <a:xfrm>
            <a:off x="4071933" y="3786190"/>
            <a:ext cx="4500595" cy="2643206"/>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85720" y="857232"/>
            <a:ext cx="8401080" cy="5717304"/>
          </a:xfrm>
        </p:spPr>
        <p:txBody>
          <a:bodyPr>
            <a:normAutofit lnSpcReduction="10000"/>
          </a:bodyPr>
          <a:lstStyle/>
          <a:p>
            <a:r>
              <a:rPr lang="uk-UA" dirty="0" smtClean="0"/>
              <a:t> Особливою проблемою забруднення навколишнього середовища стало </a:t>
            </a:r>
            <a:r>
              <a:rPr lang="uk-UA" dirty="0" err="1" smtClean="0"/>
              <a:t>сміттєзвалище</a:t>
            </a:r>
            <a:r>
              <a:rPr lang="uk-UA" dirty="0" smtClean="0"/>
              <a:t> у Старому селі (за 1,5 км від </a:t>
            </a:r>
            <a:r>
              <a:rPr lang="uk-UA" dirty="0" err="1" smtClean="0"/>
              <a:t>с.Шипувате</a:t>
            </a:r>
            <a:r>
              <a:rPr lang="uk-UA" dirty="0" smtClean="0"/>
              <a:t>). </a:t>
            </a:r>
            <a:r>
              <a:rPr lang="uk-UA" sz="2200" dirty="0" smtClean="0"/>
              <a:t>Відрадно, що цей об’єкт екологічного лиха знаходиться за межами населеного пункту – села Шипувате, але вкрай погано – на вищому рівні над ставком та поблизу розораного</a:t>
            </a:r>
          </a:p>
          <a:p>
            <a:pPr>
              <a:buNone/>
            </a:pPr>
            <a:r>
              <a:rPr lang="uk-UA" sz="2200" dirty="0" smtClean="0"/>
              <a:t> поля ТОВ «Зоря», біля</a:t>
            </a:r>
          </a:p>
          <a:p>
            <a:pPr>
              <a:buNone/>
            </a:pPr>
            <a:r>
              <a:rPr lang="uk-UA" sz="2200" dirty="0" smtClean="0"/>
              <a:t> дороги.  Наші учні часто</a:t>
            </a:r>
          </a:p>
          <a:p>
            <a:pPr>
              <a:buNone/>
            </a:pPr>
            <a:r>
              <a:rPr lang="uk-UA" sz="2200" dirty="0" smtClean="0"/>
              <a:t> відвідують цю місцевість, </a:t>
            </a:r>
          </a:p>
          <a:p>
            <a:pPr>
              <a:buNone/>
            </a:pPr>
            <a:r>
              <a:rPr lang="uk-UA" sz="2200" dirty="0" smtClean="0"/>
              <a:t>там ми проводимо</a:t>
            </a:r>
          </a:p>
          <a:p>
            <a:pPr>
              <a:buNone/>
            </a:pPr>
            <a:r>
              <a:rPr lang="uk-UA" sz="2200" dirty="0" smtClean="0"/>
              <a:t> туристичні змагання,</a:t>
            </a:r>
          </a:p>
          <a:p>
            <a:pPr>
              <a:buNone/>
            </a:pPr>
            <a:r>
              <a:rPr lang="uk-UA" sz="2200" dirty="0" smtClean="0"/>
              <a:t> відпочиваємо разом з </a:t>
            </a:r>
          </a:p>
          <a:p>
            <a:pPr>
              <a:buNone/>
            </a:pPr>
            <a:r>
              <a:rPr lang="uk-UA" sz="2200" dirty="0" smtClean="0"/>
              <a:t>батьками у лісі,</a:t>
            </a:r>
          </a:p>
          <a:p>
            <a:pPr>
              <a:buNone/>
            </a:pPr>
            <a:r>
              <a:rPr lang="uk-UA" sz="2200" dirty="0" smtClean="0"/>
              <a:t>збираємо гриби, </a:t>
            </a:r>
            <a:r>
              <a:rPr lang="uk-UA" sz="2000" dirty="0" smtClean="0"/>
              <a:t>шипшину, </a:t>
            </a:r>
          </a:p>
          <a:p>
            <a:pPr>
              <a:buNone/>
            </a:pPr>
            <a:r>
              <a:rPr lang="uk-UA" sz="2400" dirty="0" smtClean="0"/>
              <a:t>     терен</a:t>
            </a:r>
            <a:endParaRPr lang="ru-RU" sz="2400" dirty="0"/>
          </a:p>
        </p:txBody>
      </p:sp>
      <p:pic>
        <p:nvPicPr>
          <p:cNvPr id="4" name="Рисунок 3" descr="C:\Users\admin\Desktop\сміття\100_4160.JPG"/>
          <p:cNvPicPr/>
          <p:nvPr/>
        </p:nvPicPr>
        <p:blipFill>
          <a:blip r:embed="rId2" cstate="print"/>
          <a:srcRect/>
          <a:stretch>
            <a:fillRect/>
          </a:stretch>
        </p:blipFill>
        <p:spPr bwMode="auto">
          <a:xfrm>
            <a:off x="4071934" y="3143248"/>
            <a:ext cx="4714908" cy="3429024"/>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00034" y="1000108"/>
            <a:ext cx="8186766" cy="5574428"/>
          </a:xfrm>
        </p:spPr>
        <p:txBody>
          <a:bodyPr>
            <a:normAutofit/>
          </a:bodyPr>
          <a:lstStyle/>
          <a:p>
            <a:r>
              <a:rPr lang="uk-UA" dirty="0" smtClean="0"/>
              <a:t> </a:t>
            </a:r>
            <a:r>
              <a:rPr lang="uk-UA" sz="2000" dirty="0" smtClean="0"/>
              <a:t>Колись неподалік від села знаходились  напівзруйновані будівлі  хімічних складів (2), де зберігались мінеральні добрива та пестициди. Зараз їх там немає, земля розорана під поле, але довгий час там нічого не росло, була просто земляна пляма серед зелених рослин. Ми досліджували стан води у колодязі неподалік цього міста і виявили в ній наявність залишків органічних речовин, специфічний запах. </a:t>
            </a:r>
            <a:endParaRPr lang="ru-RU" sz="2000" dirty="0"/>
          </a:p>
        </p:txBody>
      </p:sp>
      <p:pic>
        <p:nvPicPr>
          <p:cNvPr id="6" name="Содержимое 3" descr="D:\ФОТО ШКОЛИ\ФОТО 2015 2016\Дерюгіна СП проект вода\IMG_20161216_122825.jpg"/>
          <p:cNvPicPr>
            <a:picLocks/>
          </p:cNvPicPr>
          <p:nvPr/>
        </p:nvPicPr>
        <p:blipFill>
          <a:blip r:embed="rId2" cstate="print"/>
          <a:stretch>
            <a:fillRect/>
          </a:stretch>
        </p:blipFill>
        <p:spPr bwMode="auto">
          <a:xfrm>
            <a:off x="571472" y="3357562"/>
            <a:ext cx="4000528" cy="3143272"/>
          </a:xfrm>
          <a:prstGeom prst="rect">
            <a:avLst/>
          </a:prstGeom>
          <a:noFill/>
          <a:ln w="9525">
            <a:noFill/>
            <a:miter lim="800000"/>
            <a:headEnd/>
            <a:tailEnd/>
          </a:ln>
        </p:spPr>
      </p:pic>
      <p:pic>
        <p:nvPicPr>
          <p:cNvPr id="7" name="Содержимое 3" descr="D:\ФОТО ШКОЛИ\ФОТО 2015 2016\Дерюгіна СП проект вода\DSC01244.JPG"/>
          <p:cNvPicPr>
            <a:picLocks/>
          </p:cNvPicPr>
          <p:nvPr/>
        </p:nvPicPr>
        <p:blipFill>
          <a:blip r:embed="rId3" cstate="print"/>
          <a:stretch>
            <a:fillRect/>
          </a:stretch>
        </p:blipFill>
        <p:spPr bwMode="auto">
          <a:xfrm rot="5400000">
            <a:off x="5366552" y="3420266"/>
            <a:ext cx="3125804" cy="3143272"/>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uk-UA" sz="3200" dirty="0" smtClean="0"/>
              <a:t>Дослідження стану </a:t>
            </a:r>
            <a:r>
              <a:rPr lang="uk-UA" sz="3200" dirty="0" err="1" smtClean="0"/>
              <a:t>грунтів</a:t>
            </a:r>
            <a:r>
              <a:rPr lang="uk-UA" sz="3200" dirty="0" smtClean="0"/>
              <a:t> у </a:t>
            </a:r>
            <a:r>
              <a:rPr lang="uk-UA" sz="3200" dirty="0" err="1" smtClean="0"/>
              <a:t>с.Шипувате</a:t>
            </a:r>
            <a:endParaRPr lang="ru-RU" sz="3200" dirty="0"/>
          </a:p>
        </p:txBody>
      </p:sp>
      <p:sp>
        <p:nvSpPr>
          <p:cNvPr id="3" name="Содержимое 2"/>
          <p:cNvSpPr>
            <a:spLocks noGrp="1"/>
          </p:cNvSpPr>
          <p:nvPr>
            <p:ph idx="1"/>
          </p:nvPr>
        </p:nvSpPr>
        <p:spPr/>
        <p:txBody>
          <a:bodyPr>
            <a:noAutofit/>
          </a:bodyPr>
          <a:lstStyle/>
          <a:p>
            <a:pPr>
              <a:buNone/>
            </a:pPr>
            <a:r>
              <a:rPr lang="uk-UA" sz="2000" dirty="0" smtClean="0"/>
              <a:t>Ґрунти  – це універсальний біологічний фільтр  й нейтралізатор багатьох видів антропогенних забруднень. Внаслідок потрапляння в них стічних вод, </a:t>
            </a:r>
          </a:p>
          <a:p>
            <a:pPr>
              <a:buNone/>
            </a:pPr>
            <a:r>
              <a:rPr lang="uk-UA" sz="2000" dirty="0" smtClean="0"/>
              <a:t>«збагачених» залишками мінеральних </a:t>
            </a:r>
          </a:p>
          <a:p>
            <a:pPr>
              <a:buNone/>
            </a:pPr>
            <a:r>
              <a:rPr lang="uk-UA" sz="2000" dirty="0" smtClean="0"/>
              <a:t>добрив та пестицидів,сміття ґрунти</a:t>
            </a:r>
          </a:p>
          <a:p>
            <a:pPr>
              <a:buNone/>
            </a:pPr>
            <a:r>
              <a:rPr lang="uk-UA" sz="2000" dirty="0" smtClean="0"/>
              <a:t> втратили здатність вбирати й </a:t>
            </a:r>
          </a:p>
          <a:p>
            <a:pPr>
              <a:buNone/>
            </a:pPr>
            <a:r>
              <a:rPr lang="uk-UA" sz="2000" dirty="0" smtClean="0"/>
              <a:t>пропускати воду, їхня структура</a:t>
            </a:r>
          </a:p>
          <a:p>
            <a:pPr>
              <a:buNone/>
            </a:pPr>
            <a:r>
              <a:rPr lang="uk-UA" sz="2000" dirty="0" smtClean="0"/>
              <a:t> деградувала, вони перенасичені</a:t>
            </a:r>
          </a:p>
          <a:p>
            <a:pPr>
              <a:buNone/>
            </a:pPr>
            <a:r>
              <a:rPr lang="uk-UA" sz="2000" dirty="0" smtClean="0"/>
              <a:t> шкідливими сполуками. </a:t>
            </a:r>
          </a:p>
          <a:p>
            <a:pPr>
              <a:buNone/>
            </a:pPr>
            <a:r>
              <a:rPr lang="uk-UA" sz="2000" dirty="0" smtClean="0"/>
              <a:t>Ми зробили аналіз  проби </a:t>
            </a:r>
            <a:r>
              <a:rPr lang="uk-UA" sz="2000" dirty="0" err="1" smtClean="0"/>
              <a:t>грунтів</a:t>
            </a:r>
            <a:r>
              <a:rPr lang="uk-UA" sz="2000" dirty="0" smtClean="0"/>
              <a:t> з</a:t>
            </a:r>
          </a:p>
          <a:p>
            <a:pPr>
              <a:buNone/>
            </a:pPr>
            <a:r>
              <a:rPr lang="uk-UA" sz="2000" dirty="0" smtClean="0"/>
              <a:t> різних ділянок,     виявили </a:t>
            </a:r>
            <a:r>
              <a:rPr lang="uk-UA" sz="2000" dirty="0" err="1" smtClean="0"/>
              <a:t>рН</a:t>
            </a:r>
            <a:r>
              <a:rPr lang="uk-UA" sz="2000" dirty="0" smtClean="0"/>
              <a:t> </a:t>
            </a:r>
          </a:p>
          <a:p>
            <a:pPr>
              <a:buNone/>
            </a:pPr>
            <a:r>
              <a:rPr lang="uk-UA" sz="2000" dirty="0" smtClean="0"/>
              <a:t>середовища. </a:t>
            </a:r>
            <a:endParaRPr lang="ru-RU" sz="2000" dirty="0"/>
          </a:p>
        </p:txBody>
      </p:sp>
      <p:pic>
        <p:nvPicPr>
          <p:cNvPr id="4" name="Содержимое 3" descr="D:\ФОТО ШКОЛИ\ФОТО 2017 18\Дерюгін СП 8 кл Голуб яІ проект дерева\DSC01669.JPG"/>
          <p:cNvPicPr>
            <a:picLocks/>
          </p:cNvPicPr>
          <p:nvPr/>
        </p:nvPicPr>
        <p:blipFill>
          <a:blip r:embed="rId2" cstate="print"/>
          <a:stretch>
            <a:fillRect/>
          </a:stretch>
        </p:blipFill>
        <p:spPr bwMode="auto">
          <a:xfrm>
            <a:off x="5072066" y="3571876"/>
            <a:ext cx="3857652" cy="3071834"/>
          </a:xfrm>
          <a:prstGeom prst="rect">
            <a:avLst/>
          </a:prstGeom>
          <a:noFill/>
          <a:ln w="9525">
            <a:noFill/>
            <a:miter lim="800000"/>
            <a:headEnd/>
            <a:tailEnd/>
          </a:ln>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Городская">
  <a:themeElements>
    <a:clrScheme name="Городская">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Городская">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Городская">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258</TotalTime>
  <Words>1198</Words>
  <PresentationFormat>Экран (4:3)</PresentationFormat>
  <Paragraphs>112</Paragraphs>
  <Slides>16</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16</vt:i4>
      </vt:variant>
    </vt:vector>
  </HeadingPairs>
  <TitlesOfParts>
    <vt:vector size="17" baseType="lpstr">
      <vt:lpstr>Городская</vt:lpstr>
      <vt:lpstr>Проект “Зробимо довкілля чистішим”</vt:lpstr>
      <vt:lpstr> Актуальність теми. </vt:lpstr>
      <vt:lpstr>Мета проекту</vt:lpstr>
      <vt:lpstr>Характеристика проекту</vt:lpstr>
      <vt:lpstr>         Дослідження впливу               сміттєзвалищ на довкілля</vt:lpstr>
      <vt:lpstr>Слайд 6</vt:lpstr>
      <vt:lpstr>Слайд 7</vt:lpstr>
      <vt:lpstr>Слайд 8</vt:lpstr>
      <vt:lpstr>Дослідження стану грунтів у с.Шипувате</vt:lpstr>
      <vt:lpstr>Слайд 10</vt:lpstr>
      <vt:lpstr>     Біоіндикатори повітряного та               грунтового забруднення</vt:lpstr>
      <vt:lpstr>Лишайники - біоіндикатори чистоти повітря</vt:lpstr>
      <vt:lpstr>        Результати досліджень</vt:lpstr>
      <vt:lpstr>        Реалізація ідеї проекту    </vt:lpstr>
      <vt:lpstr>                  Висновки</vt:lpstr>
      <vt:lpstr>         Використана література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Проект “Зробимо довкілля чистішим”</dc:title>
  <dc:creator>Admin</dc:creator>
  <cp:lastModifiedBy>Admin</cp:lastModifiedBy>
  <cp:revision>33</cp:revision>
  <dcterms:created xsi:type="dcterms:W3CDTF">2019-04-02T10:52:56Z</dcterms:created>
  <dcterms:modified xsi:type="dcterms:W3CDTF">2019-04-04T09:29:26Z</dcterms:modified>
</cp:coreProperties>
</file>