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0" r:id="rId5"/>
    <p:sldId id="260" r:id="rId6"/>
    <p:sldId id="269" r:id="rId7"/>
    <p:sldId id="261" r:id="rId8"/>
    <p:sldId id="268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E31"/>
    <a:srgbClr val="BF3C48"/>
    <a:srgbClr val="47627F"/>
    <a:srgbClr val="04105A"/>
    <a:srgbClr val="ED613E"/>
    <a:srgbClr val="856E45"/>
    <a:srgbClr val="6F267F"/>
    <a:srgbClr val="FECB00"/>
    <a:srgbClr val="729F11"/>
    <a:srgbClr val="F7E8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3" autoAdjust="0"/>
    <p:restoredTop sz="94660"/>
  </p:normalViewPr>
  <p:slideViewPr>
    <p:cSldViewPr snapToGrid="0">
      <p:cViewPr>
        <p:scale>
          <a:sx n="100" d="100"/>
          <a:sy n="100" d="100"/>
        </p:scale>
        <p:origin x="-360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0"/>
            <a:ext cx="914302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eM8NjzMt54" TargetMode="External"/><Relationship Id="rId2" Type="http://schemas.openxmlformats.org/officeDocument/2006/relationships/hyperlink" Target="https://uk.wikipedia.org/wiki/&#1057;&#1091;&#1093;&#1080;&#1081;_&#1083;&#1110;&#1076;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120" y="1316261"/>
            <a:ext cx="7969622" cy="877126"/>
          </a:xfrm>
        </p:spPr>
        <p:txBody>
          <a:bodyPr>
            <a:noAutofit/>
          </a:bodyPr>
          <a:lstStyle/>
          <a:p>
            <a:pPr algn="r"/>
            <a:r>
              <a:rPr lang="uk-UA" sz="7200" b="1" dirty="0" err="1" smtClean="0">
                <a:solidFill>
                  <a:srgbClr val="002060"/>
                </a:solidFill>
                <a:latin typeface="+mn-lt"/>
              </a:rPr>
              <a:t>“Сухий</a:t>
            </a:r>
            <a:r>
              <a:rPr lang="uk-UA" sz="72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7200" b="1" dirty="0" err="1" smtClean="0">
                <a:solidFill>
                  <a:srgbClr val="002060"/>
                </a:solidFill>
                <a:latin typeface="+mn-lt"/>
              </a:rPr>
              <a:t>лід”</a:t>
            </a:r>
            <a:endParaRPr lang="uk-UA" sz="7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52400"/>
            <a:ext cx="8937812" cy="1210235"/>
          </a:xfrm>
        </p:spPr>
        <p:txBody>
          <a:bodyPr>
            <a:normAutofit/>
          </a:bodyPr>
          <a:lstStyle/>
          <a:p>
            <a:r>
              <a:rPr lang="uk-UA" altLang="ru-RU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Всеукраїнський відкритий інтерактивний конкурс</a:t>
            </a:r>
            <a:br>
              <a:rPr lang="uk-UA" altLang="ru-RU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uk-UA" altLang="ru-RU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“МАН − Юніор Дослідник - 2019”</a:t>
            </a:r>
          </a:p>
          <a:p>
            <a:pPr algn="r"/>
            <a:r>
              <a:rPr lang="uk-UA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Номінація </a:t>
            </a:r>
            <a:r>
              <a:rPr lang="uk-UA" sz="1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“Технік</a:t>
            </a:r>
            <a:r>
              <a:rPr lang="uk-UA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− </a:t>
            </a:r>
            <a:r>
              <a:rPr lang="uk-UA" sz="1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Юніор”</a:t>
            </a:r>
            <a:endParaRPr lang="uk-UA" sz="1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uk-UA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uk-UA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uk-UA" dirty="0" smtClean="0">
              <a:solidFill>
                <a:srgbClr val="47627F"/>
              </a:solidFill>
            </a:endParaRPr>
          </a:p>
          <a:p>
            <a:endParaRPr lang="uk-UA" dirty="0">
              <a:solidFill>
                <a:srgbClr val="47627F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05201" y="1744454"/>
            <a:ext cx="5638799" cy="3174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uk-UA" b="1" i="1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defRPr/>
            </a:pPr>
            <a:r>
              <a:rPr lang="uk-UA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Виконав:</a:t>
            </a:r>
            <a:r>
              <a:rPr lang="uk-UA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Савченко Данило Михайлович, учень 10 класу Шевченківської  ЗОШ І-ІІІ ст.  </a:t>
            </a:r>
            <a:r>
              <a:rPr lang="uk-UA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Великоновосілківської</a:t>
            </a:r>
            <a:r>
              <a:rPr lang="uk-UA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районної ради Донецької області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Керівник:</a:t>
            </a:r>
            <a:r>
              <a:rPr lang="uk-UA" b="1" i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uk-UA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Марахіна</a:t>
            </a:r>
            <a:r>
              <a:rPr lang="uk-UA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Алла Іванівна, вчитель фізики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uk-UA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uk-UA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uk-UA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uk-UA" b="1" i="1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18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4762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762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762305" y="276225"/>
            <a:ext cx="7214726" cy="5619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        </a:t>
            </a:r>
            <a:r>
              <a:rPr lang="uk-UA" sz="2000" b="1" dirty="0" smtClean="0">
                <a:solidFill>
                  <a:srgbClr val="002060"/>
                </a:solidFill>
              </a:rPr>
              <a:t>На підставі вивченої літератури і проведених експериментів  зробив наступні </a:t>
            </a:r>
            <a:r>
              <a:rPr lang="uk-UA" sz="2400" b="1" dirty="0" smtClean="0">
                <a:solidFill>
                  <a:srgbClr val="002060"/>
                </a:solidFill>
              </a:rPr>
              <a:t>                                  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sz="3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kumimoji="0" lang="uk-UA" sz="3600" b="1" u="sng" strike="noStrike" kern="1200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исновки: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uk-UA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002060"/>
                </a:solidFill>
              </a:rPr>
              <a:t> «сухий лід» - вуглекислий газ в твердому вигляді, білого кольору, без запаху і смаку,  важче води;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002060"/>
                </a:solidFill>
              </a:rPr>
              <a:t> «сухий лід» має унікальну властивість - сублімацію, тобто перехід з твердого стану відразу в газоподібний, оминаючи рідкий;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002060"/>
                </a:solidFill>
              </a:rPr>
              <a:t> «сухий лід» має дуже широку сферу застосування;</a:t>
            </a:r>
            <a:endParaRPr lang="uk-UA" sz="2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uk-UA" sz="2000" b="1" dirty="0" smtClean="0">
                <a:solidFill>
                  <a:srgbClr val="002060"/>
                </a:solidFill>
                <a:cs typeface="Arial" pitchFamily="34" charset="0"/>
              </a:rPr>
              <a:t>даний проект може бути використаний на   уроках фізики, гуртковій роботі та роботі МАН для демонстрації цікавих дослідів.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endParaRPr lang="uk-UA" sz="2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3600" b="1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4762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762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676400" y="246185"/>
            <a:ext cx="7467600" cy="394774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sz="9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Джерела інформації: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sz="9600" dirty="0" smtClean="0">
                <a:solidFill>
                  <a:srgbClr val="20202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r>
              <a:rPr lang="uk-UA" sz="96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Я. И. </a:t>
            </a:r>
            <a:r>
              <a:rPr lang="uk-UA" sz="9600" b="1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Перельман</a:t>
            </a:r>
            <a:r>
              <a:rPr lang="uk-UA" sz="96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«</a:t>
            </a:r>
            <a:r>
              <a:rPr lang="uk-UA" sz="9600" b="1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Занимательная</a:t>
            </a:r>
            <a:r>
              <a:rPr lang="uk-UA" sz="96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9600" b="1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физика</a:t>
            </a:r>
            <a:r>
              <a:rPr lang="uk-UA" sz="96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sz="96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    Книга 2. Глава 6. </a:t>
            </a:r>
            <a:r>
              <a:rPr lang="uk-UA" sz="9600" b="1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Тепловые</a:t>
            </a:r>
            <a:r>
              <a:rPr lang="uk-UA" sz="96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9600" b="1" dirty="0" err="1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явления</a:t>
            </a:r>
            <a:r>
              <a:rPr lang="uk-UA" sz="96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; ст. 138;</a:t>
            </a:r>
            <a:endParaRPr lang="ru-RU" sz="96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uk-UA" sz="9600" b="1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uk-UA" sz="9600" b="1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sz="9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Інтернет ресурси: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uk-UA" sz="9600" b="1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uk-UA" sz="9600" b="1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96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9600" b="0" i="0" u="none" strike="noStrike" kern="1200" cap="none" spc="0" normalizeH="0" baseline="0" noProof="0" dirty="0" smtClean="0">
              <a:ln>
                <a:noFill/>
              </a:ln>
              <a:solidFill>
                <a:srgbClr val="4762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627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762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47346" y="3481397"/>
            <a:ext cx="817253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  <a:hlinkClick r:id="rId2"/>
              </a:rPr>
              <a:t>https://uk.wikipedia.org/wiki/Сухий_лід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111E3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111E31"/>
                </a:solidFill>
                <a:effectLst/>
                <a:ea typeface="Times New Roman" pitchFamily="18" charset="0"/>
                <a:cs typeface="Times New Roman" pitchFamily="18" charset="0"/>
                <a:hlinkClick r:id="rId3"/>
              </a:rPr>
              <a:t>https://www.youtube.com/watch?v=-eM8NjzMt54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111E3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111E3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1256" y="1131985"/>
            <a:ext cx="771552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</a:t>
            </a:r>
          </a:p>
          <a:p>
            <a:pPr algn="ctr"/>
            <a:r>
              <a:rPr lang="uk-UA" sz="8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увагу!!!</a:t>
            </a:r>
            <a:endParaRPr lang="ru-RU" sz="8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043953" y="175846"/>
            <a:ext cx="7100047" cy="6682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sz="2800" b="1" i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Мета проекту:</a:t>
            </a:r>
          </a:p>
          <a:p>
            <a:pPr lvl="0"/>
            <a:endParaRPr lang="uk-UA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002060"/>
                </a:solidFill>
              </a:rPr>
              <a:t>перетворити науково-популярні нариси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Я.І. </a:t>
            </a:r>
            <a:r>
              <a:rPr lang="uk-UA" sz="2400" b="1" dirty="0" err="1" smtClean="0">
                <a:solidFill>
                  <a:srgbClr val="002060"/>
                </a:solidFill>
              </a:rPr>
              <a:t>Перельмана</a:t>
            </a:r>
            <a:r>
              <a:rPr lang="uk-UA" sz="2400" b="1" dirty="0" smtClean="0">
                <a:solidFill>
                  <a:srgbClr val="002060"/>
                </a:solidFill>
              </a:rPr>
              <a:t> в фізичні досліди, пізнавальні фокуси;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002060"/>
                </a:solidFill>
              </a:rPr>
              <a:t>отримання  практичних умінь та навичок при виконанні даних дослідів;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002060"/>
                </a:solidFill>
              </a:rPr>
              <a:t>розширення кругозору та зацікавленості  до вивчення фізики як предмета.</a:t>
            </a:r>
            <a:endParaRPr lang="uk-UA" sz="2800" b="1" i="1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sz="2800" b="1" i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Завдання проекту: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uk-UA" sz="2800" b="1" i="1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18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4762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762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1" y="5833284"/>
            <a:ext cx="8528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002060"/>
                </a:solidFill>
                <a:cs typeface="Arial" pitchFamily="34" charset="0"/>
              </a:rPr>
              <a:t>пояснити результати незвичайних дослідів.</a:t>
            </a:r>
            <a:endParaRPr lang="ru-RU" sz="2400" b="1" dirty="0"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446" y="4149970"/>
            <a:ext cx="8185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опрацювати теоретичний матеріал по даній темі;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369" y="4835770"/>
            <a:ext cx="8176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rgbClr val="002060"/>
                </a:solidFill>
              </a:rPr>
              <a:t>експериментально вивчити властивості «сухого льоду» в домашніх умовах</a:t>
            </a:r>
            <a:r>
              <a:rPr lang="ru-RU" sz="2400" dirty="0" smtClean="0"/>
              <a:t>;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242047"/>
            <a:ext cx="9144000" cy="2232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sz="3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Дослід </a:t>
            </a:r>
            <a:r>
              <a:rPr lang="ru-RU" sz="3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lang="uk-UA" sz="3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18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4762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762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29075" y="800220"/>
            <a:ext cx="48387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    Я  кинув  «сухий лід» в теплу воду - виник білий прохолодний пар - це ефект сублімації (випаровування). Чим більш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 теплішу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додавав воду, тим пар густішав.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Щільний, холодний, білий туман з вуглекислого газу важчий за повітря, тому він спускався вниз і тримався пеленою у поверхні.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Пользователь\Desktop\P90410-184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5" y="1971675"/>
            <a:ext cx="2857500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242047"/>
            <a:ext cx="9144000" cy="2232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18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4762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762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Пользователь\Desktop\IMG-cccb0014fbb15537fa995d8302c58def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5409" y="3743864"/>
            <a:ext cx="2771775" cy="2790715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IMG-9a415d00de061ac5fda71b4c4b4a5217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255" y="1080164"/>
            <a:ext cx="2845579" cy="23704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76113" y="345057"/>
            <a:ext cx="502057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sz="3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Власний внесок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391025" y="1673988"/>
            <a:ext cx="40290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    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В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зяв банку, зробив отвори в кришці, вставивши в 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неї </a:t>
            </a:r>
            <a:r>
              <a:rPr kumimoji="0" lang="uk-UA" sz="24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коктейльні</a:t>
            </a:r>
            <a:r>
              <a:rPr kumimoji="0" lang="uk-UA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Arial" pitchFamily="34" charset="0"/>
              </a:rPr>
              <a:t> трубочки. </a:t>
            </a:r>
            <a:r>
              <a:rPr lang="uk-UA" sz="2400" b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Помістивши в банку сухий лід та теплу воду, можна спостерігати і  направляти </a:t>
            </a:r>
            <a:r>
              <a:rPr lang="uk-UA" sz="2400" b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“дим”</a:t>
            </a:r>
            <a:r>
              <a:rPr lang="uk-UA" sz="2400" b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184638"/>
            <a:ext cx="9144000" cy="2232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sz="3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Дослід №2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18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4762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762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253" y="1027802"/>
            <a:ext cx="2360179" cy="242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617" y="3730097"/>
            <a:ext cx="1719533" cy="241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 rot="10800000" flipV="1">
            <a:off x="4943474" y="1307434"/>
            <a:ext cx="380999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Вставивши </a:t>
            </a:r>
            <a:r>
              <a:rPr lang="uk-UA" sz="2000" b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коктейльну</a:t>
            </a:r>
            <a:r>
              <a:rPr lang="uk-UA" sz="2000" b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тру-бочку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в пляшку з водою і сухим льодом, а інший кінець трубки, помістивши у мильний розчин, у чашку з теплою водою  додав рідке мило, отримав  мильну бульбашку. Вона мала  низьку температуру і за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нею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можна спостерігати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та брати в руки.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Пользователь\Desktop\P90409-1826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2288" y="3790950"/>
            <a:ext cx="1700212" cy="233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184638"/>
            <a:ext cx="9144000" cy="2232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18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4762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762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 descr="C:\Users\Пользователь\Desktop\P90410-18261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3525" y="859964"/>
            <a:ext cx="2656935" cy="29595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68748" y="232913"/>
            <a:ext cx="634904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sz="3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Власний внесок</a:t>
            </a:r>
          </a:p>
        </p:txBody>
      </p:sp>
      <p:pic>
        <p:nvPicPr>
          <p:cNvPr id="1026" name="Picture 2" descr="C:\Users\Пользователь\Desktop\IMG-6c3589e7891e52913f7117e2263191f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024" y="4143374"/>
            <a:ext cx="2943225" cy="24098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01935" y="1714500"/>
            <a:ext cx="287996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      </a:t>
            </a: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Вставивши 3, а потім 4-і </a:t>
            </a:r>
            <a:r>
              <a:rPr lang="uk-UA" sz="2000" b="1" dirty="0" err="1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коктейльні</a:t>
            </a:r>
            <a:r>
              <a:rPr lang="uk-UA" sz="2000" b="1" dirty="0" smtClean="0"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трубочку одночасно отримав три  та чотири   мильні бульбашки. </a:t>
            </a:r>
            <a:endParaRPr lang="ru-RU" dirty="0"/>
          </a:p>
        </p:txBody>
      </p:sp>
      <p:pic>
        <p:nvPicPr>
          <p:cNvPr id="4098" name="Picture 2" descr="C:\Users\Пользователь\Desktop\P90410-1829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7350" y="4162424"/>
            <a:ext cx="2676525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246185"/>
            <a:ext cx="9144000" cy="2232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sz="3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Дослід №3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18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4762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762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5" name="Picture 7" descr="C:\Users\Пользователь\Desktop\P90410-184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834" y="851338"/>
            <a:ext cx="2951129" cy="2757542"/>
          </a:xfrm>
          <a:prstGeom prst="rect">
            <a:avLst/>
          </a:prstGeom>
          <a:noFill/>
        </p:spPr>
      </p:pic>
      <p:pic>
        <p:nvPicPr>
          <p:cNvPr id="2056" name="Picture 8" descr="C:\Users\Пользователь\Desktop\P90410-190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366" y="4104736"/>
            <a:ext cx="2326434" cy="2467156"/>
          </a:xfrm>
          <a:prstGeom prst="rect">
            <a:avLst/>
          </a:prstGeom>
          <a:noFill/>
        </p:spPr>
      </p:pic>
      <p:sp>
        <p:nvSpPr>
          <p:cNvPr id="5" name="Прямоугольник 6"/>
          <p:cNvSpPr/>
          <p:nvPr/>
        </p:nvSpPr>
        <p:spPr>
          <a:xfrm>
            <a:off x="4540009" y="858150"/>
            <a:ext cx="41753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r>
              <a:rPr lang="uk-UA" sz="2000" b="1" dirty="0" smtClean="0">
                <a:solidFill>
                  <a:srgbClr val="002060"/>
                </a:solidFill>
              </a:rPr>
              <a:t>Змочую милом край ємності з водою та сухим льодом.  За допомогою мильної стрічки обережно натягую на ємність мильну плівку. </a:t>
            </a:r>
            <a:r>
              <a:rPr lang="uk-UA" sz="2000" b="1" dirty="0" err="1" smtClean="0">
                <a:solidFill>
                  <a:srgbClr val="002060"/>
                </a:solidFill>
              </a:rPr>
              <a:t>Діоксид</a:t>
            </a:r>
            <a:r>
              <a:rPr lang="uk-UA" sz="2000" b="1" dirty="0" smtClean="0">
                <a:solidFill>
                  <a:srgbClr val="002060"/>
                </a:solidFill>
              </a:rPr>
              <a:t> вуглецю  виявиться замкненим всередині, почне надуватися величезна мильна бульбашка, яку потім можна змусити рухатись.</a:t>
            </a:r>
            <a:endParaRPr lang="uk-UA" sz="2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Пользователь\Desktop\P90410-1905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6" y="4124325"/>
            <a:ext cx="2171700" cy="2409825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P90410-1859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4162426"/>
            <a:ext cx="2352675" cy="2390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Пользователь\Desktop\P90409-200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255" y="3865676"/>
            <a:ext cx="3212202" cy="2602772"/>
          </a:xfrm>
          <a:prstGeom prst="rect">
            <a:avLst/>
          </a:prstGeom>
          <a:noFill/>
        </p:spPr>
      </p:pic>
      <p:pic>
        <p:nvPicPr>
          <p:cNvPr id="3" name="Picture 3" descr="C:\Users\Пользователь\Desktop\P90410-184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1188" y="987366"/>
            <a:ext cx="3200400" cy="25915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7758" y="198408"/>
            <a:ext cx="558129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uk-UA" sz="36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Власний внесок</a:t>
            </a:r>
          </a:p>
        </p:txBody>
      </p:sp>
      <p:sp>
        <p:nvSpPr>
          <p:cNvPr id="6" name="Прямоугольник 6"/>
          <p:cNvSpPr/>
          <p:nvPr/>
        </p:nvSpPr>
        <p:spPr>
          <a:xfrm>
            <a:off x="5276850" y="1990725"/>
            <a:ext cx="33909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</a:rPr>
              <a:t>   Поставив маленьку банку в  посудину.  Змочив край милом та натягнув мильну плівку і   утворилася подвійна кулька.</a:t>
            </a:r>
            <a:endParaRPr lang="uk-UA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246185"/>
            <a:ext cx="9144000" cy="2232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3600" b="1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Пояснення</a:t>
            </a:r>
            <a:r>
              <a:rPr kumimoji="0" lang="uk-UA" sz="3600" b="1" u="sng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дослідів</a:t>
            </a:r>
            <a:endParaRPr kumimoji="0" lang="uk-UA" sz="3600" b="1" u="sng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4762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7627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1150" y="819835"/>
            <a:ext cx="6019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just"/>
            <a:r>
              <a:rPr lang="uk-UA" sz="2400" b="1" dirty="0" smtClean="0">
                <a:solidFill>
                  <a:srgbClr val="002060"/>
                </a:solidFill>
              </a:rPr>
              <a:t>Чарівниками-помічниками моїх дослідів були: </a:t>
            </a:r>
          </a:p>
          <a:p>
            <a:pPr algn="just"/>
            <a:endParaRPr lang="uk-UA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</a:rPr>
              <a:t>у першому: процес сублімації та закон Паскаля;</a:t>
            </a:r>
          </a:p>
          <a:p>
            <a:pPr algn="just"/>
            <a:endParaRPr lang="uk-UA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</a:rPr>
              <a:t>у другому: процес сублімації, закон Паскаля та поверхневий натяг рідини;</a:t>
            </a:r>
          </a:p>
          <a:p>
            <a:pPr algn="just"/>
            <a:endParaRPr lang="uk-UA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uk-UA" sz="2400" b="1" dirty="0" smtClean="0">
                <a:solidFill>
                  <a:srgbClr val="002060"/>
                </a:solidFill>
              </a:rPr>
              <a:t>у третьому: процес сублімації та поверхневий натяг рідини. </a:t>
            </a:r>
            <a:endParaRPr lang="uk-UA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</TotalTime>
  <Words>496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“Сухий лід”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</cp:lastModifiedBy>
  <cp:revision>86</cp:revision>
  <dcterms:created xsi:type="dcterms:W3CDTF">2018-09-04T12:10:47Z</dcterms:created>
  <dcterms:modified xsi:type="dcterms:W3CDTF">2019-04-12T19:50:20Z</dcterms:modified>
</cp:coreProperties>
</file>