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89DBDBD-72DB-4E95-8F3F-C9841BC921A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6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1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2;&#1040;&#1053;\3_&#1093;&#1072;&#1091;&#1084;&#1077;&#1072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2"/>
          <c:order val="2"/>
          <c:tx>
            <c:strRef>
              <c:f>"Левая часть"</c:f>
            </c:strRef>
          </c:tx>
          <c:marker>
            <c:symbol val="none"/>
          </c:marker>
          <c:cat>
            <c:multiLvlStrRef>
              <c:f>Лист1!$A$2:$A$18</c:f>
            </c:multiLvlStrRef>
          </c:cat>
          <c:val>
            <c:numRef>
              <c:f>Лист1!$B$2:$B$18</c:f>
            </c:numRef>
          </c:val>
        </c:ser>
        <c:ser>
          <c:idx val="3"/>
          <c:order val="3"/>
          <c:tx>
            <c:strRef>
              <c:f>"Правая часть"</c:f>
            </c:strRef>
          </c:tx>
          <c:marker>
            <c:symbol val="none"/>
          </c:marker>
          <c:cat>
            <c:multiLvlStrRef>
              <c:f>Лист1!$A$2:$A$18</c:f>
            </c:multiLvlStrRef>
          </c:cat>
          <c:val>
            <c:numRef>
              <c:f>Лист1!$C$2:$C$18</c:f>
            </c:numRef>
          </c:val>
        </c:ser>
        <c:ser>
          <c:idx val="0"/>
          <c:order val="0"/>
          <c:marker>
            <c:symbol val="none"/>
          </c:marker>
          <c:cat>
            <c:numRef>
              <c:f>[3_хаумеа2.xlsx]Лист2!$A$2:$A$12</c:f>
              <c:numCache>
                <c:formatCode>General</c:formatCode>
                <c:ptCount val="11"/>
                <c:pt idx="0">
                  <c:v>300000</c:v>
                </c:pt>
                <c:pt idx="1">
                  <c:v>310000</c:v>
                </c:pt>
                <c:pt idx="2">
                  <c:v>320000</c:v>
                </c:pt>
                <c:pt idx="3">
                  <c:v>330000</c:v>
                </c:pt>
                <c:pt idx="4">
                  <c:v>340000</c:v>
                </c:pt>
                <c:pt idx="5">
                  <c:v>350000</c:v>
                </c:pt>
                <c:pt idx="6">
                  <c:v>360000</c:v>
                </c:pt>
                <c:pt idx="7">
                  <c:v>370000</c:v>
                </c:pt>
                <c:pt idx="8">
                  <c:v>380000</c:v>
                </c:pt>
                <c:pt idx="9">
                  <c:v>390000</c:v>
                </c:pt>
                <c:pt idx="10">
                  <c:v>400000</c:v>
                </c:pt>
              </c:numCache>
            </c:numRef>
          </c:cat>
          <c:val>
            <c:numRef>
              <c:f>[3_хаумеа2.xlsx]Лист2!$B$2:$B$12</c:f>
              <c:numCache>
                <c:formatCode>General</c:formatCode>
                <c:ptCount val="11"/>
                <c:pt idx="0">
                  <c:v>3.8036958338472476E+25</c:v>
                </c:pt>
                <c:pt idx="1">
                  <c:v>4.108064590361801E+25</c:v>
                </c:pt>
                <c:pt idx="2">
                  <c:v>4.4328218744346517E+25</c:v>
                </c:pt>
                <c:pt idx="3">
                  <c:v>4.7786432501392083E+25</c:v>
                </c:pt>
                <c:pt idx="4">
                  <c:v>5.1462067189386499E+25</c:v>
                </c:pt>
                <c:pt idx="5">
                  <c:v>5.5361929079016966E+25</c:v>
                </c:pt>
                <c:pt idx="6">
                  <c:v>5.9492852703925481E+25</c:v>
                </c:pt>
                <c:pt idx="7">
                  <c:v>6.3861703004926795E+25</c:v>
                </c:pt>
                <c:pt idx="8">
                  <c:v>6.8475377626209331E+25</c:v>
                </c:pt>
                <c:pt idx="9">
                  <c:v>7.3340809380716138E+25</c:v>
                </c:pt>
                <c:pt idx="10">
                  <c:v>7.8464968904960606E+25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cat>
            <c:numRef>
              <c:f>[3_хаумеа2.xlsx]Лист2!$A$2:$A$12</c:f>
              <c:numCache>
                <c:formatCode>General</c:formatCode>
                <c:ptCount val="11"/>
                <c:pt idx="0">
                  <c:v>300000</c:v>
                </c:pt>
                <c:pt idx="1">
                  <c:v>310000</c:v>
                </c:pt>
                <c:pt idx="2">
                  <c:v>320000</c:v>
                </c:pt>
                <c:pt idx="3">
                  <c:v>330000</c:v>
                </c:pt>
                <c:pt idx="4">
                  <c:v>340000</c:v>
                </c:pt>
                <c:pt idx="5">
                  <c:v>350000</c:v>
                </c:pt>
                <c:pt idx="6">
                  <c:v>360000</c:v>
                </c:pt>
                <c:pt idx="7">
                  <c:v>370000</c:v>
                </c:pt>
                <c:pt idx="8">
                  <c:v>380000</c:v>
                </c:pt>
                <c:pt idx="9">
                  <c:v>390000</c:v>
                </c:pt>
                <c:pt idx="10">
                  <c:v>400000</c:v>
                </c:pt>
              </c:numCache>
            </c:numRef>
          </c:cat>
          <c:val>
            <c:numRef>
              <c:f>[3_хаумеа2.xlsx]Лист2!$C$2:$C$12</c:f>
              <c:numCache>
                <c:formatCode>0.00E+00</c:formatCode>
                <c:ptCount val="11"/>
                <c:pt idx="0">
                  <c:v>4.4999999999999986E+25</c:v>
                </c:pt>
                <c:pt idx="1">
                  <c:v>4.4999999999999986E+25</c:v>
                </c:pt>
                <c:pt idx="2">
                  <c:v>4.4999999999999986E+25</c:v>
                </c:pt>
                <c:pt idx="3">
                  <c:v>4.4999999999999986E+25</c:v>
                </c:pt>
                <c:pt idx="4">
                  <c:v>4.4999999999999986E+25</c:v>
                </c:pt>
                <c:pt idx="5">
                  <c:v>4.4999999999999986E+25</c:v>
                </c:pt>
                <c:pt idx="6">
                  <c:v>4.4999999999999986E+25</c:v>
                </c:pt>
                <c:pt idx="7">
                  <c:v>4.4999999999999986E+25</c:v>
                </c:pt>
                <c:pt idx="8">
                  <c:v>4.4999999999999986E+25</c:v>
                </c:pt>
                <c:pt idx="9">
                  <c:v>4.4999999999999986E+25</c:v>
                </c:pt>
                <c:pt idx="10">
                  <c:v>4.4999999999999986E+25</c:v>
                </c:pt>
              </c:numCache>
            </c:numRef>
          </c:val>
        </c:ser>
        <c:marker val="1"/>
        <c:axId val="85975424"/>
        <c:axId val="85976960"/>
      </c:lineChart>
      <c:catAx>
        <c:axId val="85975424"/>
        <c:scaling>
          <c:orientation val="minMax"/>
        </c:scaling>
        <c:axPos val="b"/>
        <c:numFmt formatCode="General" sourceLinked="1"/>
        <c:tickLblPos val="nextTo"/>
        <c:crossAx val="85976960"/>
        <c:crosses val="autoZero"/>
        <c:auto val="1"/>
        <c:lblAlgn val="ctr"/>
        <c:lblOffset val="100"/>
      </c:catAx>
      <c:valAx>
        <c:axId val="85976960"/>
        <c:scaling>
          <c:orientation val="minMax"/>
        </c:scaling>
        <c:axPos val="l"/>
        <c:majorGridlines/>
        <c:numFmt formatCode="General" sourceLinked="1"/>
        <c:tickLblPos val="nextTo"/>
        <c:crossAx val="85975424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42FE3-D150-4298-BB9B-E8C51FBCA6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F603C-6BE9-413D-BCF3-70535604FAE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598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F603C-6BE9-413D-BCF3-70535604FAE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0547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DA4B92-0511-4ABE-B7B8-818EE8D181FD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FBE9-6161-45F7-BFBC-D99CA420AEBC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1D629-FE49-4EA9-A3EA-D1E777798C46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7041BD-4CA5-4260-B173-BDF27219BF5C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FA3B00-69D4-4E26-A3EB-70FEE5CB46A4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1D16-E221-4DDD-BE95-2CB09750B031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8B99-76F5-4250-B3E4-818A88791013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5A4176-B88A-42C8-9EF9-C16D9F6BA727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8B8-9A0B-4289-91AB-8DD2CCF0CA39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D99086-DEDE-4D2F-99CA-88495BBC2AD1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AA7710-5EC1-49DC-8291-90F2E5553243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CB6272-4F38-45E7-B9AA-DD9D87E10E26}" type="datetime1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9A8F14-5E18-482B-9C38-7037CB5695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jpe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476672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uk-UA" sz="2700" dirty="0"/>
              <a:t>ПОЯСНЕННЯ НЕЗВИЧНОЇ ФОРМИ </a:t>
            </a:r>
            <a:br>
              <a:rPr lang="uk-UA" sz="2700" dirty="0"/>
            </a:br>
            <a:r>
              <a:rPr lang="uk-UA" sz="2700" dirty="0"/>
              <a:t>КАРЛИКОВОЇ ПЛАНЕТИ ХАУМЕА </a:t>
            </a:r>
            <a:br>
              <a:rPr lang="uk-UA" sz="2700" dirty="0"/>
            </a:br>
            <a:r>
              <a:rPr lang="uk-UA" sz="2700" dirty="0"/>
              <a:t>ПОРІВНЯНО З ІНШИМИ КАРЛИКОВИМИ ПЛАНЕТАМИ </a:t>
            </a:r>
            <a:br>
              <a:rPr lang="uk-UA" sz="2700" dirty="0"/>
            </a:br>
            <a:r>
              <a:rPr lang="uk-UA" sz="2700" dirty="0"/>
              <a:t>ПОЯСА КОЙПЕРА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84" y="2143116"/>
            <a:ext cx="3078088" cy="2571768"/>
          </a:xfrm>
        </p:spPr>
        <p:txBody>
          <a:bodyPr>
            <a:noAutofit/>
          </a:bodyPr>
          <a:lstStyle/>
          <a:p>
            <a:r>
              <a:rPr lang="ru-RU" sz="1200" dirty="0"/>
              <a:t>Роботу </a:t>
            </a:r>
            <a:r>
              <a:rPr lang="ru-RU" sz="1200" dirty="0" smtClean="0"/>
              <a:t>виконав: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Рядинський </a:t>
            </a:r>
            <a:r>
              <a:rPr lang="ru-RU" sz="1200" dirty="0"/>
              <a:t>Іван Леонідович, </a:t>
            </a:r>
            <a:br>
              <a:rPr lang="ru-RU" sz="1200" dirty="0"/>
            </a:br>
            <a:r>
              <a:rPr lang="ru-RU" sz="1200" dirty="0"/>
              <a:t>учень 9-А </a:t>
            </a:r>
            <a:r>
              <a:rPr lang="ru-RU" sz="1200" dirty="0" smtClean="0"/>
              <a:t>класу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 </a:t>
            </a:r>
            <a:r>
              <a:rPr lang="ru-RU" sz="1200" dirty="0"/>
              <a:t>Харківського </a:t>
            </a:r>
            <a:r>
              <a:rPr lang="ru-RU" sz="1200" dirty="0" smtClean="0"/>
              <a:t>ліцею </a:t>
            </a:r>
            <a:r>
              <a:rPr lang="ru-RU" sz="1200" dirty="0"/>
              <a:t>№ </a:t>
            </a:r>
            <a:r>
              <a:rPr lang="ru-RU" sz="1200" dirty="0" smtClean="0"/>
              <a:t>89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 Харківської</a:t>
            </a:r>
            <a:r>
              <a:rPr lang="en-US" sz="1200" dirty="0"/>
              <a:t> </a:t>
            </a:r>
            <a:r>
              <a:rPr lang="ru-RU" sz="1200" dirty="0" smtClean="0"/>
              <a:t>міської </a:t>
            </a:r>
            <a:r>
              <a:rPr lang="ru-RU" sz="1200" dirty="0"/>
              <a:t>ради </a:t>
            </a:r>
            <a:r>
              <a:rPr lang="ru-RU" sz="1200" dirty="0" err="1"/>
              <a:t>Харківської</a:t>
            </a:r>
            <a:r>
              <a:rPr lang="ru-RU" sz="1200" dirty="0"/>
              <a:t> </a:t>
            </a:r>
            <a:r>
              <a:rPr lang="ru-RU" sz="1200" dirty="0" err="1" smtClean="0"/>
              <a:t>області</a:t>
            </a: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err="1" smtClean="0"/>
              <a:t>Науковий</a:t>
            </a:r>
            <a:r>
              <a:rPr lang="ru-RU" sz="1200" dirty="0" smtClean="0"/>
              <a:t> </a:t>
            </a:r>
            <a:r>
              <a:rPr lang="ru-RU" sz="1200" dirty="0" err="1"/>
              <a:t>керівник</a:t>
            </a:r>
            <a:r>
              <a:rPr lang="ru-RU" sz="1200" dirty="0" smtClean="0"/>
              <a:t>:</a:t>
            </a:r>
            <a:br>
              <a:rPr lang="ru-RU" sz="1200" dirty="0" smtClean="0"/>
            </a:br>
            <a:r>
              <a:rPr lang="ru-RU" sz="1200" dirty="0" err="1"/>
              <a:t>Камін</a:t>
            </a:r>
            <a:r>
              <a:rPr lang="ru-RU" sz="1200" dirty="0"/>
              <a:t> </a:t>
            </a:r>
            <a:r>
              <a:rPr lang="ru-RU" sz="1200" dirty="0" err="1"/>
              <a:t>Олександр</a:t>
            </a:r>
            <a:r>
              <a:rPr lang="ru-RU" sz="1200" dirty="0"/>
              <a:t> </a:t>
            </a:r>
            <a:r>
              <a:rPr lang="ru-RU" sz="1200" dirty="0" err="1" smtClean="0"/>
              <a:t>Олександрович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 </a:t>
            </a:r>
            <a:r>
              <a:rPr lang="ru-RU" sz="1200" dirty="0"/>
              <a:t>Вчитель фізики і </a:t>
            </a:r>
            <a:r>
              <a:rPr lang="ru-RU" sz="1200" dirty="0" smtClean="0"/>
              <a:t>астрономії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 </a:t>
            </a:r>
            <a:r>
              <a:rPr lang="ru-RU" sz="1200" dirty="0"/>
              <a:t>Харківського ліцею № 89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Харківської </a:t>
            </a:r>
            <a:r>
              <a:rPr lang="ru-RU" sz="1200" dirty="0"/>
              <a:t>міської ради Харківської області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2071670" y="2071677"/>
            <a:ext cx="2714644" cy="2178389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2143117"/>
            <a:ext cx="128588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429132"/>
            <a:ext cx="290458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0561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Пояснення можливої причини швидкого обертання Хаумеа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16832"/>
            <a:ext cx="1632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Оскільки з (8)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36319604"/>
              </p:ext>
            </p:extLst>
          </p:nvPr>
        </p:nvGraphicFramePr>
        <p:xfrm>
          <a:off x="779577" y="2297649"/>
          <a:ext cx="1440160" cy="356475"/>
        </p:xfrm>
        <a:graphic>
          <a:graphicData uri="http://schemas.openxmlformats.org/presentationml/2006/ole">
            <p:oleObj spid="_x0000_s7217" r:id="rId3" imgW="965200" imgH="228600" progId="Equation.DSMT4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419872" y="1916832"/>
            <a:ext cx="3232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формула (6) матиме вигляд </a:t>
            </a:r>
            <a:endParaRPr lang="ru-RU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8782876"/>
              </p:ext>
            </p:extLst>
          </p:nvPr>
        </p:nvGraphicFramePr>
        <p:xfrm>
          <a:off x="3445300" y="2348880"/>
          <a:ext cx="3576251" cy="593890"/>
        </p:xfrm>
        <a:graphic>
          <a:graphicData uri="http://schemas.openxmlformats.org/presentationml/2006/ole">
            <p:oleObj spid="_x0000_s7218" r:id="rId4" imgW="2654300" imgH="431800" progId="Equation.DSMT4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236296" y="2492896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(13)</a:t>
            </a:r>
            <a:endParaRPr lang="ru-RU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862221"/>
              </p:ext>
            </p:extLst>
          </p:nvPr>
        </p:nvGraphicFramePr>
        <p:xfrm>
          <a:off x="650780" y="3429000"/>
          <a:ext cx="2659360" cy="664840"/>
        </p:xfrm>
        <a:graphic>
          <a:graphicData uri="http://schemas.openxmlformats.org/presentationml/2006/ole">
            <p:oleObj spid="_x0000_s7219" r:id="rId5" imgW="1218671" imgH="291973" progId="Equation.DSMT4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71669" y="4437112"/>
            <a:ext cx="4416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Тоді формула (7) запишеться у вигляді </a:t>
            </a:r>
            <a:endParaRPr lang="ru-RU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0969045"/>
              </p:ext>
            </p:extLst>
          </p:nvPr>
        </p:nvGraphicFramePr>
        <p:xfrm>
          <a:off x="593893" y="4725144"/>
          <a:ext cx="5133950" cy="821432"/>
        </p:xfrm>
        <a:graphic>
          <a:graphicData uri="http://schemas.openxmlformats.org/presentationml/2006/ole">
            <p:oleObj spid="_x0000_s7220" r:id="rId6" imgW="3352800" imgH="508000" progId="Equation.DSMT4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275856" y="3573016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(14)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24128" y="501317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(15)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61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/>
              <a:t>Чисельні оцінки.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Б</a:t>
            </a:r>
            <a:r>
              <a:rPr lang="uk-UA" sz="2000" dirty="0" smtClean="0"/>
              <a:t>удемо </a:t>
            </a:r>
            <a:r>
              <a:rPr lang="uk-UA" sz="2000" dirty="0"/>
              <a:t>вважати прицільний параметр рівним третині екваторіального радіусу Хаумеа (250 км), швидкість снаряда відносно мішені будемо вважати рівній різниці другої та першої космічних швидкостей на тій же відстані від Сонця, що й Хаумеа (відстань 40 а.од., швидкість 4550 м/с).  Кутова швидкість Хаумеа дорівнює 4,54∙10</a:t>
            </a:r>
            <a:r>
              <a:rPr lang="uk-UA" sz="2000" baseline="30000" dirty="0"/>
              <a:t>-4</a:t>
            </a:r>
            <a:r>
              <a:rPr lang="uk-UA" sz="2000" dirty="0"/>
              <a:t>рад/с, кутова швидкість планети-мішені дорівнює 1,74∙10</a:t>
            </a:r>
            <a:r>
              <a:rPr lang="uk-UA" sz="2000" baseline="30000" dirty="0"/>
              <a:t>-4</a:t>
            </a:r>
            <a:r>
              <a:rPr lang="uk-UA" sz="2000" dirty="0"/>
              <a:t> рад/с (що відповідає періоду добового </a:t>
            </a:r>
            <a:r>
              <a:rPr lang="uk-UA" sz="2000" dirty="0" smtClean="0"/>
              <a:t>обертання 10 </a:t>
            </a:r>
            <a:r>
              <a:rPr lang="uk-UA" sz="2000" dirty="0"/>
              <a:t>годин). Тоді  рівняння (15) після підставлення всіх цих чисельних значень має вигляд:</a:t>
            </a:r>
            <a:endParaRPr lang="ru-RU" sz="20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3486392"/>
              </p:ext>
            </p:extLst>
          </p:nvPr>
        </p:nvGraphicFramePr>
        <p:xfrm>
          <a:off x="323528" y="4725144"/>
          <a:ext cx="8280919" cy="588764"/>
        </p:xfrm>
        <a:graphic>
          <a:graphicData uri="http://schemas.openxmlformats.org/presentationml/2006/ole">
            <p:oleObj spid="_x0000_s8204" r:id="rId3" imgW="4902200" imgH="2921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835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/>
              <a:t>Чисельні оцінки.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740352" y="2636912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Рис. 2.3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63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/>
              <a:t>Чисельні оцінки.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Одержуємо, що радіус снаряда, який за цих умов розгонить планету до нинішньої кутової швидкості, дорівнює 322 км, а його маса дорівнює 3,63∙10</a:t>
            </a:r>
            <a:r>
              <a:rPr lang="uk-UA" baseline="30000" dirty="0"/>
              <a:t>20</a:t>
            </a:r>
            <a:r>
              <a:rPr lang="uk-UA" dirty="0"/>
              <a:t> кг, тобто біля </a:t>
            </a:r>
            <a:r>
              <a:rPr lang="uk-UA" dirty="0" smtClean="0"/>
              <a:t>1/11 </a:t>
            </a:r>
            <a:r>
              <a:rPr lang="uk-UA" dirty="0"/>
              <a:t>маси Хаумеа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dirty="0"/>
              <a:t>Аналогічно можна одержати значення </a:t>
            </a:r>
            <a:r>
              <a:rPr lang="uk-UA" b="1" i="1" dirty="0"/>
              <a:t>R</a:t>
            </a:r>
            <a:r>
              <a:rPr lang="uk-UA" b="1" i="1" baseline="-25000" dirty="0"/>
              <a:t>с </a:t>
            </a:r>
            <a:r>
              <a:rPr lang="uk-UA" dirty="0"/>
              <a:t>також для інших значень прицільного параметра. Деякі можливі приклади представлені у таблиці. В ній наведені значення радіуса та маси планети-снаряда при трьох значеннях прицільного параметра – 250 км, 380 км та 500 км – та трьох значеннях кутової швидкості, які відповідають значенням періоду обертання планети-мішені 10 год, 20 год та 40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39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dirty="0"/>
              <a:t>Чисельні оцінки.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00732832"/>
              </p:ext>
            </p:extLst>
          </p:nvPr>
        </p:nvGraphicFramePr>
        <p:xfrm>
          <a:off x="323528" y="1052737"/>
          <a:ext cx="8280920" cy="4635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468"/>
                <a:gridCol w="1344940"/>
                <a:gridCol w="1438015"/>
                <a:gridCol w="1979715"/>
                <a:gridCol w="1978782"/>
              </a:tblGrid>
              <a:tr h="107017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Прицільний параметр </a:t>
                      </a:r>
                      <a:r>
                        <a:rPr lang="en-US" sz="1200" dirty="0">
                          <a:effectLst/>
                        </a:rPr>
                        <a:t>x, </a:t>
                      </a:r>
                      <a:r>
                        <a:rPr lang="ru-RU" sz="1200" dirty="0">
                          <a:effectLst/>
                        </a:rPr>
                        <a:t>м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Кутова швидкість мішені, ω</a:t>
                      </a:r>
                      <a:r>
                        <a:rPr lang="uk-UA" sz="1200" baseline="-25000" dirty="0">
                          <a:effectLst/>
                        </a:rPr>
                        <a:t>м</a:t>
                      </a:r>
                      <a:r>
                        <a:rPr lang="uk-UA" sz="1200" dirty="0">
                          <a:effectLst/>
                        </a:rPr>
                        <a:t>, рад/с 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Відносна швидкість снаряда, </a:t>
                      </a:r>
                      <a:r>
                        <a:rPr lang="en-US" sz="1200" dirty="0">
                          <a:effectLst/>
                        </a:rPr>
                        <a:t>v</a:t>
                      </a:r>
                      <a:r>
                        <a:rPr lang="en-US" sz="1200" baseline="-25000" dirty="0">
                          <a:effectLst/>
                        </a:rPr>
                        <a:t>c</a:t>
                      </a:r>
                      <a:r>
                        <a:rPr lang="ru-RU" sz="1200" dirty="0">
                          <a:effectLst/>
                        </a:rPr>
                        <a:t>, м/с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Необхідний радіус снаряда R</a:t>
                      </a:r>
                      <a:r>
                        <a:rPr lang="uk-UA" sz="1200" baseline="-25000" dirty="0">
                          <a:effectLst/>
                        </a:rPr>
                        <a:t>с</a:t>
                      </a:r>
                      <a:r>
                        <a:rPr lang="uk-UA" sz="1200" dirty="0">
                          <a:effectLst/>
                        </a:rPr>
                        <a:t>, м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Необхідна маса снаряда, </a:t>
                      </a:r>
                      <a:r>
                        <a:rPr lang="en-US" sz="1200" dirty="0">
                          <a:effectLst/>
                        </a:rPr>
                        <a:t>m</a:t>
                      </a:r>
                      <a:r>
                        <a:rPr lang="uk-UA" sz="1200" baseline="-25000" dirty="0">
                          <a:effectLst/>
                        </a:rPr>
                        <a:t>с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ru-RU" sz="1200" dirty="0">
                          <a:effectLst/>
                        </a:rPr>
                        <a:t>кг 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</a:tr>
              <a:tr h="38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250∙10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1,74∙10</a:t>
                      </a:r>
                      <a:r>
                        <a:rPr lang="uk-UA" sz="1200" baseline="30000" dirty="0">
                          <a:effectLst/>
                        </a:rPr>
                        <a:t>-4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4550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322∙10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3,63∙10</a:t>
                      </a:r>
                      <a:r>
                        <a:rPr lang="uk-UA" sz="1200" baseline="300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</a:tr>
              <a:tr h="38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380∙10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1,74∙10</a:t>
                      </a:r>
                      <a:r>
                        <a:rPr lang="uk-UA" sz="1200" baseline="30000" dirty="0">
                          <a:effectLst/>
                        </a:rPr>
                        <a:t>-4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4550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279∙10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2,36∙10</a:t>
                      </a:r>
                      <a:r>
                        <a:rPr lang="uk-UA" sz="1200" baseline="300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</a:tr>
              <a:tr h="38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500∙10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1,74∙10</a:t>
                      </a:r>
                      <a:r>
                        <a:rPr lang="uk-UA" sz="1200" baseline="30000" dirty="0">
                          <a:effectLst/>
                        </a:rPr>
                        <a:t>-4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4550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254∙10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1,78∙10</a:t>
                      </a:r>
                      <a:r>
                        <a:rPr lang="uk-UA" sz="1200" baseline="300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</a:tr>
              <a:tr h="38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250∙10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0,87∙10</a:t>
                      </a:r>
                      <a:r>
                        <a:rPr lang="uk-UA" sz="1200" baseline="30000" dirty="0">
                          <a:effectLst/>
                        </a:rPr>
                        <a:t>-4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4550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332∙10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3,98∙10</a:t>
                      </a:r>
                      <a:r>
                        <a:rPr lang="uk-UA" sz="1200" baseline="300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</a:tr>
              <a:tr h="38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380∙10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0,87∙10</a:t>
                      </a:r>
                      <a:r>
                        <a:rPr lang="uk-UA" sz="1200" baseline="30000" dirty="0">
                          <a:effectLst/>
                        </a:rPr>
                        <a:t>-4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4550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288∙10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2,60∙10</a:t>
                      </a:r>
                      <a:r>
                        <a:rPr lang="uk-UA" sz="1200" baseline="300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</a:tr>
              <a:tr h="38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500∙10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0,87∙10</a:t>
                      </a:r>
                      <a:r>
                        <a:rPr lang="uk-UA" sz="1200" baseline="30000" dirty="0">
                          <a:effectLst/>
                        </a:rPr>
                        <a:t>-4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4550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263∙10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1,98∙10</a:t>
                      </a:r>
                      <a:r>
                        <a:rPr lang="uk-UA" sz="1200" baseline="300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</a:tr>
              <a:tr h="410666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250∙10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0,435∙10</a:t>
                      </a:r>
                      <a:r>
                        <a:rPr lang="uk-UA" sz="1200" baseline="30000" dirty="0">
                          <a:effectLst/>
                        </a:rPr>
                        <a:t>-4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4550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336∙10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4,12∙10</a:t>
                      </a:r>
                      <a:r>
                        <a:rPr lang="uk-UA" sz="1200" baseline="300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</a:tr>
              <a:tr h="410666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380∙10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0,435∙10</a:t>
                      </a:r>
                      <a:r>
                        <a:rPr lang="uk-UA" sz="1200" baseline="30000" dirty="0">
                          <a:effectLst/>
                        </a:rPr>
                        <a:t>-4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4550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292∙10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2,71∙10</a:t>
                      </a:r>
                      <a:r>
                        <a:rPr lang="uk-UA" sz="1200" baseline="300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</a:tr>
              <a:tr h="410666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500∙10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0,435∙10</a:t>
                      </a:r>
                      <a:r>
                        <a:rPr lang="uk-UA" sz="1200" baseline="30000" dirty="0">
                          <a:effectLst/>
                        </a:rPr>
                        <a:t>-4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4550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267∙10</a:t>
                      </a:r>
                      <a:r>
                        <a:rPr lang="uk-UA" sz="1200" baseline="30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2,07∙10</a:t>
                      </a:r>
                      <a:r>
                        <a:rPr lang="uk-UA" sz="1200" baseline="30000" dirty="0">
                          <a:effectLst/>
                        </a:rPr>
                        <a:t>20</a:t>
                      </a:r>
                      <a:endParaRPr lang="ru-RU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406" marR="45406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100392" y="5733256"/>
            <a:ext cx="609600" cy="521208"/>
          </a:xfrm>
        </p:spPr>
        <p:txBody>
          <a:bodyPr/>
          <a:lstStyle/>
          <a:p>
            <a:fld id="{E19A8F14-5E18-482B-9C38-7037CB56958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03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uk-UA" sz="3600" b="1" cap="all" dirty="0"/>
              <a:t>Висновки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7467600" cy="54932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1700" dirty="0" smtClean="0"/>
              <a:t>В </a:t>
            </a:r>
            <a:r>
              <a:rPr lang="uk-UA" sz="1700" dirty="0"/>
              <a:t>роботі було розглянуто незвичну форму карликової планети Хаумеа, яка відрізняється від форми інших небесних тіл схожих розмірів.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1700" dirty="0" smtClean="0"/>
              <a:t>Незвичність </a:t>
            </a:r>
            <a:r>
              <a:rPr lang="uk-UA" sz="1700" dirty="0"/>
              <a:t>форми було пояснено надто швидким обертанням Хаумеа навколо власної вісі. </a:t>
            </a:r>
            <a:endParaRPr lang="uk-UA" sz="17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1700" dirty="0" smtClean="0"/>
              <a:t>Було </a:t>
            </a:r>
            <a:r>
              <a:rPr lang="uk-UA" sz="1700" dirty="0"/>
              <a:t>зроблено чисельні оцінки, які з достатньою для таких обчислень точністю співпадає з реальними співвідношеннями. </a:t>
            </a:r>
            <a:endParaRPr lang="ru-RU" sz="1700" dirty="0"/>
          </a:p>
          <a:p>
            <a:pPr marL="0" indent="0">
              <a:buNone/>
            </a:pPr>
            <a:endParaRPr lang="ru-RU" sz="17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1700" dirty="0" smtClean="0"/>
              <a:t>Було </a:t>
            </a:r>
            <a:r>
              <a:rPr lang="uk-UA" sz="1700" dirty="0"/>
              <a:t>також висунуто гіпотезу, що така велика кутова швидкість добового обертання Хаумеа є наслідком того, що ця карликова планета виникла внаслідок </a:t>
            </a:r>
            <a:r>
              <a:rPr lang="uk-UA" sz="1700" dirty="0" err="1" smtClean="0"/>
              <a:t>непружного</a:t>
            </a:r>
            <a:r>
              <a:rPr lang="uk-UA" sz="1700" dirty="0" smtClean="0"/>
              <a:t> </a:t>
            </a:r>
            <a:r>
              <a:rPr lang="uk-UA" sz="1700" dirty="0"/>
              <a:t>нецентрального зіткнення двох небесних тіл меншого розміру, виведено формулу для обчислення параметрів цього зіткнення та наведено декілька прикладів можливих значень цих параметрів. </a:t>
            </a:r>
            <a:endParaRPr lang="ru-RU" sz="17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1700" dirty="0" smtClean="0"/>
              <a:t>Отримані </a:t>
            </a:r>
            <a:r>
              <a:rPr lang="uk-UA" sz="1700" dirty="0"/>
              <a:t>результати мають, насамперед, методичне значення. Нині в шкільному курсі астрономії тільки дається якісний опис карликових планет. Підхід, застосований в цій роботі, фізичні та математичні методи не виходять за рамки програми поглибленого вивчення фізики в середній школі та цілком доступні для старших школярів, які цікавляться фізикою та астрономією. Корисними ці результати будуть також для студентів молодших курсів фізико-математичних спеціальностей.</a:t>
            </a:r>
            <a:endParaRPr lang="ru-RU" sz="1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48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2210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bg2">
                    <a:lumMod val="50000"/>
                  </a:schemeClr>
                </a:solidFill>
              </a:rPr>
              <a:t>Дякую за увагу!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05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/>
              <a:t>Об’єкт</a:t>
            </a:r>
            <a:r>
              <a:rPr lang="en-US" sz="4400" dirty="0" smtClean="0"/>
              <a:t>, </a:t>
            </a:r>
            <a:r>
              <a:rPr lang="uk-UA" sz="4400" dirty="0" smtClean="0"/>
              <a:t>предмет, мета, </a:t>
            </a:r>
            <a:br>
              <a:rPr lang="uk-UA" sz="4400" dirty="0" smtClean="0"/>
            </a:br>
            <a:r>
              <a:rPr lang="uk-UA" sz="4400" dirty="0" smtClean="0"/>
              <a:t>завдання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/>
              <a:t>Об’єктом дослідження є карликова планета Сонячної системи Хаумеа.</a:t>
            </a:r>
            <a:endParaRPr lang="ru-RU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/>
              <a:t>Предмет дослидження</a:t>
            </a:r>
            <a:r>
              <a:rPr lang="uk-UA" sz="2000" dirty="0"/>
              <a:t> </a:t>
            </a:r>
            <a:r>
              <a:rPr lang="uk-UA" sz="2000" dirty="0" smtClean="0"/>
              <a:t>- еліпсоїдальна </a:t>
            </a:r>
            <a:r>
              <a:rPr lang="uk-UA" sz="2000" dirty="0"/>
              <a:t>форма Хаумеа та варіант її утворення, який призвів до такої різниці з іншими карликовими планетами.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/>
              <a:t>Метою науково-дослідної роботи є пояснення незвичної порівняно з іншими карликовими планетами форми Хаумеа</a:t>
            </a:r>
            <a:r>
              <a:rPr lang="uk-UA" sz="2000" dirty="0" smtClean="0"/>
              <a:t>. </a:t>
            </a:r>
          </a:p>
          <a:p>
            <a:pPr marL="0" indent="0">
              <a:buNone/>
            </a:pPr>
            <a:r>
              <a:rPr lang="uk-UA" sz="2000" dirty="0" smtClean="0"/>
              <a:t>Досягнення даної мети безпосередньо пов’язано з розв’язанням наступних задач:</a:t>
            </a:r>
          </a:p>
          <a:p>
            <a:pPr marL="0" lvl="0" indent="0">
              <a:buNone/>
            </a:pPr>
            <a:r>
              <a:rPr lang="uk-UA" sz="2000" dirty="0" err="1" smtClean="0"/>
              <a:t>-розв’язати</a:t>
            </a:r>
            <a:r>
              <a:rPr lang="uk-UA" sz="2000" dirty="0" smtClean="0"/>
              <a:t> задачу про зв’язок геометричних параметрів космічного об’єкта з кутовою швидкістю його добового обертання.</a:t>
            </a:r>
          </a:p>
          <a:p>
            <a:pPr marL="0" lvl="0" indent="0">
              <a:buNone/>
            </a:pPr>
            <a:r>
              <a:rPr lang="uk-UA" sz="2000" dirty="0" err="1" smtClean="0"/>
              <a:t>-отримати</a:t>
            </a:r>
            <a:r>
              <a:rPr lang="uk-UA" sz="2000" dirty="0" smtClean="0"/>
              <a:t> кількісні оцінки параметрів нецентрального </a:t>
            </a:r>
            <a:r>
              <a:rPr lang="uk-UA" sz="2000" dirty="0" err="1" smtClean="0"/>
              <a:t>непружного</a:t>
            </a:r>
            <a:r>
              <a:rPr lang="uk-UA" sz="2000" dirty="0" smtClean="0"/>
              <a:t> зіткнення космічних об’єктів в епоху формування </a:t>
            </a:r>
            <a:r>
              <a:rPr lang="uk-UA" sz="2000" dirty="0" err="1" smtClean="0"/>
              <a:t>транснептунових</a:t>
            </a:r>
            <a:r>
              <a:rPr lang="uk-UA" sz="2000" dirty="0" smtClean="0"/>
              <a:t> небесних тіл, яке призвело до формування тіла саме з таким періодом обертання та, як наслідок, саме такої геометричної форми.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2000" dirty="0" smtClean="0"/>
          </a:p>
          <a:p>
            <a:pPr marL="0" indent="0">
              <a:buNone/>
            </a:pPr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09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b="1" cap="all" dirty="0" smtClean="0"/>
              <a:t>Розділ 1.Основні </a:t>
            </a:r>
            <a:r>
              <a:rPr lang="uk-UA" b="1" cap="all" dirty="0"/>
              <a:t>характеристики Хаумеа порівняно з іншими карликовими </a:t>
            </a:r>
            <a:r>
              <a:rPr lang="uk-UA" b="1" cap="all" dirty="0" smtClean="0"/>
              <a:t>планетами.</a:t>
            </a:r>
            <a:br>
              <a:rPr lang="uk-UA" b="1" cap="all" dirty="0" smtClean="0"/>
            </a:b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5" name="Объект 4" descr="C:\Users\КАА\Downloads\800px-EightTNOs-uk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3608" y="2132856"/>
            <a:ext cx="6724536" cy="4268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2205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b="1" cap="all" dirty="0" smtClean="0"/>
              <a:t>Розділ 2. </a:t>
            </a:r>
            <a:br>
              <a:rPr lang="uk-UA" b="1" cap="all" dirty="0" smtClean="0"/>
            </a:br>
            <a:r>
              <a:rPr lang="uk-UA" b="1" cap="all" dirty="0" smtClean="0"/>
              <a:t>Причини </a:t>
            </a:r>
            <a:r>
              <a:rPr lang="uk-UA" b="1" cap="all" dirty="0"/>
              <a:t>відмінності форми карлікової планети Хаумеа від сферичної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628" y="2000240"/>
            <a:ext cx="29376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/>
              <a:t>M</a:t>
            </a:r>
            <a:r>
              <a:rPr lang="uk-UA" dirty="0"/>
              <a:t> = 4∙10</a:t>
            </a:r>
            <a:r>
              <a:rPr lang="uk-UA" baseline="30000" dirty="0"/>
              <a:t>21</a:t>
            </a:r>
            <a:r>
              <a:rPr lang="uk-UA" dirty="0"/>
              <a:t> </a:t>
            </a:r>
            <a:r>
              <a:rPr lang="uk-UA" dirty="0" smtClean="0"/>
              <a:t>кг</a:t>
            </a:r>
            <a:br>
              <a:rPr lang="uk-UA" dirty="0" smtClean="0"/>
            </a:br>
            <a:r>
              <a:rPr lang="uk-UA" b="1" dirty="0"/>
              <a:t>g</a:t>
            </a:r>
            <a:r>
              <a:rPr lang="uk-UA" baseline="-25000" dirty="0"/>
              <a:t>е</a:t>
            </a:r>
            <a:r>
              <a:rPr lang="uk-UA" dirty="0"/>
              <a:t> = 0,46 м/с</a:t>
            </a:r>
            <a:r>
              <a:rPr lang="uk-UA" baseline="30000" dirty="0"/>
              <a:t>2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/>
              <a:t>R</a:t>
            </a:r>
            <a:r>
              <a:rPr lang="uk-UA" b="1" baseline="-25000" dirty="0"/>
              <a:t>е</a:t>
            </a:r>
            <a:r>
              <a:rPr lang="uk-UA" dirty="0"/>
              <a:t> = 759 </a:t>
            </a:r>
            <a:r>
              <a:rPr lang="uk-UA" dirty="0" smtClean="0"/>
              <a:t>км</a:t>
            </a:r>
            <a:br>
              <a:rPr lang="uk-UA" dirty="0" smtClean="0"/>
            </a:br>
            <a:r>
              <a:rPr lang="uk-UA" dirty="0" smtClean="0"/>
              <a:t>розміри 1960∙1518∙996 км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1557564"/>
              </p:ext>
            </p:extLst>
          </p:nvPr>
        </p:nvGraphicFramePr>
        <p:xfrm>
          <a:off x="827584" y="2312931"/>
          <a:ext cx="2736304" cy="1010328"/>
        </p:xfrm>
        <a:graphic>
          <a:graphicData uri="http://schemas.openxmlformats.org/presentationml/2006/ole">
            <p:oleObj spid="_x0000_s2078" r:id="rId3" imgW="622030" imgH="228501" progId="Equation.DSMT4">
              <p:embed/>
            </p:oleObj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571868" y="4143380"/>
            <a:ext cx="720080" cy="50405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(1)</a:t>
            </a:r>
            <a:endParaRPr lang="ru-RU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79867652"/>
              </p:ext>
            </p:extLst>
          </p:nvPr>
        </p:nvGraphicFramePr>
        <p:xfrm>
          <a:off x="214282" y="3714752"/>
          <a:ext cx="3297679" cy="1268338"/>
        </p:xfrm>
        <a:graphic>
          <a:graphicData uri="http://schemas.openxmlformats.org/presentationml/2006/ole">
            <p:oleObj spid="_x0000_s2079" r:id="rId4" imgW="1244600" imgH="469900" progId="Equation.DSMT4">
              <p:embed/>
            </p:oleObj>
          </a:graphicData>
        </a:graphic>
      </p:graphicFrame>
      <p:pic>
        <p:nvPicPr>
          <p:cNvPr id="2081" name="Picture 33" descr="ÐÐ°ÑÑÐ¸Ð½ÐºÐ¸ Ð¿Ð¾ Ð·Ð°Ð¿ÑÐ¾ÑÑ Ð¤Ð¾ÑÐ¾ Ð¥Ð°ÑÐ¼ÐµÐ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3357562"/>
            <a:ext cx="4552034" cy="2286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077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cap="all" dirty="0"/>
              <a:t>Причини відмінності форми карлікової планети Хаумеа від сферичної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11960" y="5085184"/>
            <a:ext cx="1162472" cy="102872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(2)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3198275"/>
              </p:ext>
            </p:extLst>
          </p:nvPr>
        </p:nvGraphicFramePr>
        <p:xfrm>
          <a:off x="611560" y="2204864"/>
          <a:ext cx="2160240" cy="997034"/>
        </p:xfrm>
        <a:graphic>
          <a:graphicData uri="http://schemas.openxmlformats.org/presentationml/2006/ole">
            <p:oleObj spid="_x0000_s3097" r:id="rId3" imgW="495085" imgH="228501" progId="Equation.DSMT4">
              <p:embed/>
            </p:oleObj>
          </a:graphicData>
        </a:graphic>
      </p:graphicFrame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39952" y="1844824"/>
            <a:ext cx="3651215" cy="3078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5170789"/>
              </p:ext>
            </p:extLst>
          </p:nvPr>
        </p:nvGraphicFramePr>
        <p:xfrm>
          <a:off x="539552" y="4797152"/>
          <a:ext cx="3484944" cy="823714"/>
        </p:xfrm>
        <a:graphic>
          <a:graphicData uri="http://schemas.openxmlformats.org/presentationml/2006/ole">
            <p:oleObj spid="_x0000_s3098" r:id="rId5" imgW="1054100" imgH="2413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4805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687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b="1" cap="all" dirty="0"/>
              <a:t>Причини відмінності форми карлікової планети Хаумеа від сферичної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59832" y="2564904"/>
            <a:ext cx="648072" cy="648072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(3)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2418366"/>
              </p:ext>
            </p:extLst>
          </p:nvPr>
        </p:nvGraphicFramePr>
        <p:xfrm>
          <a:off x="251520" y="2409480"/>
          <a:ext cx="2736304" cy="854106"/>
        </p:xfrm>
        <a:graphic>
          <a:graphicData uri="http://schemas.openxmlformats.org/presentationml/2006/ole">
            <p:oleObj spid="_x0000_s4151" r:id="rId3" imgW="1663700" imgH="508000" progId="Equation.DSMT4">
              <p:embed/>
            </p:oleObj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8022475"/>
              </p:ext>
            </p:extLst>
          </p:nvPr>
        </p:nvGraphicFramePr>
        <p:xfrm>
          <a:off x="4572000" y="2132856"/>
          <a:ext cx="2205796" cy="1368152"/>
        </p:xfrm>
        <a:graphic>
          <a:graphicData uri="http://schemas.openxmlformats.org/presentationml/2006/ole">
            <p:oleObj spid="_x0000_s4152" r:id="rId4" imgW="749300" imgH="45720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77116" y="2636912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(4)</a:t>
            </a:r>
            <a:endParaRPr lang="ru-RU" sz="2400" dirty="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2795715"/>
              </p:ext>
            </p:extLst>
          </p:nvPr>
        </p:nvGraphicFramePr>
        <p:xfrm>
          <a:off x="179512" y="4091880"/>
          <a:ext cx="3408392" cy="1182503"/>
        </p:xfrm>
        <a:graphic>
          <a:graphicData uri="http://schemas.openxmlformats.org/presentationml/2006/ole">
            <p:oleObj spid="_x0000_s4153" r:id="rId5" imgW="1409088" imgH="482391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63888" y="450912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(5)</a:t>
            </a:r>
            <a:endParaRPr lang="ru-RU" sz="2400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5805930"/>
              </p:ext>
            </p:extLst>
          </p:nvPr>
        </p:nvGraphicFramePr>
        <p:xfrm>
          <a:off x="4788024" y="4199507"/>
          <a:ext cx="2793996" cy="1080889"/>
        </p:xfrm>
        <a:graphic>
          <a:graphicData uri="http://schemas.openxmlformats.org/presentationml/2006/ole">
            <p:oleObj spid="_x0000_s4154" r:id="rId6" imgW="1307532" imgH="495085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668344" y="45091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(6)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14127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Підставляючи (1) та скорочуючи на густину, </a:t>
            </a:r>
            <a:r>
              <a:rPr lang="uk-UA" dirty="0" smtClean="0"/>
              <a:t>одержуємо</a:t>
            </a:r>
            <a:r>
              <a:rPr lang="en-US" dirty="0"/>
              <a:t>: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3423120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Підставивши </a:t>
            </a:r>
            <a:r>
              <a:rPr lang="en-US" dirty="0" smtClean="0"/>
              <a:t>(4)</a:t>
            </a:r>
            <a:r>
              <a:rPr lang="uk-UA" dirty="0" smtClean="0"/>
              <a:t> </a:t>
            </a:r>
            <a:r>
              <a:rPr lang="uk-UA" dirty="0"/>
              <a:t>в (3) та скоротивши, одержуємо: 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571999" y="3884785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період обертання планети </a:t>
            </a:r>
            <a:r>
              <a:rPr lang="uk-UA" b="1" dirty="0"/>
              <a:t>Т</a:t>
            </a:r>
            <a:r>
              <a:rPr lang="uk-UA" dirty="0"/>
              <a:t>: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43608" y="5517232"/>
            <a:ext cx="6857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Підставляючи </a:t>
            </a:r>
            <a:r>
              <a:rPr lang="uk-UA" b="1" dirty="0"/>
              <a:t>R</a:t>
            </a:r>
            <a:r>
              <a:rPr lang="uk-UA" b="1" baseline="-25000" dirty="0"/>
              <a:t>е</a:t>
            </a:r>
            <a:r>
              <a:rPr lang="uk-UA" dirty="0"/>
              <a:t> = 759 км; </a:t>
            </a:r>
            <a:r>
              <a:rPr lang="uk-UA" b="1" dirty="0"/>
              <a:t>R</a:t>
            </a:r>
            <a:r>
              <a:rPr lang="uk-UA" b="1" baseline="-25000" dirty="0"/>
              <a:t>п</a:t>
            </a:r>
            <a:r>
              <a:rPr lang="uk-UA" dirty="0"/>
              <a:t> = 498 км, </a:t>
            </a:r>
            <a:r>
              <a:rPr lang="uk-UA" b="1" dirty="0"/>
              <a:t>g</a:t>
            </a:r>
            <a:r>
              <a:rPr lang="uk-UA" baseline="-25000" dirty="0"/>
              <a:t>е</a:t>
            </a:r>
            <a:r>
              <a:rPr lang="uk-UA" dirty="0"/>
              <a:t> = 0,46 м/с</a:t>
            </a:r>
            <a:r>
              <a:rPr lang="uk-UA" baseline="30000" dirty="0"/>
              <a:t>2</a:t>
            </a:r>
            <a:r>
              <a:rPr lang="uk-UA" dirty="0"/>
              <a:t>, одержуємо </a:t>
            </a:r>
            <a:r>
              <a:rPr lang="uk-UA" b="1" dirty="0"/>
              <a:t>Т = </a:t>
            </a:r>
            <a:r>
              <a:rPr lang="uk-UA" dirty="0"/>
              <a:t>11393 с = 3,16 </a:t>
            </a:r>
            <a:r>
              <a:rPr lang="uk-UA" dirty="0" err="1" smtClean="0"/>
              <a:t>год</a:t>
            </a:r>
            <a:r>
              <a:rPr lang="uk-UA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44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Пояснення можливої причини швидкого обертання Хаумеа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5" name="Объект 4" descr="рис2.pn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6" y="1556792"/>
            <a:ext cx="7488832" cy="365824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772816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/>
              <a:t>R</a:t>
            </a:r>
            <a:r>
              <a:rPr lang="uk-UA" sz="2400" b="1" i="1" baseline="-25000" dirty="0"/>
              <a:t>м</a:t>
            </a:r>
            <a:r>
              <a:rPr lang="uk-UA" sz="2400" b="1" i="1" dirty="0"/>
              <a:t>˃x˃0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5301208"/>
            <a:ext cx="2304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/>
              <a:t>L</a:t>
            </a:r>
            <a:r>
              <a:rPr lang="uk-UA" sz="2400" b="1" i="1" baseline="-25000" dirty="0"/>
              <a:t>c</a:t>
            </a:r>
            <a:r>
              <a:rPr lang="uk-UA" sz="2400" b="1" i="1" dirty="0"/>
              <a:t> = m</a:t>
            </a:r>
            <a:r>
              <a:rPr lang="uk-UA" sz="2400" b="1" i="1" baseline="-25000" dirty="0"/>
              <a:t>с</a:t>
            </a:r>
            <a:r>
              <a:rPr lang="uk-UA" sz="2400" b="1" dirty="0"/>
              <a:t>v</a:t>
            </a:r>
            <a:r>
              <a:rPr lang="uk-UA" sz="2400" b="1" baseline="-25000" dirty="0"/>
              <a:t>с</a:t>
            </a:r>
            <a:r>
              <a:rPr lang="uk-UA" sz="2400" b="1" i="1" dirty="0"/>
              <a:t>x</a:t>
            </a:r>
            <a:r>
              <a:rPr lang="uk-UA" sz="2400" dirty="0"/>
              <a:t>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5301416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момент </a:t>
            </a:r>
            <a:r>
              <a:rPr lang="uk-UA" sz="2400" dirty="0" smtClean="0"/>
              <a:t>імпульсу</a:t>
            </a:r>
            <a:r>
              <a:rPr lang="en-US" sz="2400" dirty="0" smtClean="0"/>
              <a:t>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11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Пояснення можливої причини швидкого обертання Хаумеа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7587408"/>
              </p:ext>
            </p:extLst>
          </p:nvPr>
        </p:nvGraphicFramePr>
        <p:xfrm>
          <a:off x="467544" y="1844824"/>
          <a:ext cx="2520280" cy="759120"/>
        </p:xfrm>
        <a:graphic>
          <a:graphicData uri="http://schemas.openxmlformats.org/presentationml/2006/ole">
            <p:oleObj spid="_x0000_s5157" r:id="rId3" imgW="800100" imgH="2286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347864" y="2060848"/>
            <a:ext cx="665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(7)</a:t>
            </a:r>
            <a:endParaRPr lang="ru-RU" sz="24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039994"/>
              </p:ext>
            </p:extLst>
          </p:nvPr>
        </p:nvGraphicFramePr>
        <p:xfrm>
          <a:off x="539552" y="2852936"/>
          <a:ext cx="1999397" cy="526157"/>
        </p:xfrm>
        <a:graphic>
          <a:graphicData uri="http://schemas.openxmlformats.org/presentationml/2006/ole">
            <p:oleObj spid="_x0000_s5158" r:id="rId4" imgW="914400" imgH="22860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399900" y="2852936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/>
              <a:t>(8)</a:t>
            </a:r>
            <a:endParaRPr lang="ru-RU" sz="2400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69583892"/>
              </p:ext>
            </p:extLst>
          </p:nvPr>
        </p:nvGraphicFramePr>
        <p:xfrm>
          <a:off x="467544" y="3933056"/>
          <a:ext cx="3384376" cy="1953398"/>
        </p:xfrm>
        <a:graphic>
          <a:graphicData uri="http://schemas.openxmlformats.org/presentationml/2006/ole">
            <p:oleObj spid="_x0000_s5159" r:id="rId5" imgW="1409088" imgH="812447" progId="Equation.DSMT4">
              <p:embed/>
            </p:oleObj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3782" y="1322488"/>
            <a:ext cx="4166756" cy="413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244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Пояснення можливої причини швидкого обертання Хаумеа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19A8F14-5E18-482B-9C38-7037CB56958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6470109"/>
              </p:ext>
            </p:extLst>
          </p:nvPr>
        </p:nvGraphicFramePr>
        <p:xfrm>
          <a:off x="467544" y="1665238"/>
          <a:ext cx="3024336" cy="765193"/>
        </p:xfrm>
        <a:graphic>
          <a:graphicData uri="http://schemas.openxmlformats.org/presentationml/2006/ole">
            <p:oleObj spid="_x0000_s6189" r:id="rId3" imgW="1574800" imgH="393700" progId="Equation.DSMT4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63888" y="1844824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(9)</a:t>
            </a:r>
            <a:endParaRPr lang="ru-RU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3968067"/>
              </p:ext>
            </p:extLst>
          </p:nvPr>
        </p:nvGraphicFramePr>
        <p:xfrm>
          <a:off x="422576" y="2420888"/>
          <a:ext cx="3608106" cy="625599"/>
        </p:xfrm>
        <a:graphic>
          <a:graphicData uri="http://schemas.openxmlformats.org/presentationml/2006/ole">
            <p:oleObj spid="_x0000_s6190" r:id="rId4" imgW="2362200" imgH="419100" progId="Equation.DSMT4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030682" y="2636912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(10)</a:t>
            </a:r>
            <a:endParaRPr lang="ru-RU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7270293"/>
              </p:ext>
            </p:extLst>
          </p:nvPr>
        </p:nvGraphicFramePr>
        <p:xfrm>
          <a:off x="251520" y="3140968"/>
          <a:ext cx="4000924" cy="625599"/>
        </p:xfrm>
        <a:graphic>
          <a:graphicData uri="http://schemas.openxmlformats.org/presentationml/2006/ole">
            <p:oleObj spid="_x0000_s6191" r:id="rId5" imgW="2616200" imgH="419100" progId="Equation.DSMT4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336759" y="3356992"/>
            <a:ext cx="577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(11)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15616" y="386104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Підставляючи формули (9), (10) и (11) до формули (7) для закону збереження моменту, </a:t>
            </a:r>
            <a:r>
              <a:rPr lang="uk-UA" dirty="0" smtClean="0"/>
              <a:t>отримуємо</a:t>
            </a:r>
            <a:endParaRPr lang="ru-RU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4397068"/>
              </p:ext>
            </p:extLst>
          </p:nvPr>
        </p:nvGraphicFramePr>
        <p:xfrm>
          <a:off x="585361" y="5013176"/>
          <a:ext cx="4320480" cy="883735"/>
        </p:xfrm>
        <a:graphic>
          <a:graphicData uri="http://schemas.openxmlformats.org/presentationml/2006/ole">
            <p:oleObj spid="_x0000_s6192" r:id="rId6" imgW="2108200" imgH="419100" progId="Equation.DSMT4">
              <p:embed/>
            </p:oleObj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076056" y="5301208"/>
            <a:ext cx="801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(12)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224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407</TotalTime>
  <Words>864</Words>
  <Application>Microsoft Office PowerPoint</Application>
  <PresentationFormat>Экран (4:3)</PresentationFormat>
  <Paragraphs>132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Эркер</vt:lpstr>
      <vt:lpstr>MathType 6.0 Equation</vt:lpstr>
      <vt:lpstr>ПОЯСНЕННЯ НЕЗВИЧНОЇ ФОРМИ  КАРЛИКОВОЇ ПЛАНЕТИ ХАУМЕА  ПОРІВНЯНО З ІНШИМИ КАРЛИКОВИМИ ПЛАНЕТАМИ  ПОЯСА КОЙПЕРА </vt:lpstr>
      <vt:lpstr>Об’єкт, предмет, мета,  завдання </vt:lpstr>
      <vt:lpstr>Розділ 1.Основні характеристики Хаумеа порівняно з іншими карликовими планетами. </vt:lpstr>
      <vt:lpstr>Розділ 2.  Причини відмінності форми карлікової планети Хаумеа від сферичної</vt:lpstr>
      <vt:lpstr>Причини відмінності форми карлікової планети Хаумеа від сферичної</vt:lpstr>
      <vt:lpstr>Причини відмінності форми карлікової планети Хаумеа від сферичної</vt:lpstr>
      <vt:lpstr>Пояснення можливої причини швидкого обертання Хаумеа</vt:lpstr>
      <vt:lpstr>Пояснення можливої причини швидкого обертання Хаумеа</vt:lpstr>
      <vt:lpstr>Пояснення можливої причини швидкого обертання Хаумеа</vt:lpstr>
      <vt:lpstr>Пояснення можливої причини швидкого обертання Хаумеа</vt:lpstr>
      <vt:lpstr>Чисельні оцінки. </vt:lpstr>
      <vt:lpstr>Чисельні оцінки.</vt:lpstr>
      <vt:lpstr>Чисельні оцінки.</vt:lpstr>
      <vt:lpstr>Чисельні оцінки.</vt:lpstr>
      <vt:lpstr>Висновки </vt:lpstr>
      <vt:lpstr>Дякую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ПОЯСНЕННЯ НЕЗВИЧНОЇ ФОРМИ  КАРЛИКОВОЇ ПЛАНЕТИ ХАУМЕА  ПОРІВНЯНО З ІНШИМИ КАРЛИКОВИМИ ПЛАНЕТАМИ  ПОЯСА КОЙПЕРА</dc:title>
  <dc:creator>Пользователь Windows</dc:creator>
  <cp:lastModifiedBy>КАА</cp:lastModifiedBy>
  <cp:revision>23</cp:revision>
  <dcterms:created xsi:type="dcterms:W3CDTF">2019-02-13T14:13:06Z</dcterms:created>
  <dcterms:modified xsi:type="dcterms:W3CDTF">2019-04-22T11:26:55Z</dcterms:modified>
</cp:coreProperties>
</file>