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jpeg" ContentType="image/jpeg"/>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9" r:id="rId2"/>
    <p:sldId id="307" r:id="rId3"/>
    <p:sldId id="258" r:id="rId4"/>
    <p:sldId id="321" r:id="rId5"/>
    <p:sldId id="328" r:id="rId6"/>
    <p:sldId id="308" r:id="rId7"/>
    <p:sldId id="326" r:id="rId8"/>
    <p:sldId id="310" r:id="rId9"/>
    <p:sldId id="305" r:id="rId10"/>
    <p:sldId id="290" r:id="rId11"/>
    <p:sldId id="287" r:id="rId12"/>
    <p:sldId id="289" r:id="rId13"/>
    <p:sldId id="327" r:id="rId14"/>
    <p:sldId id="317" r:id="rId15"/>
    <p:sldId id="324" r:id="rId16"/>
    <p:sldId id="313" r:id="rId17"/>
    <p:sldId id="266" r:id="rId18"/>
  </p:sldIdLst>
  <p:sldSz cx="9144000" cy="6858000" type="screen4x3"/>
  <p:notesSz cx="6858000" cy="9144000"/>
  <p:defaultTextStyle>
    <a:defPPr>
      <a:defRPr lang="ru-RU"/>
    </a:defPPr>
    <a:lvl1pPr algn="ctr" rtl="0" eaLnBrk="0" fontAlgn="base" hangingPunct="0">
      <a:spcBef>
        <a:spcPct val="0"/>
      </a:spcBef>
      <a:spcAft>
        <a:spcPct val="0"/>
      </a:spcAft>
      <a:defRPr sz="2000" kern="1200">
        <a:solidFill>
          <a:schemeClr val="tx1"/>
        </a:solidFill>
        <a:latin typeface="Arial" charset="0"/>
        <a:ea typeface="+mn-ea"/>
        <a:cs typeface="+mn-cs"/>
      </a:defRPr>
    </a:lvl1pPr>
    <a:lvl2pPr marL="457200" algn="ctr" rtl="0" eaLnBrk="0" fontAlgn="base" hangingPunct="0">
      <a:spcBef>
        <a:spcPct val="0"/>
      </a:spcBef>
      <a:spcAft>
        <a:spcPct val="0"/>
      </a:spcAft>
      <a:defRPr sz="2000" kern="1200">
        <a:solidFill>
          <a:schemeClr val="tx1"/>
        </a:solidFill>
        <a:latin typeface="Arial" charset="0"/>
        <a:ea typeface="+mn-ea"/>
        <a:cs typeface="+mn-cs"/>
      </a:defRPr>
    </a:lvl2pPr>
    <a:lvl3pPr marL="914400" algn="ctr" rtl="0" eaLnBrk="0" fontAlgn="base" hangingPunct="0">
      <a:spcBef>
        <a:spcPct val="0"/>
      </a:spcBef>
      <a:spcAft>
        <a:spcPct val="0"/>
      </a:spcAft>
      <a:defRPr sz="2000" kern="1200">
        <a:solidFill>
          <a:schemeClr val="tx1"/>
        </a:solidFill>
        <a:latin typeface="Arial" charset="0"/>
        <a:ea typeface="+mn-ea"/>
        <a:cs typeface="+mn-cs"/>
      </a:defRPr>
    </a:lvl3pPr>
    <a:lvl4pPr marL="1371600" algn="ctr" rtl="0" eaLnBrk="0" fontAlgn="base" hangingPunct="0">
      <a:spcBef>
        <a:spcPct val="0"/>
      </a:spcBef>
      <a:spcAft>
        <a:spcPct val="0"/>
      </a:spcAft>
      <a:defRPr sz="2000" kern="1200">
        <a:solidFill>
          <a:schemeClr val="tx1"/>
        </a:solidFill>
        <a:latin typeface="Arial" charset="0"/>
        <a:ea typeface="+mn-ea"/>
        <a:cs typeface="+mn-cs"/>
      </a:defRPr>
    </a:lvl4pPr>
    <a:lvl5pPr marL="1828800" algn="ctr" rtl="0" eaLnBrk="0" fontAlgn="base" hangingPunct="0">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CCFFFF"/>
    <a:srgbClr val="FFFF99"/>
    <a:srgbClr val="FFFF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79" autoAdjust="0"/>
    <p:restoredTop sz="93115" autoAdjust="0"/>
  </p:normalViewPr>
  <p:slideViewPr>
    <p:cSldViewPr>
      <p:cViewPr varScale="1">
        <p:scale>
          <a:sx n="69" d="100"/>
          <a:sy n="69" d="100"/>
        </p:scale>
        <p:origin x="-546" y="-102"/>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2"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ru-RU"/>
          </a:p>
        </p:txBody>
      </p:sp>
      <p:sp>
        <p:nvSpPr>
          <p:cNvPr id="46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60B7535-9F9C-400C-ACF3-3EAE06F9A89B}" type="datetime1">
              <a:rPr lang="ru-RU"/>
              <a:pPr/>
              <a:t>02.04.2019</a:t>
            </a:fld>
            <a:endParaRPr lang="ru-RU"/>
          </a:p>
        </p:txBody>
      </p:sp>
      <p:sp>
        <p:nvSpPr>
          <p:cNvPr id="46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ru-RU"/>
          </a:p>
        </p:txBody>
      </p:sp>
      <p:sp>
        <p:nvSpPr>
          <p:cNvPr id="46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0B1FE3CE-174C-45F3-9E21-19A9A2B4F458}" type="slidenum">
              <a:rPr lang="ru-RU"/>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ru-RU"/>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D69433A1-858A-43C2-8066-583D7D5B3F04}" type="datetime1">
              <a:rPr lang="ru-RU"/>
              <a:pPr/>
              <a:t>02.04.2019</a:t>
            </a:fld>
            <a:endParaRPr lang="ru-RU"/>
          </a:p>
        </p:txBody>
      </p:sp>
      <p:sp>
        <p:nvSpPr>
          <p:cNvPr id="358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ru-RU"/>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2F24328-FFFC-42A0-9C39-F6229B21F981}" type="slidenum">
              <a:rPr lang="ru-RU"/>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fld id="{781B61EE-8DD4-44FA-867C-7273423C2395}" type="datetime1">
              <a:rPr lang="ru-RU"/>
              <a:pPr/>
              <a:t>02.04.2019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1540E0AB-7926-4B16-AE2D-8DDDAE2D36C7}" type="slidenum">
              <a:rPr lang="ru-RU" altLang="ru-RU"/>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979B0403-4A0C-467E-827F-BD55701433D2}" type="datetime1">
              <a:rPr lang="ru-RU"/>
              <a:pPr/>
              <a:t>02.04.2019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92F6472E-E6C9-40A6-925C-65D56C1AC54A}" type="slidenum">
              <a:rPr lang="ru-RU" altLang="ru-RU"/>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160AF426-4A89-4343-A047-646B6975BFCF}" type="datetime1">
              <a:rPr lang="ru-RU"/>
              <a:pPr/>
              <a:t>02.04.2019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6440A308-85F2-471A-BAB3-2ED10C545BDD}" type="slidenum">
              <a:rPr lang="ru-RU" altLang="ru-RU"/>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0DCAE66A-8729-46F9-B4EF-BF62064675EB}" type="datetime1">
              <a:rPr lang="ru-RU"/>
              <a:pPr/>
              <a:t>02.04.2019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33AEE21D-8686-41B3-9CB2-B159D34C6D3D}" type="slidenum">
              <a:rPr lang="ru-RU" altLang="ru-RU"/>
              <a:pPr/>
              <a:t>‹#›</a:t>
            </a:fld>
            <a:endParaRPr lang="ru-RU"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C83280C6-17C8-48C4-8B2C-D176748202C0}" type="datetime1">
              <a:rPr lang="ru-RU"/>
              <a:pPr/>
              <a:t>02.04.2019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71C17758-6CC1-48D6-952C-331FF22EAE00}" type="slidenum">
              <a:rPr lang="ru-RU" altLang="ru-RU"/>
              <a:pPr/>
              <a:t>‹#›</a:t>
            </a:fld>
            <a:endParaRPr lang="ru-RU"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fld id="{2792308F-52B8-4C2C-92ED-8EA081CAABF2}" type="datetime1">
              <a:rPr lang="ru-RU"/>
              <a:pPr/>
              <a:t>02.04.2019</a:t>
            </a:fld>
            <a:endParaRPr lang="ru-RU" altLang="ru-RU"/>
          </a:p>
        </p:txBody>
      </p:sp>
      <p:sp>
        <p:nvSpPr>
          <p:cNvPr id="7" name="Rectangle 5"/>
          <p:cNvSpPr>
            <a:spLocks noGrp="1" noChangeArrowheads="1"/>
          </p:cNvSpPr>
          <p:nvPr>
            <p:ph type="ftr" sz="quarter" idx="11"/>
          </p:nvPr>
        </p:nvSpPr>
        <p:spPr>
          <a:ln/>
        </p:spPr>
        <p:txBody>
          <a:bodyPr/>
          <a:lstStyle>
            <a:lvl1pPr>
              <a:defRPr/>
            </a:lvl1pPr>
          </a:lstStyle>
          <a:p>
            <a:endParaRPr lang="ru-RU" altLang="ru-RU"/>
          </a:p>
        </p:txBody>
      </p:sp>
      <p:sp>
        <p:nvSpPr>
          <p:cNvPr id="8" name="Rectangle 6"/>
          <p:cNvSpPr>
            <a:spLocks noGrp="1" noChangeArrowheads="1"/>
          </p:cNvSpPr>
          <p:nvPr>
            <p:ph type="sldNum" sz="quarter" idx="12"/>
          </p:nvPr>
        </p:nvSpPr>
        <p:spPr>
          <a:ln/>
        </p:spPr>
        <p:txBody>
          <a:bodyPr/>
          <a:lstStyle>
            <a:lvl1pPr>
              <a:defRPr/>
            </a:lvl1pPr>
          </a:lstStyle>
          <a:p>
            <a:fld id="{E7EF1D37-276A-451A-BD8D-9BC485965FAA}" type="slidenum">
              <a:rPr lang="ru-RU" altLang="ru-RU"/>
              <a:pPr/>
              <a:t>‹#›</a:t>
            </a:fld>
            <a:endParaRPr lang="ru-RU"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7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fld id="{1E22EED1-EF34-4FB2-98CD-1D6FE1E4B2DD}" type="datetime1">
              <a:rPr lang="ru-RU"/>
              <a:pPr/>
              <a:t>02.04.2019</a:t>
            </a:fld>
            <a:endParaRPr lang="ru-RU" altLang="ru-RU"/>
          </a:p>
        </p:txBody>
      </p:sp>
      <p:sp>
        <p:nvSpPr>
          <p:cNvPr id="7" name="Rectangle 5"/>
          <p:cNvSpPr>
            <a:spLocks noGrp="1" noChangeArrowheads="1"/>
          </p:cNvSpPr>
          <p:nvPr>
            <p:ph type="ftr" sz="quarter" idx="11"/>
          </p:nvPr>
        </p:nvSpPr>
        <p:spPr>
          <a:ln/>
        </p:spPr>
        <p:txBody>
          <a:bodyPr/>
          <a:lstStyle>
            <a:lvl1pPr>
              <a:defRPr/>
            </a:lvl1pPr>
          </a:lstStyle>
          <a:p>
            <a:endParaRPr lang="ru-RU" altLang="ru-RU"/>
          </a:p>
        </p:txBody>
      </p:sp>
      <p:sp>
        <p:nvSpPr>
          <p:cNvPr id="8" name="Rectangle 6"/>
          <p:cNvSpPr>
            <a:spLocks noGrp="1" noChangeArrowheads="1"/>
          </p:cNvSpPr>
          <p:nvPr>
            <p:ph type="sldNum" sz="quarter" idx="12"/>
          </p:nvPr>
        </p:nvSpPr>
        <p:spPr>
          <a:ln/>
        </p:spPr>
        <p:txBody>
          <a:bodyPr/>
          <a:lstStyle>
            <a:lvl1pPr>
              <a:defRPr/>
            </a:lvl1pPr>
          </a:lstStyle>
          <a:p>
            <a:fld id="{F5F28CE3-D19F-41B2-8D27-D351CCDCDA9C}" type="slidenum">
              <a:rPr lang="ru-RU" altLang="ru-RU"/>
              <a:pPr/>
              <a:t>‹#›</a:t>
            </a:fld>
            <a:endParaRPr lang="ru-RU" alt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B630A506-F40A-4C52-82CB-3F8B15590DAE}" type="datetime1">
              <a:rPr lang="ru-RU"/>
              <a:pPr/>
              <a:t>02.04.2019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69057B8A-5854-47A9-9B01-5BFAE1B774CD}" type="slidenum">
              <a:rPr lang="ru-RU" altLang="ru-RU"/>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8E4D4A57-FD37-429F-A898-2BDF644034F6}" type="datetime1">
              <a:rPr lang="ru-RU"/>
              <a:pPr/>
              <a:t>02.04.2019</a:t>
            </a:fld>
            <a:endParaRPr lang="ru-RU" altLang="ru-RU"/>
          </a:p>
        </p:txBody>
      </p:sp>
      <p:sp>
        <p:nvSpPr>
          <p:cNvPr id="5" name="Rectangle 5"/>
          <p:cNvSpPr>
            <a:spLocks noGrp="1" noChangeArrowheads="1"/>
          </p:cNvSpPr>
          <p:nvPr>
            <p:ph type="ftr" sz="quarter" idx="11"/>
          </p:nvPr>
        </p:nvSpPr>
        <p:spPr>
          <a:ln/>
        </p:spPr>
        <p:txBody>
          <a:bodyPr/>
          <a:lstStyle>
            <a:lvl1pPr>
              <a:defRPr/>
            </a:lvl1pPr>
          </a:lstStyle>
          <a:p>
            <a:endParaRPr lang="ru-RU" altLang="ru-RU"/>
          </a:p>
        </p:txBody>
      </p:sp>
      <p:sp>
        <p:nvSpPr>
          <p:cNvPr id="6" name="Rectangle 6"/>
          <p:cNvSpPr>
            <a:spLocks noGrp="1" noChangeArrowheads="1"/>
          </p:cNvSpPr>
          <p:nvPr>
            <p:ph type="sldNum" sz="quarter" idx="12"/>
          </p:nvPr>
        </p:nvSpPr>
        <p:spPr>
          <a:ln/>
        </p:spPr>
        <p:txBody>
          <a:bodyPr/>
          <a:lstStyle>
            <a:lvl1pPr>
              <a:defRPr/>
            </a:lvl1pPr>
          </a:lstStyle>
          <a:p>
            <a:fld id="{3A2A0C8C-D709-4FE4-8FC2-B95B5EC79878}" type="slidenum">
              <a:rPr lang="ru-RU" altLang="ru-RU"/>
              <a:pPr/>
              <a:t>‹#›</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FB120E03-0CAD-4DAD-B8A7-E1A3CB12319F}" type="datetime1">
              <a:rPr lang="ru-RU"/>
              <a:pPr/>
              <a:t>02.04.2019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E8FFB709-FADE-4000-B06D-CE9F541379C1}" type="slidenum">
              <a:rPr lang="ru-RU" altLang="ru-RU"/>
              <a:pPr/>
              <a:t>‹#›</a:t>
            </a:fld>
            <a:endParaRPr lang="ru-RU"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CBE58310-A536-4A78-89B9-F15F284A89CB}" type="datetime1">
              <a:rPr lang="ru-RU"/>
              <a:pPr/>
              <a:t>02.04.2019</a:t>
            </a:fld>
            <a:endParaRPr lang="ru-RU" altLang="ru-RU"/>
          </a:p>
        </p:txBody>
      </p:sp>
      <p:sp>
        <p:nvSpPr>
          <p:cNvPr id="8" name="Rectangle 5"/>
          <p:cNvSpPr>
            <a:spLocks noGrp="1" noChangeArrowheads="1"/>
          </p:cNvSpPr>
          <p:nvPr>
            <p:ph type="ftr" sz="quarter" idx="11"/>
          </p:nvPr>
        </p:nvSpPr>
        <p:spPr>
          <a:ln/>
        </p:spPr>
        <p:txBody>
          <a:bodyPr/>
          <a:lstStyle>
            <a:lvl1pPr>
              <a:defRPr/>
            </a:lvl1pPr>
          </a:lstStyle>
          <a:p>
            <a:endParaRPr lang="ru-RU" altLang="ru-RU"/>
          </a:p>
        </p:txBody>
      </p:sp>
      <p:sp>
        <p:nvSpPr>
          <p:cNvPr id="9" name="Rectangle 6"/>
          <p:cNvSpPr>
            <a:spLocks noGrp="1" noChangeArrowheads="1"/>
          </p:cNvSpPr>
          <p:nvPr>
            <p:ph type="sldNum" sz="quarter" idx="12"/>
          </p:nvPr>
        </p:nvSpPr>
        <p:spPr>
          <a:ln/>
        </p:spPr>
        <p:txBody>
          <a:bodyPr/>
          <a:lstStyle>
            <a:lvl1pPr>
              <a:defRPr/>
            </a:lvl1pPr>
          </a:lstStyle>
          <a:p>
            <a:fld id="{0108DEF4-6369-47F8-ADF3-204CE0B46E74}" type="slidenum">
              <a:rPr lang="ru-RU" altLang="ru-RU"/>
              <a:pPr/>
              <a:t>‹#›</a:t>
            </a:fld>
            <a:endParaRPr lang="ru-RU"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FDF4F6BE-C57D-48A9-A9E0-4C9737C59B63}" type="datetime1">
              <a:rPr lang="ru-RU"/>
              <a:pPr/>
              <a:t>02.04.2019</a:t>
            </a:fld>
            <a:endParaRPr lang="ru-RU" altLang="ru-RU"/>
          </a:p>
        </p:txBody>
      </p:sp>
      <p:sp>
        <p:nvSpPr>
          <p:cNvPr id="4" name="Rectangle 5"/>
          <p:cNvSpPr>
            <a:spLocks noGrp="1" noChangeArrowheads="1"/>
          </p:cNvSpPr>
          <p:nvPr>
            <p:ph type="ftr" sz="quarter" idx="11"/>
          </p:nvPr>
        </p:nvSpPr>
        <p:spPr>
          <a:ln/>
        </p:spPr>
        <p:txBody>
          <a:bodyPr/>
          <a:lstStyle>
            <a:lvl1pPr>
              <a:defRPr/>
            </a:lvl1pPr>
          </a:lstStyle>
          <a:p>
            <a:endParaRPr lang="ru-RU" altLang="ru-RU"/>
          </a:p>
        </p:txBody>
      </p:sp>
      <p:sp>
        <p:nvSpPr>
          <p:cNvPr id="5" name="Rectangle 6"/>
          <p:cNvSpPr>
            <a:spLocks noGrp="1" noChangeArrowheads="1"/>
          </p:cNvSpPr>
          <p:nvPr>
            <p:ph type="sldNum" sz="quarter" idx="12"/>
          </p:nvPr>
        </p:nvSpPr>
        <p:spPr>
          <a:ln/>
        </p:spPr>
        <p:txBody>
          <a:bodyPr/>
          <a:lstStyle>
            <a:lvl1pPr>
              <a:defRPr/>
            </a:lvl1pPr>
          </a:lstStyle>
          <a:p>
            <a:fld id="{DB025837-2997-46FA-A2DE-9C700987572D}" type="slidenum">
              <a:rPr lang="ru-RU" altLang="ru-RU"/>
              <a:pPr/>
              <a:t>‹#›</a:t>
            </a:fld>
            <a:endParaRPr lang="ru-RU"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5E139C3-B6D6-48C9-97B7-7229E909DE5B}" type="datetime1">
              <a:rPr lang="ru-RU"/>
              <a:pPr/>
              <a:t>02.04.2019</a:t>
            </a:fld>
            <a:endParaRPr lang="ru-RU" altLang="ru-RU"/>
          </a:p>
        </p:txBody>
      </p:sp>
      <p:sp>
        <p:nvSpPr>
          <p:cNvPr id="3" name="Rectangle 5"/>
          <p:cNvSpPr>
            <a:spLocks noGrp="1" noChangeArrowheads="1"/>
          </p:cNvSpPr>
          <p:nvPr>
            <p:ph type="ftr" sz="quarter" idx="11"/>
          </p:nvPr>
        </p:nvSpPr>
        <p:spPr>
          <a:ln/>
        </p:spPr>
        <p:txBody>
          <a:bodyPr/>
          <a:lstStyle>
            <a:lvl1pPr>
              <a:defRPr/>
            </a:lvl1pPr>
          </a:lstStyle>
          <a:p>
            <a:endParaRPr lang="ru-RU" altLang="ru-RU"/>
          </a:p>
        </p:txBody>
      </p:sp>
      <p:sp>
        <p:nvSpPr>
          <p:cNvPr id="4" name="Rectangle 6"/>
          <p:cNvSpPr>
            <a:spLocks noGrp="1" noChangeArrowheads="1"/>
          </p:cNvSpPr>
          <p:nvPr>
            <p:ph type="sldNum" sz="quarter" idx="12"/>
          </p:nvPr>
        </p:nvSpPr>
        <p:spPr>
          <a:ln/>
        </p:spPr>
        <p:txBody>
          <a:bodyPr/>
          <a:lstStyle>
            <a:lvl1pPr>
              <a:defRPr/>
            </a:lvl1pPr>
          </a:lstStyle>
          <a:p>
            <a:fld id="{2FA3CD7A-E08F-434B-9469-3A8E90D8AB4E}" type="slidenum">
              <a:rPr lang="ru-RU" altLang="ru-RU"/>
              <a:pPr/>
              <a:t>‹#›</a:t>
            </a:fld>
            <a:endParaRPr lang="ru-RU"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BD082DA2-25B6-4CD0-B678-342FDB694382}" type="datetime1">
              <a:rPr lang="ru-RU"/>
              <a:pPr/>
              <a:t>02.04.2019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9774B289-A15C-4AD7-9CBA-4D9E5C956F78}" type="slidenum">
              <a:rPr lang="ru-RU" altLang="ru-RU"/>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E0F42AA3-692B-4639-AD1B-377CC2EE9A2B}" type="datetime1">
              <a:rPr lang="ru-RU"/>
              <a:pPr/>
              <a:t>02.04.2019</a:t>
            </a:fld>
            <a:endParaRPr lang="ru-RU" altLang="ru-RU"/>
          </a:p>
        </p:txBody>
      </p:sp>
      <p:sp>
        <p:nvSpPr>
          <p:cNvPr id="6" name="Rectangle 5"/>
          <p:cNvSpPr>
            <a:spLocks noGrp="1" noChangeArrowheads="1"/>
          </p:cNvSpPr>
          <p:nvPr>
            <p:ph type="ftr" sz="quarter" idx="11"/>
          </p:nvPr>
        </p:nvSpPr>
        <p:spPr>
          <a:ln/>
        </p:spPr>
        <p:txBody>
          <a:bodyPr/>
          <a:lstStyle>
            <a:lvl1pPr>
              <a:defRPr/>
            </a:lvl1pPr>
          </a:lstStyle>
          <a:p>
            <a:endParaRPr lang="ru-RU" altLang="ru-RU"/>
          </a:p>
        </p:txBody>
      </p:sp>
      <p:sp>
        <p:nvSpPr>
          <p:cNvPr id="7" name="Rectangle 6"/>
          <p:cNvSpPr>
            <a:spLocks noGrp="1" noChangeArrowheads="1"/>
          </p:cNvSpPr>
          <p:nvPr>
            <p:ph type="sldNum" sz="quarter" idx="12"/>
          </p:nvPr>
        </p:nvSpPr>
        <p:spPr>
          <a:ln/>
        </p:spPr>
        <p:txBody>
          <a:bodyPr/>
          <a:lstStyle>
            <a:lvl1pPr>
              <a:defRPr/>
            </a:lvl1pPr>
          </a:lstStyle>
          <a:p>
            <a:fld id="{CE009ED3-538B-46F6-9E0E-A44AFF3C55D2}" type="slidenum">
              <a:rPr lang="ru-RU" altLang="ru-RU"/>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fld id="{AC3D610F-B04A-4493-B0C3-D161284BB464}" type="datetime1">
              <a:rPr lang="ru-RU"/>
              <a:pPr/>
              <a:t>02.04.2019</a:t>
            </a:fld>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C4D63FEB-71AF-44CB-95F1-FE27812E8AE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oleObject" Target="../embeddings/__________Microsoft_Office_Excel2.xls"/><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__________Microsoft_Office_Excel1.xls"/><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__________Microsoft_Office_Excel4.xls"/><Relationship Id="rId5" Type="http://schemas.openxmlformats.org/officeDocument/2006/relationships/oleObject" Target="../embeddings/__________Microsoft_Office_Excel3.xls"/><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oleObject" Target="../embeddings/__________Microsoft_Office_Excel6.xls"/><Relationship Id="rId4" Type="http://schemas.openxmlformats.org/officeDocument/2006/relationships/oleObject" Target="../embeddings/__________Microsoft_Office_Excel5.xls"/></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7D9CB984-C50C-43D5-B9DC-B031492919A2}" type="slidenum">
              <a:rPr lang="ru-RU" altLang="ru-RU"/>
              <a:pPr/>
              <a:t>1</a:t>
            </a:fld>
            <a:endParaRPr lang="ru-RU" altLang="ru-RU"/>
          </a:p>
        </p:txBody>
      </p:sp>
      <p:sp>
        <p:nvSpPr>
          <p:cNvPr id="49154" name="Rectangle 2"/>
          <p:cNvSpPr>
            <a:spLocks noGrp="1" noChangeArrowheads="1"/>
          </p:cNvSpPr>
          <p:nvPr>
            <p:ph type="title"/>
          </p:nvPr>
        </p:nvSpPr>
        <p:spPr>
          <a:xfrm>
            <a:off x="457200" y="274638"/>
            <a:ext cx="8229600" cy="2290762"/>
          </a:xfrm>
        </p:spPr>
        <p:txBody>
          <a:bodyPr/>
          <a:lstStyle/>
          <a:p>
            <a:r>
              <a:rPr lang="uk-UA" sz="3600" b="1" smtClean="0">
                <a:solidFill>
                  <a:srgbClr val="006600"/>
                </a:solidFill>
              </a:rPr>
              <a:t/>
            </a:r>
            <a:br>
              <a:rPr lang="uk-UA" sz="3600" b="1" smtClean="0">
                <a:solidFill>
                  <a:srgbClr val="006600"/>
                </a:solidFill>
              </a:rPr>
            </a:br>
            <a:r>
              <a:rPr lang="uk-UA" sz="3600" b="1" smtClean="0">
                <a:solidFill>
                  <a:srgbClr val="006600"/>
                </a:solidFill>
              </a:rPr>
              <a:t/>
            </a:r>
            <a:br>
              <a:rPr lang="uk-UA" sz="3600" b="1" smtClean="0">
                <a:solidFill>
                  <a:srgbClr val="006600"/>
                </a:solidFill>
              </a:rPr>
            </a:br>
            <a:r>
              <a:rPr lang="uk-UA" sz="3600" b="1" smtClean="0">
                <a:solidFill>
                  <a:srgbClr val="006600"/>
                </a:solidFill>
              </a:rPr>
              <a:t>Лишайники – індикатори чистоти</a:t>
            </a:r>
            <a:r>
              <a:rPr lang="uk-UA" sz="6000" b="1" smtClean="0">
                <a:solidFill>
                  <a:srgbClr val="006600"/>
                </a:solidFill>
              </a:rPr>
              <a:t> </a:t>
            </a:r>
            <a:r>
              <a:rPr lang="uk-UA" sz="3600" b="1" smtClean="0">
                <a:solidFill>
                  <a:srgbClr val="006600"/>
                </a:solidFill>
              </a:rPr>
              <a:t>повітря на території села Гоптівка Дергачівського району Харківської області </a:t>
            </a:r>
            <a:br>
              <a:rPr lang="uk-UA" sz="3600" b="1" smtClean="0">
                <a:solidFill>
                  <a:srgbClr val="006600"/>
                </a:solidFill>
              </a:rPr>
            </a:br>
            <a:r>
              <a:rPr lang="uk-UA" sz="3600" b="1" smtClean="0">
                <a:solidFill>
                  <a:srgbClr val="006600"/>
                </a:solidFill>
              </a:rPr>
              <a:t/>
            </a:r>
            <a:br>
              <a:rPr lang="uk-UA" sz="3600" b="1" smtClean="0">
                <a:solidFill>
                  <a:srgbClr val="006600"/>
                </a:solidFill>
              </a:rPr>
            </a:br>
            <a:endParaRPr lang="ru-RU" sz="3600" b="1" smtClean="0">
              <a:solidFill>
                <a:srgbClr val="006600"/>
              </a:solidFill>
            </a:endParaRPr>
          </a:p>
        </p:txBody>
      </p:sp>
      <p:sp>
        <p:nvSpPr>
          <p:cNvPr id="49155" name="Rectangle 3"/>
          <p:cNvSpPr>
            <a:spLocks noGrp="1" noChangeArrowheads="1"/>
          </p:cNvSpPr>
          <p:nvPr>
            <p:ph type="body" idx="1"/>
          </p:nvPr>
        </p:nvSpPr>
        <p:spPr>
          <a:xfrm>
            <a:off x="3563938" y="2781300"/>
            <a:ext cx="5329237" cy="3600450"/>
          </a:xfrm>
        </p:spPr>
        <p:txBody>
          <a:bodyPr/>
          <a:lstStyle/>
          <a:p>
            <a:pPr marL="0" indent="0">
              <a:buFontTx/>
              <a:buNone/>
            </a:pPr>
            <a:r>
              <a:rPr lang="uk-UA" sz="1600" smtClean="0"/>
              <a:t>Проект виконала:</a:t>
            </a:r>
          </a:p>
          <a:p>
            <a:pPr marL="0" indent="0">
              <a:buFontTx/>
              <a:buNone/>
            </a:pPr>
            <a:r>
              <a:rPr lang="uk-UA" sz="1600" b="1" smtClean="0"/>
              <a:t>Руда Софія</a:t>
            </a:r>
            <a:r>
              <a:rPr lang="uk-UA" sz="1600" smtClean="0"/>
              <a:t>, учениця 9 класу</a:t>
            </a:r>
          </a:p>
          <a:p>
            <a:pPr marL="0" indent="0">
              <a:buFontTx/>
              <a:buNone/>
            </a:pPr>
            <a:r>
              <a:rPr lang="uk-UA" sz="1600" smtClean="0"/>
              <a:t>КЗ “токарівський ліцей” Дергачівської районної ради</a:t>
            </a:r>
          </a:p>
          <a:p>
            <a:pPr marL="0" indent="0">
              <a:buFontTx/>
              <a:buNone/>
            </a:pPr>
            <a:r>
              <a:rPr lang="uk-UA" sz="1600" smtClean="0"/>
              <a:t>Харківської області</a:t>
            </a:r>
          </a:p>
          <a:p>
            <a:pPr marL="0" indent="0">
              <a:buFontTx/>
              <a:buNone/>
            </a:pPr>
            <a:r>
              <a:rPr lang="uk-UA" sz="1600" smtClean="0"/>
              <a:t>Керівники:</a:t>
            </a:r>
          </a:p>
          <a:p>
            <a:pPr marL="0" indent="0">
              <a:buFontTx/>
              <a:buNone/>
            </a:pPr>
            <a:r>
              <a:rPr lang="uk-UA" sz="1600" b="1" smtClean="0"/>
              <a:t>Руда Людмила Іванівна</a:t>
            </a:r>
            <a:r>
              <a:rPr lang="uk-UA" sz="1600" smtClean="0"/>
              <a:t>, учитель біології та хімії</a:t>
            </a:r>
          </a:p>
          <a:p>
            <a:pPr marL="0" indent="0">
              <a:buFontTx/>
              <a:buNone/>
            </a:pPr>
            <a:r>
              <a:rPr lang="uk-UA" sz="1600" smtClean="0"/>
              <a:t>КЗ “Токарівський ліцей” Дергачівської районної ради</a:t>
            </a:r>
          </a:p>
          <a:p>
            <a:pPr marL="0" indent="0">
              <a:buFontTx/>
              <a:buNone/>
            </a:pPr>
            <a:r>
              <a:rPr lang="uk-UA" sz="1600" smtClean="0"/>
              <a:t>Харківської області</a:t>
            </a:r>
          </a:p>
          <a:p>
            <a:pPr marL="0" indent="0">
              <a:buFontTx/>
              <a:buNone/>
            </a:pPr>
            <a:r>
              <a:rPr lang="uk-UA" sz="1600" b="1" smtClean="0"/>
              <a:t>Грицайчук Валентина Валентинівна</a:t>
            </a:r>
            <a:r>
              <a:rPr lang="uk-UA" sz="1600" smtClean="0"/>
              <a:t>, керівник гуртка  Дергачівського будинку дитячої та юнацької творчості Дергачівської районної ради Харківської області, кандидат сільськогосподарських наук</a:t>
            </a:r>
            <a:r>
              <a:rPr lang="ru-RU" sz="1600" smtClean="0"/>
              <a:t> </a:t>
            </a:r>
            <a:endParaRPr lang="uk-UA" sz="1600" smtClean="0"/>
          </a:p>
          <a:p>
            <a:pPr marL="0" indent="0">
              <a:buFontTx/>
              <a:buNone/>
            </a:pPr>
            <a:endParaRPr lang="ru-RU" sz="16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Grp="1" noChangeArrowheads="1"/>
          </p:cNvSpPr>
          <p:nvPr>
            <p:ph type="sldNum" sz="quarter" idx="12"/>
          </p:nvPr>
        </p:nvSpPr>
        <p:spPr>
          <a:ln/>
        </p:spPr>
        <p:txBody>
          <a:bodyPr/>
          <a:lstStyle/>
          <a:p>
            <a:fld id="{CE53E957-58DB-4BF4-A9FE-CA22FD5615B7}" type="slidenum">
              <a:rPr lang="ru-RU" altLang="ru-RU"/>
              <a:pPr/>
              <a:t>10</a:t>
            </a:fld>
            <a:endParaRPr lang="ru-RU" altLang="ru-RU"/>
          </a:p>
        </p:txBody>
      </p:sp>
      <p:sp>
        <p:nvSpPr>
          <p:cNvPr id="11266" name="Rectangle 4"/>
          <p:cNvSpPr>
            <a:spLocks noGrp="1" noChangeArrowheads="1"/>
          </p:cNvSpPr>
          <p:nvPr>
            <p:ph type="title"/>
          </p:nvPr>
        </p:nvSpPr>
        <p:spPr>
          <a:xfrm>
            <a:off x="323850" y="260350"/>
            <a:ext cx="8589963" cy="993775"/>
          </a:xfrm>
        </p:spPr>
        <p:txBody>
          <a:bodyPr/>
          <a:lstStyle/>
          <a:p>
            <a:pPr eaLnBrk="1" hangingPunct="1"/>
            <a:r>
              <a:rPr lang="ru-RU" altLang="ru-RU" sz="2800" b="1" smtClean="0">
                <a:solidFill>
                  <a:srgbClr val="006600"/>
                </a:solidFill>
              </a:rPr>
              <a:t>Пришкільна  ділянка.</a:t>
            </a:r>
            <a:r>
              <a:rPr lang="ru-RU" altLang="ru-RU" sz="2800" b="1" smtClean="0"/>
              <a:t> </a:t>
            </a:r>
            <a:r>
              <a:rPr lang="ru-RU" altLang="ru-RU" sz="2000" b="1" smtClean="0"/>
              <a:t>В</a:t>
            </a:r>
            <a:r>
              <a:rPr lang="uk-UA" altLang="ru-RU" sz="2000" b="1" smtClean="0"/>
              <a:t>иявлено 16 видів лишайників; </a:t>
            </a:r>
            <a:br>
              <a:rPr lang="uk-UA" altLang="ru-RU" sz="2000" b="1" smtClean="0"/>
            </a:br>
            <a:r>
              <a:rPr lang="uk-UA" altLang="ru-RU" sz="2000" b="1" smtClean="0"/>
              <a:t>листуватої життєвої форми – 13 видів; накипних – 2,                кущистих - 1</a:t>
            </a:r>
            <a:endParaRPr lang="ru-RU" altLang="ru-RU" sz="2000" b="1" smtClean="0"/>
          </a:p>
        </p:txBody>
      </p:sp>
      <p:sp>
        <p:nvSpPr>
          <p:cNvPr id="11267" name="Rectangle 5"/>
          <p:cNvSpPr>
            <a:spLocks noGrp="1" noChangeArrowheads="1"/>
          </p:cNvSpPr>
          <p:nvPr>
            <p:ph type="body" sz="half" idx="1"/>
          </p:nvPr>
        </p:nvSpPr>
        <p:spPr/>
        <p:txBody>
          <a:bodyPr/>
          <a:lstStyle/>
          <a:p>
            <a:pPr eaLnBrk="1" hangingPunct="1"/>
            <a:endParaRPr lang="ru-RU" altLang="ru-RU" sz="2800" b="1" smtClean="0"/>
          </a:p>
          <a:p>
            <a:pPr eaLnBrk="1" hangingPunct="1"/>
            <a:endParaRPr lang="ru-RU" altLang="ru-RU" sz="2800" b="1" smtClean="0"/>
          </a:p>
          <a:p>
            <a:pPr eaLnBrk="1" hangingPunct="1"/>
            <a:endParaRPr lang="ru-RU" altLang="ru-RU" sz="1800" b="1" smtClean="0"/>
          </a:p>
          <a:p>
            <a:pPr eaLnBrk="1" hangingPunct="1"/>
            <a:endParaRPr lang="ru-RU" altLang="ru-RU" sz="1800" b="1" smtClean="0"/>
          </a:p>
          <a:p>
            <a:pPr eaLnBrk="1" hangingPunct="1"/>
            <a:endParaRPr lang="ru-RU" altLang="ru-RU" sz="1800" b="1" smtClean="0"/>
          </a:p>
          <a:p>
            <a:pPr eaLnBrk="1" hangingPunct="1"/>
            <a:endParaRPr lang="ru-RU" altLang="ru-RU" sz="1800" b="1" smtClean="0"/>
          </a:p>
          <a:p>
            <a:pPr eaLnBrk="1" hangingPunct="1"/>
            <a:r>
              <a:rPr lang="ru-RU" altLang="ru-RU" sz="1800" b="1" smtClean="0"/>
              <a:t>Домінують  лишайники родини </a:t>
            </a:r>
            <a:r>
              <a:rPr lang="en-US" altLang="ru-RU" sz="1800" b="1" smtClean="0"/>
              <a:t>Teloschilaceae </a:t>
            </a:r>
            <a:r>
              <a:rPr lang="uk-UA" altLang="ru-RU" sz="1800" b="1" smtClean="0"/>
              <a:t>–</a:t>
            </a:r>
            <a:r>
              <a:rPr lang="en-US" altLang="ru-RU" sz="1800" b="1" smtClean="0"/>
              <a:t> Xantoria parietina (92</a:t>
            </a:r>
            <a:r>
              <a:rPr lang="uk-UA" altLang="ru-RU" sz="1800" b="1" smtClean="0"/>
              <a:t>,</a:t>
            </a:r>
            <a:r>
              <a:rPr lang="en-US" altLang="ru-RU" sz="1800" b="1" smtClean="0"/>
              <a:t>3</a:t>
            </a:r>
            <a:r>
              <a:rPr lang="ru-RU" altLang="ru-RU" sz="1800" b="1" smtClean="0"/>
              <a:t>%),</a:t>
            </a:r>
            <a:r>
              <a:rPr lang="en-US" altLang="ru-RU" sz="1800" b="1" smtClean="0"/>
              <a:t> </a:t>
            </a:r>
            <a:endParaRPr lang="uk-UA" altLang="ru-RU" sz="1800" b="1" smtClean="0"/>
          </a:p>
          <a:p>
            <a:pPr eaLnBrk="1" hangingPunct="1"/>
            <a:r>
              <a:rPr lang="en-US" altLang="ru-RU" sz="1800" b="1" smtClean="0"/>
              <a:t>Physciaceae</a:t>
            </a:r>
            <a:r>
              <a:rPr lang="ru-RU" altLang="ru-RU" sz="1800" b="1" smtClean="0"/>
              <a:t> - </a:t>
            </a:r>
            <a:r>
              <a:rPr lang="en-US" altLang="ru-RU" sz="1800" b="1" smtClean="0"/>
              <a:t>Physcia adscendens </a:t>
            </a:r>
            <a:r>
              <a:rPr lang="ru-RU" altLang="ru-RU" sz="1800" b="1" smtClean="0"/>
              <a:t>(</a:t>
            </a:r>
            <a:r>
              <a:rPr lang="en-US" altLang="ru-RU" sz="1800" b="1" smtClean="0"/>
              <a:t>84</a:t>
            </a:r>
            <a:r>
              <a:rPr lang="uk-UA" altLang="ru-RU" sz="1800" b="1" smtClean="0"/>
              <a:t>,</a:t>
            </a:r>
            <a:r>
              <a:rPr lang="en-US" altLang="ru-RU" sz="1800" b="1" smtClean="0"/>
              <a:t>6</a:t>
            </a:r>
            <a:r>
              <a:rPr lang="ru-RU" altLang="ru-RU" sz="1800" b="1" smtClean="0"/>
              <a:t>%)</a:t>
            </a:r>
            <a:r>
              <a:rPr lang="en-US" altLang="ru-RU" sz="1800" b="1" smtClean="0"/>
              <a:t>, </a:t>
            </a:r>
            <a:endParaRPr lang="uk-UA" altLang="ru-RU" sz="1800" b="1" smtClean="0"/>
          </a:p>
          <a:p>
            <a:pPr eaLnBrk="1" hangingPunct="1"/>
            <a:r>
              <a:rPr lang="en-US" altLang="ru-RU" sz="1800" b="1" smtClean="0"/>
              <a:t>Parmeliaceae</a:t>
            </a:r>
            <a:r>
              <a:rPr lang="ru-RU" altLang="ru-RU" sz="1800" b="1" smtClean="0"/>
              <a:t> – </a:t>
            </a:r>
            <a:r>
              <a:rPr lang="en-US" altLang="ru-RU" sz="1800" b="1" smtClean="0"/>
              <a:t>Parmelia sulcata </a:t>
            </a:r>
            <a:r>
              <a:rPr lang="ru-RU" altLang="ru-RU" sz="1800" b="1" smtClean="0"/>
              <a:t>(53,9%)</a:t>
            </a:r>
            <a:endParaRPr lang="uk-UA" altLang="ru-RU" sz="1800" b="1" smtClean="0"/>
          </a:p>
          <a:p>
            <a:pPr eaLnBrk="1" hangingPunct="1"/>
            <a:endParaRPr lang="en-US" altLang="ru-RU" sz="2800" b="1" smtClean="0"/>
          </a:p>
        </p:txBody>
      </p:sp>
      <p:sp>
        <p:nvSpPr>
          <p:cNvPr id="11268" name="Rectangle 1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l" eaLnBrk="1" hangingPunct="1"/>
            <a:endParaRPr lang="ru-RU" sz="1800"/>
          </a:p>
        </p:txBody>
      </p:sp>
      <p:sp>
        <p:nvSpPr>
          <p:cNvPr id="11269" name="Rectangle 18"/>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l" eaLnBrk="1" hangingPunct="1"/>
            <a:endParaRPr lang="ru-RU" sz="1800"/>
          </a:p>
        </p:txBody>
      </p:sp>
      <p:pic>
        <p:nvPicPr>
          <p:cNvPr id="11270" name="Picture 23" descr="20180719_112710-1"/>
          <p:cNvPicPr>
            <a:picLocks noChangeAspect="1" noChangeArrowheads="1"/>
          </p:cNvPicPr>
          <p:nvPr>
            <p:ph sz="quarter" idx="3"/>
          </p:nvPr>
        </p:nvPicPr>
        <p:blipFill>
          <a:blip r:embed="rId3"/>
          <a:srcRect/>
          <a:stretch>
            <a:fillRect/>
          </a:stretch>
        </p:blipFill>
        <p:spPr>
          <a:xfrm rot="6679882">
            <a:off x="4150519" y="3058319"/>
            <a:ext cx="1303337" cy="2187575"/>
          </a:xfrm>
          <a:noFill/>
        </p:spPr>
      </p:pic>
      <p:pic>
        <p:nvPicPr>
          <p:cNvPr id="11271" name="Picture 24" descr="20180719_134139-1"/>
          <p:cNvPicPr>
            <a:picLocks noChangeAspect="1" noChangeArrowheads="1"/>
          </p:cNvPicPr>
          <p:nvPr/>
        </p:nvPicPr>
        <p:blipFill>
          <a:blip r:embed="rId4"/>
          <a:srcRect/>
          <a:stretch>
            <a:fillRect/>
          </a:stretch>
        </p:blipFill>
        <p:spPr bwMode="auto">
          <a:xfrm>
            <a:off x="3563938" y="5013325"/>
            <a:ext cx="2068512" cy="1584325"/>
          </a:xfrm>
          <a:prstGeom prst="rect">
            <a:avLst/>
          </a:prstGeom>
          <a:noFill/>
          <a:ln w="9525">
            <a:noFill/>
            <a:miter lim="800000"/>
            <a:headEnd/>
            <a:tailEnd/>
          </a:ln>
        </p:spPr>
      </p:pic>
      <p:pic>
        <p:nvPicPr>
          <p:cNvPr id="11272" name="Picture 25" descr="20180718_142409-1"/>
          <p:cNvPicPr>
            <a:picLocks noChangeAspect="1" noChangeArrowheads="1"/>
          </p:cNvPicPr>
          <p:nvPr/>
        </p:nvPicPr>
        <p:blipFill>
          <a:blip r:embed="rId5"/>
          <a:srcRect/>
          <a:stretch>
            <a:fillRect/>
          </a:stretch>
        </p:blipFill>
        <p:spPr bwMode="auto">
          <a:xfrm>
            <a:off x="5867400" y="4076700"/>
            <a:ext cx="2593975" cy="2179638"/>
          </a:xfrm>
          <a:prstGeom prst="rect">
            <a:avLst/>
          </a:prstGeom>
          <a:noFill/>
          <a:ln w="9525">
            <a:noFill/>
            <a:miter lim="800000"/>
            <a:headEnd/>
            <a:tailEnd/>
          </a:ln>
        </p:spPr>
      </p:pic>
      <p:sp>
        <p:nvSpPr>
          <p:cNvPr id="11273" name="Line 26"/>
          <p:cNvSpPr>
            <a:spLocks noChangeShapeType="1"/>
          </p:cNvSpPr>
          <p:nvPr/>
        </p:nvSpPr>
        <p:spPr bwMode="auto">
          <a:xfrm>
            <a:off x="2987675" y="5734050"/>
            <a:ext cx="647700" cy="71438"/>
          </a:xfrm>
          <a:prstGeom prst="line">
            <a:avLst/>
          </a:prstGeom>
          <a:noFill/>
          <a:ln w="9525">
            <a:solidFill>
              <a:schemeClr val="tx1"/>
            </a:solidFill>
            <a:round/>
            <a:headEnd/>
            <a:tailEnd type="triangle" w="med" len="med"/>
          </a:ln>
          <a:effectLst/>
        </p:spPr>
        <p:txBody>
          <a:bodyPr/>
          <a:lstStyle/>
          <a:p>
            <a:endParaRPr lang="ru-RU"/>
          </a:p>
        </p:txBody>
      </p:sp>
      <p:sp>
        <p:nvSpPr>
          <p:cNvPr id="11274" name="Line 28"/>
          <p:cNvSpPr>
            <a:spLocks noChangeShapeType="1"/>
          </p:cNvSpPr>
          <p:nvPr/>
        </p:nvSpPr>
        <p:spPr bwMode="auto">
          <a:xfrm>
            <a:off x="3348038" y="4941888"/>
            <a:ext cx="3095625" cy="0"/>
          </a:xfrm>
          <a:prstGeom prst="line">
            <a:avLst/>
          </a:prstGeom>
          <a:noFill/>
          <a:ln w="9525">
            <a:solidFill>
              <a:schemeClr val="tx1"/>
            </a:solidFill>
            <a:round/>
            <a:headEnd/>
            <a:tailEnd type="triangle" w="med" len="med"/>
          </a:ln>
          <a:effectLst/>
        </p:spPr>
        <p:txBody>
          <a:bodyPr/>
          <a:lstStyle/>
          <a:p>
            <a:endParaRPr lang="ru-RU"/>
          </a:p>
        </p:txBody>
      </p:sp>
      <p:graphicFrame>
        <p:nvGraphicFramePr>
          <p:cNvPr id="11275" name="Диаграмма 10"/>
          <p:cNvGraphicFramePr>
            <a:graphicFrameLocks/>
          </p:cNvGraphicFramePr>
          <p:nvPr>
            <p:ph sz="quarter" idx="2"/>
          </p:nvPr>
        </p:nvGraphicFramePr>
        <p:xfrm>
          <a:off x="539750" y="1268413"/>
          <a:ext cx="3629025" cy="2592387"/>
        </p:xfrm>
        <a:graphic>
          <a:graphicData uri="http://schemas.openxmlformats.org/presentationml/2006/ole">
            <p:oleObj spid="_x0000_s11275" name="Диаграмма" r:id="rId6" imgW="5505165" imgH="3737172" progId="Excel.Chart.8">
              <p:embed/>
            </p:oleObj>
          </a:graphicData>
        </a:graphic>
      </p:graphicFrame>
      <p:graphicFrame>
        <p:nvGraphicFramePr>
          <p:cNvPr id="11276" name="Диаграмма 15"/>
          <p:cNvGraphicFramePr>
            <a:graphicFrameLocks/>
          </p:cNvGraphicFramePr>
          <p:nvPr/>
        </p:nvGraphicFramePr>
        <p:xfrm>
          <a:off x="5219700" y="1268413"/>
          <a:ext cx="3600450" cy="2592387"/>
        </p:xfrm>
        <a:graphic>
          <a:graphicData uri="http://schemas.openxmlformats.org/presentationml/2006/ole">
            <p:oleObj spid="_x0000_s11276" name="Диаграмма" r:id="rId7" imgW="5505165" imgH="3206774" progId="Excel.Chart.8">
              <p:embed/>
            </p:oleObj>
          </a:graphicData>
        </a:graphic>
      </p:graphicFrame>
      <p:sp>
        <p:nvSpPr>
          <p:cNvPr id="11277" name="Line 34"/>
          <p:cNvSpPr>
            <a:spLocks noChangeShapeType="1"/>
          </p:cNvSpPr>
          <p:nvPr/>
        </p:nvSpPr>
        <p:spPr bwMode="auto">
          <a:xfrm flipV="1">
            <a:off x="3492500" y="4005263"/>
            <a:ext cx="1008063" cy="360362"/>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Grp="1" noChangeArrowheads="1"/>
          </p:cNvSpPr>
          <p:nvPr>
            <p:ph type="sldNum" sz="quarter" idx="12"/>
          </p:nvPr>
        </p:nvSpPr>
        <p:spPr>
          <a:ln/>
        </p:spPr>
        <p:txBody>
          <a:bodyPr/>
          <a:lstStyle/>
          <a:p>
            <a:fld id="{108E063B-089B-47D8-BC03-61E7295BEEDA}" type="slidenum">
              <a:rPr lang="ru-RU" altLang="ru-RU"/>
              <a:pPr/>
              <a:t>11</a:t>
            </a:fld>
            <a:endParaRPr lang="ru-RU" altLang="ru-RU"/>
          </a:p>
        </p:txBody>
      </p:sp>
      <p:sp>
        <p:nvSpPr>
          <p:cNvPr id="12290" name="Rectangle 4"/>
          <p:cNvSpPr>
            <a:spLocks noGrp="1" noChangeArrowheads="1"/>
          </p:cNvSpPr>
          <p:nvPr>
            <p:ph type="title"/>
          </p:nvPr>
        </p:nvSpPr>
        <p:spPr>
          <a:xfrm>
            <a:off x="457200" y="274638"/>
            <a:ext cx="8229600" cy="993775"/>
          </a:xfrm>
        </p:spPr>
        <p:txBody>
          <a:bodyPr/>
          <a:lstStyle/>
          <a:p>
            <a:pPr eaLnBrk="1" hangingPunct="1"/>
            <a:r>
              <a:rPr lang="uk-UA" altLang="ru-RU" sz="2800" b="1" smtClean="0">
                <a:solidFill>
                  <a:srgbClr val="006600"/>
                </a:solidFill>
              </a:rPr>
              <a:t>Лишайники листяного лісу. </a:t>
            </a:r>
            <a:r>
              <a:rPr lang="uk-UA" altLang="ru-RU" sz="2000" b="1" smtClean="0">
                <a:solidFill>
                  <a:schemeClr val="tx1"/>
                </a:solidFill>
              </a:rPr>
              <a:t>Виявлено</a:t>
            </a:r>
            <a:r>
              <a:rPr lang="uk-UA" altLang="ru-RU" sz="2000" b="1" smtClean="0"/>
              <a:t> 17 видів; листуватої форми – 13 видів, накипних – 3, кущистих - 1</a:t>
            </a:r>
            <a:r>
              <a:rPr lang="uk-UA" altLang="ru-RU" sz="2400" b="1" smtClean="0"/>
              <a:t> </a:t>
            </a:r>
            <a:endParaRPr lang="ru-RU" altLang="ru-RU" sz="2400" b="1" smtClean="0"/>
          </a:p>
        </p:txBody>
      </p:sp>
      <p:sp>
        <p:nvSpPr>
          <p:cNvPr id="12291" name="Rectangle 6"/>
          <p:cNvSpPr>
            <a:spLocks noGrp="1" noChangeArrowheads="1"/>
          </p:cNvSpPr>
          <p:nvPr>
            <p:ph type="body" sz="half" idx="3"/>
          </p:nvPr>
        </p:nvSpPr>
        <p:spPr>
          <a:xfrm>
            <a:off x="4648200" y="1600200"/>
            <a:ext cx="4038600" cy="4997450"/>
          </a:xfrm>
        </p:spPr>
        <p:txBody>
          <a:bodyPr/>
          <a:lstStyle/>
          <a:p>
            <a:pPr eaLnBrk="1" hangingPunct="1">
              <a:lnSpc>
                <a:spcPct val="80000"/>
              </a:lnSpc>
            </a:pPr>
            <a:endParaRPr lang="ru-RU" altLang="ru-RU" sz="1800" b="1" smtClean="0"/>
          </a:p>
          <a:p>
            <a:pPr eaLnBrk="1" hangingPunct="1">
              <a:lnSpc>
                <a:spcPct val="80000"/>
              </a:lnSpc>
              <a:buFontTx/>
              <a:buNone/>
            </a:pPr>
            <a:r>
              <a:rPr lang="ru-RU" altLang="ru-RU" sz="1800" b="1" smtClean="0"/>
              <a:t> </a:t>
            </a:r>
          </a:p>
          <a:p>
            <a:pPr eaLnBrk="1" hangingPunct="1">
              <a:lnSpc>
                <a:spcPct val="80000"/>
              </a:lnSpc>
            </a:pPr>
            <a:endParaRPr lang="ru-RU" altLang="ru-RU" sz="1800" b="1" smtClean="0"/>
          </a:p>
          <a:p>
            <a:pPr eaLnBrk="1" hangingPunct="1">
              <a:lnSpc>
                <a:spcPct val="80000"/>
              </a:lnSpc>
            </a:pPr>
            <a:endParaRPr lang="ru-RU" altLang="ru-RU" sz="1800" b="1" smtClean="0"/>
          </a:p>
          <a:p>
            <a:pPr eaLnBrk="1" hangingPunct="1">
              <a:lnSpc>
                <a:spcPct val="80000"/>
              </a:lnSpc>
            </a:pPr>
            <a:endParaRPr lang="ru-RU" altLang="ru-RU" sz="1800" b="1" smtClean="0"/>
          </a:p>
          <a:p>
            <a:pPr eaLnBrk="1" hangingPunct="1">
              <a:lnSpc>
                <a:spcPct val="80000"/>
              </a:lnSpc>
            </a:pPr>
            <a:endParaRPr lang="ru-RU" altLang="ru-RU" sz="1800" b="1" smtClean="0"/>
          </a:p>
          <a:p>
            <a:pPr eaLnBrk="1" hangingPunct="1">
              <a:lnSpc>
                <a:spcPct val="80000"/>
              </a:lnSpc>
            </a:pPr>
            <a:endParaRPr lang="ru-RU" altLang="ru-RU" sz="1800" b="1" smtClean="0"/>
          </a:p>
          <a:p>
            <a:pPr eaLnBrk="1" hangingPunct="1">
              <a:lnSpc>
                <a:spcPct val="80000"/>
              </a:lnSpc>
            </a:pPr>
            <a:endParaRPr lang="ru-RU" altLang="ru-RU" sz="1800" b="1" smtClean="0"/>
          </a:p>
          <a:p>
            <a:pPr eaLnBrk="1" hangingPunct="1">
              <a:lnSpc>
                <a:spcPct val="80000"/>
              </a:lnSpc>
            </a:pPr>
            <a:endParaRPr lang="ru-RU" altLang="ru-RU" sz="1800" b="1" smtClean="0"/>
          </a:p>
          <a:p>
            <a:pPr eaLnBrk="1" hangingPunct="1">
              <a:lnSpc>
                <a:spcPct val="80000"/>
              </a:lnSpc>
            </a:pPr>
            <a:endParaRPr lang="ru-RU" altLang="ru-RU" sz="1800" b="1" smtClean="0"/>
          </a:p>
          <a:p>
            <a:pPr eaLnBrk="1" hangingPunct="1">
              <a:lnSpc>
                <a:spcPct val="80000"/>
              </a:lnSpc>
            </a:pPr>
            <a:endParaRPr lang="ru-RU" altLang="ru-RU" sz="1800" b="1" smtClean="0"/>
          </a:p>
          <a:p>
            <a:pPr eaLnBrk="1" hangingPunct="1">
              <a:lnSpc>
                <a:spcPct val="80000"/>
              </a:lnSpc>
            </a:pPr>
            <a:r>
              <a:rPr lang="ru-RU" altLang="ru-RU" sz="1800" b="1" smtClean="0"/>
              <a:t>Переважають лишайники</a:t>
            </a:r>
          </a:p>
          <a:p>
            <a:pPr eaLnBrk="1" hangingPunct="1">
              <a:lnSpc>
                <a:spcPct val="80000"/>
              </a:lnSpc>
              <a:buFontTx/>
              <a:buNone/>
            </a:pPr>
            <a:r>
              <a:rPr lang="ru-RU" altLang="ru-RU" sz="1800" b="1" smtClean="0"/>
              <a:t>     родини</a:t>
            </a:r>
            <a:r>
              <a:rPr lang="en-US" altLang="ru-RU" sz="1800" b="1" smtClean="0"/>
              <a:t> Teloschistaceae – Xanthoria parietina (92</a:t>
            </a:r>
            <a:r>
              <a:rPr lang="uk-UA" altLang="ru-RU" sz="1800" b="1" smtClean="0"/>
              <a:t>,3%), </a:t>
            </a:r>
          </a:p>
          <a:p>
            <a:pPr eaLnBrk="1" hangingPunct="1">
              <a:lnSpc>
                <a:spcPct val="80000"/>
              </a:lnSpc>
            </a:pPr>
            <a:endParaRPr lang="uk-UA" altLang="ru-RU" sz="1800" b="1" smtClean="0"/>
          </a:p>
          <a:p>
            <a:pPr eaLnBrk="1" hangingPunct="1">
              <a:lnSpc>
                <a:spcPct val="80000"/>
              </a:lnSpc>
            </a:pPr>
            <a:r>
              <a:rPr lang="uk-UA" altLang="ru-RU" sz="1800" b="1" smtClean="0"/>
              <a:t>родини </a:t>
            </a:r>
            <a:r>
              <a:rPr lang="en-US" altLang="ru-RU" sz="1800" b="1" smtClean="0"/>
              <a:t>Parmeliaceae</a:t>
            </a:r>
            <a:r>
              <a:rPr lang="ru-RU" altLang="ru-RU" sz="1800" b="1" smtClean="0"/>
              <a:t> – </a:t>
            </a:r>
            <a:r>
              <a:rPr lang="en-US" altLang="ru-RU" sz="1800" b="1" smtClean="0"/>
              <a:t>Parmelia sulcata </a:t>
            </a:r>
            <a:r>
              <a:rPr lang="ru-RU" altLang="ru-RU" sz="1800" b="1" smtClean="0"/>
              <a:t>(53,9%)</a:t>
            </a:r>
          </a:p>
          <a:p>
            <a:pPr eaLnBrk="1" hangingPunct="1">
              <a:lnSpc>
                <a:spcPct val="80000"/>
              </a:lnSpc>
            </a:pPr>
            <a:endParaRPr lang="uk-UA" altLang="ru-RU" sz="1800" b="1" smtClean="0"/>
          </a:p>
          <a:p>
            <a:pPr eaLnBrk="1" hangingPunct="1">
              <a:lnSpc>
                <a:spcPct val="80000"/>
              </a:lnSpc>
              <a:buFontTx/>
              <a:buNone/>
            </a:pPr>
            <a:endParaRPr lang="ru-RU" altLang="ru-RU" sz="1800" smtClean="0"/>
          </a:p>
        </p:txBody>
      </p:sp>
      <p:sp>
        <p:nvSpPr>
          <p:cNvPr id="12292" name="Line 9"/>
          <p:cNvSpPr>
            <a:spLocks noChangeShapeType="1"/>
          </p:cNvSpPr>
          <p:nvPr/>
        </p:nvSpPr>
        <p:spPr bwMode="auto">
          <a:xfrm flipH="1">
            <a:off x="4643438" y="6165850"/>
            <a:ext cx="1223962" cy="69850"/>
          </a:xfrm>
          <a:prstGeom prst="line">
            <a:avLst/>
          </a:prstGeom>
          <a:noFill/>
          <a:ln w="9525">
            <a:solidFill>
              <a:schemeClr val="tx1"/>
            </a:solidFill>
            <a:round/>
            <a:headEnd/>
            <a:tailEnd type="triangle" w="med" len="med"/>
          </a:ln>
          <a:effectLst/>
        </p:spPr>
        <p:txBody>
          <a:bodyPr/>
          <a:lstStyle/>
          <a:p>
            <a:endParaRPr lang="ru-RU"/>
          </a:p>
        </p:txBody>
      </p:sp>
      <p:pic>
        <p:nvPicPr>
          <p:cNvPr id="12293" name="Picture 17" descr="20180719_112716-1"/>
          <p:cNvPicPr>
            <a:picLocks noChangeAspect="1" noChangeArrowheads="1"/>
          </p:cNvPicPr>
          <p:nvPr/>
        </p:nvPicPr>
        <p:blipFill>
          <a:blip r:embed="rId3"/>
          <a:srcRect/>
          <a:stretch>
            <a:fillRect/>
          </a:stretch>
        </p:blipFill>
        <p:spPr bwMode="auto">
          <a:xfrm>
            <a:off x="250825" y="3933825"/>
            <a:ext cx="2808288" cy="2632075"/>
          </a:xfrm>
          <a:prstGeom prst="rect">
            <a:avLst/>
          </a:prstGeom>
          <a:noFill/>
          <a:ln w="9525">
            <a:noFill/>
            <a:miter lim="800000"/>
            <a:headEnd/>
            <a:tailEnd/>
          </a:ln>
        </p:spPr>
      </p:pic>
      <p:sp>
        <p:nvSpPr>
          <p:cNvPr id="12294" name="Line 18"/>
          <p:cNvSpPr>
            <a:spLocks noChangeShapeType="1"/>
          </p:cNvSpPr>
          <p:nvPr/>
        </p:nvSpPr>
        <p:spPr bwMode="auto">
          <a:xfrm flipH="1" flipV="1">
            <a:off x="2484438" y="4652963"/>
            <a:ext cx="2376487" cy="360362"/>
          </a:xfrm>
          <a:prstGeom prst="line">
            <a:avLst/>
          </a:prstGeom>
          <a:noFill/>
          <a:ln w="9525">
            <a:solidFill>
              <a:schemeClr val="tx1"/>
            </a:solidFill>
            <a:round/>
            <a:headEnd/>
            <a:tailEnd type="triangle" w="med" len="med"/>
          </a:ln>
          <a:effectLst/>
        </p:spPr>
        <p:txBody>
          <a:bodyPr/>
          <a:lstStyle/>
          <a:p>
            <a:endParaRPr lang="ru-RU"/>
          </a:p>
        </p:txBody>
      </p:sp>
      <p:pic>
        <p:nvPicPr>
          <p:cNvPr id="12295" name="Picture 19" descr="20180719_134139-1"/>
          <p:cNvPicPr>
            <a:picLocks noChangeAspect="1" noChangeArrowheads="1"/>
          </p:cNvPicPr>
          <p:nvPr/>
        </p:nvPicPr>
        <p:blipFill>
          <a:blip r:embed="rId4"/>
          <a:srcRect/>
          <a:stretch>
            <a:fillRect/>
          </a:stretch>
        </p:blipFill>
        <p:spPr bwMode="auto">
          <a:xfrm>
            <a:off x="1835150" y="5013325"/>
            <a:ext cx="2808288" cy="1584325"/>
          </a:xfrm>
          <a:prstGeom prst="rect">
            <a:avLst/>
          </a:prstGeom>
          <a:noFill/>
          <a:ln w="9525">
            <a:noFill/>
            <a:miter lim="800000"/>
            <a:headEnd/>
            <a:tailEnd/>
          </a:ln>
        </p:spPr>
      </p:pic>
      <p:sp>
        <p:nvSpPr>
          <p:cNvPr id="12296" name="Rectangle 2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l" eaLnBrk="1" hangingPunct="1"/>
            <a:endParaRPr lang="ru-RU" sz="1800"/>
          </a:p>
        </p:txBody>
      </p:sp>
      <p:sp>
        <p:nvSpPr>
          <p:cNvPr id="12297" name="Line 22"/>
          <p:cNvSpPr>
            <a:spLocks noChangeShapeType="1"/>
          </p:cNvSpPr>
          <p:nvPr/>
        </p:nvSpPr>
        <p:spPr bwMode="auto">
          <a:xfrm flipH="1">
            <a:off x="2843213" y="1268413"/>
            <a:ext cx="288925" cy="215900"/>
          </a:xfrm>
          <a:prstGeom prst="line">
            <a:avLst/>
          </a:prstGeom>
          <a:noFill/>
          <a:ln w="9525">
            <a:solidFill>
              <a:schemeClr val="tx1"/>
            </a:solidFill>
            <a:round/>
            <a:headEnd/>
            <a:tailEnd type="triangle" w="med" len="med"/>
          </a:ln>
          <a:effectLst/>
        </p:spPr>
        <p:txBody>
          <a:bodyPr/>
          <a:lstStyle/>
          <a:p>
            <a:endParaRPr lang="ru-RU"/>
          </a:p>
        </p:txBody>
      </p:sp>
      <p:sp>
        <p:nvSpPr>
          <p:cNvPr id="12298" name="Rectangle 24"/>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l" eaLnBrk="1" hangingPunct="1"/>
            <a:endParaRPr lang="ru-RU" sz="1800"/>
          </a:p>
        </p:txBody>
      </p:sp>
      <p:graphicFrame>
        <p:nvGraphicFramePr>
          <p:cNvPr id="12299" name="Диаграмма 18"/>
          <p:cNvGraphicFramePr>
            <a:graphicFrameLocks/>
          </p:cNvGraphicFramePr>
          <p:nvPr>
            <p:ph sz="quarter" idx="1"/>
          </p:nvPr>
        </p:nvGraphicFramePr>
        <p:xfrm>
          <a:off x="4572000" y="1268413"/>
          <a:ext cx="4176713" cy="3024187"/>
        </p:xfrm>
        <a:graphic>
          <a:graphicData uri="http://schemas.openxmlformats.org/presentationml/2006/ole">
            <p:oleObj spid="_x0000_s12299" name="Диаграмма" r:id="rId5" imgW="5791702" imgH="3664014" progId="Excel.Chart.8">
              <p:embed/>
            </p:oleObj>
          </a:graphicData>
        </a:graphic>
      </p:graphicFrame>
      <p:graphicFrame>
        <p:nvGraphicFramePr>
          <p:cNvPr id="12300" name="Диаграмма 17"/>
          <p:cNvGraphicFramePr>
            <a:graphicFrameLocks noGrp="1"/>
          </p:cNvGraphicFramePr>
          <p:nvPr>
            <p:ph sz="quarter" idx="2"/>
          </p:nvPr>
        </p:nvGraphicFramePr>
        <p:xfrm>
          <a:off x="323850" y="1268413"/>
          <a:ext cx="3971925" cy="2403475"/>
        </p:xfrm>
        <a:graphic>
          <a:graphicData uri="http://schemas.openxmlformats.org/presentationml/2006/ole">
            <p:oleObj spid="_x0000_s12300" name="Диаграмма" r:id="rId6" imgW="5505165" imgH="3206774" progId="Excel.Chart.8">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a:spLocks noGrp="1" noChangeArrowheads="1"/>
          </p:cNvSpPr>
          <p:nvPr>
            <p:ph type="sldNum" sz="quarter" idx="12"/>
          </p:nvPr>
        </p:nvSpPr>
        <p:spPr>
          <a:ln/>
        </p:spPr>
        <p:txBody>
          <a:bodyPr/>
          <a:lstStyle/>
          <a:p>
            <a:fld id="{26FB301F-3644-4D26-8DE9-8E9641A99480}" type="slidenum">
              <a:rPr lang="ru-RU" altLang="ru-RU"/>
              <a:pPr/>
              <a:t>12</a:t>
            </a:fld>
            <a:endParaRPr lang="ru-RU" altLang="ru-RU"/>
          </a:p>
        </p:txBody>
      </p:sp>
      <p:sp>
        <p:nvSpPr>
          <p:cNvPr id="13314" name="Rectangle 4"/>
          <p:cNvSpPr>
            <a:spLocks noGrp="1" noChangeArrowheads="1"/>
          </p:cNvSpPr>
          <p:nvPr>
            <p:ph type="title"/>
          </p:nvPr>
        </p:nvSpPr>
        <p:spPr>
          <a:xfrm>
            <a:off x="457200" y="333375"/>
            <a:ext cx="8686800" cy="1150938"/>
          </a:xfrm>
        </p:spPr>
        <p:txBody>
          <a:bodyPr/>
          <a:lstStyle/>
          <a:p>
            <a:pPr algn="l" eaLnBrk="1" hangingPunct="1"/>
            <a:r>
              <a:rPr lang="ru-RU" altLang="ru-RU" sz="2800" b="1" smtClean="0">
                <a:solidFill>
                  <a:srgbClr val="006600"/>
                </a:solidFill>
              </a:rPr>
              <a:t>Лісосмуга.</a:t>
            </a:r>
            <a:r>
              <a:rPr lang="ru-RU" altLang="ru-RU" b="1" smtClean="0"/>
              <a:t> </a:t>
            </a:r>
            <a:r>
              <a:rPr lang="ru-RU" altLang="ru-RU" sz="2000" b="1" smtClean="0"/>
              <a:t>Виявлено 12 видів лишайників; листуватої життєвої  форми - 10,    </a:t>
            </a:r>
            <a:r>
              <a:rPr lang="uk-UA" altLang="ru-RU" sz="2000" b="1" smtClean="0"/>
              <a:t>накипних - 2,    кущисті  виявлено     не було</a:t>
            </a:r>
            <a:r>
              <a:rPr lang="ru-RU" altLang="ru-RU" sz="2000" b="1" smtClean="0"/>
              <a:t/>
            </a:r>
            <a:br>
              <a:rPr lang="ru-RU" altLang="ru-RU" sz="2000" b="1" smtClean="0"/>
            </a:br>
            <a:endParaRPr lang="ru-RU" altLang="ru-RU" sz="2000" b="1" smtClean="0"/>
          </a:p>
        </p:txBody>
      </p:sp>
      <p:sp>
        <p:nvSpPr>
          <p:cNvPr id="13315" name="Rectangle 5"/>
          <p:cNvSpPr>
            <a:spLocks noGrp="1" noChangeArrowheads="1"/>
          </p:cNvSpPr>
          <p:nvPr>
            <p:ph type="body" sz="half" idx="1"/>
          </p:nvPr>
        </p:nvSpPr>
        <p:spPr/>
        <p:txBody>
          <a:bodyPr/>
          <a:lstStyle/>
          <a:p>
            <a:pPr eaLnBrk="1" hangingPunct="1">
              <a:buFontTx/>
              <a:buNone/>
            </a:pPr>
            <a:r>
              <a:rPr lang="ru-RU" altLang="ru-RU" sz="1600" b="1" smtClean="0"/>
              <a:t>      </a:t>
            </a:r>
          </a:p>
          <a:p>
            <a:pPr eaLnBrk="1" hangingPunct="1">
              <a:buFontTx/>
              <a:buNone/>
            </a:pPr>
            <a:r>
              <a:rPr lang="ru-RU" altLang="ru-RU" sz="1600" b="1" smtClean="0"/>
              <a:t>      </a:t>
            </a:r>
            <a:endParaRPr lang="ru-RU" altLang="ru-RU" sz="2800" b="1" smtClean="0"/>
          </a:p>
        </p:txBody>
      </p:sp>
      <p:pic>
        <p:nvPicPr>
          <p:cNvPr id="13316" name="Picture 12" descr="20180724_123758-1"/>
          <p:cNvPicPr>
            <a:picLocks noChangeAspect="1" noChangeArrowheads="1"/>
          </p:cNvPicPr>
          <p:nvPr/>
        </p:nvPicPr>
        <p:blipFill>
          <a:blip r:embed="rId3"/>
          <a:srcRect/>
          <a:stretch>
            <a:fillRect/>
          </a:stretch>
        </p:blipFill>
        <p:spPr bwMode="auto">
          <a:xfrm>
            <a:off x="827088" y="4437063"/>
            <a:ext cx="3457575" cy="2219325"/>
          </a:xfrm>
          <a:prstGeom prst="rect">
            <a:avLst/>
          </a:prstGeom>
          <a:noFill/>
          <a:ln w="9525">
            <a:noFill/>
            <a:miter lim="800000"/>
            <a:headEnd/>
            <a:tailEnd/>
          </a:ln>
        </p:spPr>
      </p:pic>
      <p:sp>
        <p:nvSpPr>
          <p:cNvPr id="13317" name="Line 13"/>
          <p:cNvSpPr>
            <a:spLocks noChangeShapeType="1"/>
          </p:cNvSpPr>
          <p:nvPr/>
        </p:nvSpPr>
        <p:spPr bwMode="auto">
          <a:xfrm flipH="1" flipV="1">
            <a:off x="3419475" y="6092825"/>
            <a:ext cx="1368425" cy="144463"/>
          </a:xfrm>
          <a:prstGeom prst="line">
            <a:avLst/>
          </a:prstGeom>
          <a:noFill/>
          <a:ln w="9525">
            <a:solidFill>
              <a:schemeClr val="tx1"/>
            </a:solidFill>
            <a:round/>
            <a:headEnd/>
            <a:tailEnd type="triangle" w="med" len="med"/>
          </a:ln>
          <a:effectLst/>
        </p:spPr>
        <p:txBody>
          <a:bodyPr/>
          <a:lstStyle/>
          <a:p>
            <a:endParaRPr lang="ru-RU"/>
          </a:p>
        </p:txBody>
      </p:sp>
      <p:sp>
        <p:nvSpPr>
          <p:cNvPr id="13318" name="Line 15"/>
          <p:cNvSpPr>
            <a:spLocks noChangeShapeType="1"/>
          </p:cNvSpPr>
          <p:nvPr/>
        </p:nvSpPr>
        <p:spPr bwMode="auto">
          <a:xfrm flipH="1">
            <a:off x="2484438" y="4724400"/>
            <a:ext cx="2303462" cy="433388"/>
          </a:xfrm>
          <a:prstGeom prst="line">
            <a:avLst/>
          </a:prstGeom>
          <a:noFill/>
          <a:ln w="9525">
            <a:solidFill>
              <a:schemeClr val="tx1"/>
            </a:solidFill>
            <a:round/>
            <a:headEnd/>
            <a:tailEnd type="triangle" w="med" len="med"/>
          </a:ln>
          <a:effectLst/>
        </p:spPr>
        <p:txBody>
          <a:bodyPr/>
          <a:lstStyle/>
          <a:p>
            <a:endParaRPr lang="ru-RU"/>
          </a:p>
        </p:txBody>
      </p:sp>
      <p:sp>
        <p:nvSpPr>
          <p:cNvPr id="13319" name="Line 17"/>
          <p:cNvSpPr>
            <a:spLocks noChangeShapeType="1"/>
          </p:cNvSpPr>
          <p:nvPr/>
        </p:nvSpPr>
        <p:spPr bwMode="auto">
          <a:xfrm flipH="1">
            <a:off x="1476375" y="5516563"/>
            <a:ext cx="3382963" cy="577850"/>
          </a:xfrm>
          <a:prstGeom prst="line">
            <a:avLst/>
          </a:prstGeom>
          <a:noFill/>
          <a:ln w="9525">
            <a:solidFill>
              <a:schemeClr val="tx1"/>
            </a:solidFill>
            <a:round/>
            <a:headEnd/>
            <a:tailEnd type="triangle" w="med" len="med"/>
          </a:ln>
          <a:effectLst/>
        </p:spPr>
        <p:txBody>
          <a:bodyPr/>
          <a:lstStyle/>
          <a:p>
            <a:endParaRPr lang="ru-RU"/>
          </a:p>
        </p:txBody>
      </p:sp>
      <p:sp>
        <p:nvSpPr>
          <p:cNvPr id="13320" name="Rectangle 19"/>
          <p:cNvSpPr>
            <a:spLocks noChangeArrowheads="1"/>
          </p:cNvSpPr>
          <p:nvPr/>
        </p:nvSpPr>
        <p:spPr bwMode="auto">
          <a:xfrm>
            <a:off x="4716463" y="4076700"/>
            <a:ext cx="3816350" cy="2781300"/>
          </a:xfrm>
          <a:prstGeom prst="rect">
            <a:avLst/>
          </a:prstGeom>
          <a:noFill/>
          <a:ln w="9525">
            <a:noFill/>
            <a:miter lim="800000"/>
            <a:headEnd/>
            <a:tailEnd/>
          </a:ln>
          <a:effectLst/>
        </p:spPr>
        <p:txBody>
          <a:bodyPr>
            <a:spAutoFit/>
          </a:bodyPr>
          <a:lstStyle/>
          <a:p>
            <a:pPr algn="l" eaLnBrk="1" hangingPunct="1">
              <a:spcBef>
                <a:spcPct val="50000"/>
              </a:spcBef>
            </a:pPr>
            <a:r>
              <a:rPr lang="ru-RU" altLang="ru-RU" sz="1600" b="1"/>
              <a:t>Домінують лишайники </a:t>
            </a:r>
          </a:p>
          <a:p>
            <a:pPr algn="l" eaLnBrk="1" hangingPunct="1">
              <a:spcBef>
                <a:spcPct val="50000"/>
              </a:spcBef>
            </a:pPr>
            <a:r>
              <a:rPr lang="ru-RU" altLang="ru-RU" sz="1600" b="1"/>
              <a:t>родини </a:t>
            </a:r>
            <a:r>
              <a:rPr lang="en-US" altLang="ru-RU" sz="1600" b="1"/>
              <a:t>Physciaceae -</a:t>
            </a:r>
            <a:r>
              <a:rPr lang="uk-UA" altLang="ru-RU" sz="1600" b="1"/>
              <a:t>    </a:t>
            </a:r>
            <a:r>
              <a:rPr lang="en-US" altLang="ru-RU" sz="1600" b="1"/>
              <a:t>Phaeophyscia orbicularis (80%)</a:t>
            </a:r>
            <a:r>
              <a:rPr lang="ru-RU" altLang="ru-RU" sz="1600" b="1"/>
              <a:t>;</a:t>
            </a:r>
          </a:p>
          <a:p>
            <a:pPr algn="l" eaLnBrk="1" hangingPunct="1">
              <a:spcBef>
                <a:spcPct val="50000"/>
              </a:spcBef>
            </a:pPr>
            <a:r>
              <a:rPr lang="ru-RU" altLang="ru-RU" sz="1600" b="1"/>
              <a:t>родини</a:t>
            </a:r>
            <a:r>
              <a:rPr lang="en-US" altLang="ru-RU" sz="1600" b="1"/>
              <a:t> </a:t>
            </a:r>
            <a:r>
              <a:rPr lang="ru-RU" altLang="ru-RU" sz="1600" b="1"/>
              <a:t>   </a:t>
            </a:r>
            <a:r>
              <a:rPr lang="en-US" altLang="ru-RU" sz="1600" b="1"/>
              <a:t>Teloschistaceae – Xanthoria parietina (70</a:t>
            </a:r>
            <a:r>
              <a:rPr lang="uk-UA" altLang="ru-RU" sz="1600" b="1"/>
              <a:t>%), </a:t>
            </a:r>
            <a:br>
              <a:rPr lang="uk-UA" altLang="ru-RU" sz="1600" b="1"/>
            </a:br>
            <a:endParaRPr lang="uk-UA" altLang="ru-RU" sz="1600" b="1"/>
          </a:p>
          <a:p>
            <a:pPr algn="l" eaLnBrk="1" hangingPunct="1">
              <a:spcBef>
                <a:spcPct val="50000"/>
              </a:spcBef>
            </a:pPr>
            <a:r>
              <a:rPr lang="uk-UA" altLang="ru-RU" sz="1600" b="1"/>
              <a:t>родини </a:t>
            </a:r>
            <a:r>
              <a:rPr lang="en-US" altLang="ru-RU" sz="1600" b="1"/>
              <a:t>Parmeliaceae</a:t>
            </a:r>
            <a:r>
              <a:rPr lang="ru-RU" altLang="ru-RU" sz="1600" b="1"/>
              <a:t> – </a:t>
            </a:r>
            <a:r>
              <a:rPr lang="en-US" altLang="ru-RU" sz="1600" b="1"/>
              <a:t>Parmelia sulcata </a:t>
            </a:r>
            <a:r>
              <a:rPr lang="ru-RU" altLang="ru-RU" sz="1600" b="1"/>
              <a:t>(</a:t>
            </a:r>
            <a:r>
              <a:rPr lang="en-US" altLang="ru-RU" sz="1600" b="1"/>
              <a:t>60</a:t>
            </a:r>
            <a:r>
              <a:rPr lang="ru-RU" altLang="ru-RU" sz="1600" b="1"/>
              <a:t>%)</a:t>
            </a:r>
          </a:p>
          <a:p>
            <a:pPr algn="l" eaLnBrk="1" hangingPunct="1">
              <a:spcBef>
                <a:spcPct val="50000"/>
              </a:spcBef>
            </a:pPr>
            <a:endParaRPr lang="ru-RU" altLang="ru-RU" sz="1600" b="1"/>
          </a:p>
        </p:txBody>
      </p:sp>
      <p:sp>
        <p:nvSpPr>
          <p:cNvPr id="13321" name="Rectangle 24"/>
          <p:cNvSpPr>
            <a:spLocks noGrp="1" noChangeArrowheads="1"/>
          </p:cNvSpPr>
          <p:nvPr>
            <p:ph sz="quarter" idx="2"/>
          </p:nvPr>
        </p:nvSpPr>
        <p:spPr/>
        <p:txBody>
          <a:bodyPr/>
          <a:lstStyle/>
          <a:p>
            <a:pPr eaLnBrk="1" hangingPunct="1"/>
            <a:endParaRPr lang="ru-RU" altLang="ru-RU" sz="2400" smtClean="0"/>
          </a:p>
        </p:txBody>
      </p:sp>
      <p:sp>
        <p:nvSpPr>
          <p:cNvPr id="13322" name="Rectangle 26"/>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algn="l" eaLnBrk="1" hangingPunct="1"/>
            <a:endParaRPr lang="ru-RU" sz="1800"/>
          </a:p>
        </p:txBody>
      </p:sp>
      <p:graphicFrame>
        <p:nvGraphicFramePr>
          <p:cNvPr id="13323" name="Диаграмма 2"/>
          <p:cNvGraphicFramePr>
            <a:graphicFrameLocks/>
          </p:cNvGraphicFramePr>
          <p:nvPr/>
        </p:nvGraphicFramePr>
        <p:xfrm>
          <a:off x="4643438" y="1412875"/>
          <a:ext cx="4105275" cy="2592388"/>
        </p:xfrm>
        <a:graphic>
          <a:graphicData uri="http://schemas.openxmlformats.org/presentationml/2006/ole">
            <p:oleObj spid="_x0000_s13323" name="Диаграмма" r:id="rId4" imgW="5505165" imgH="3206774" progId="Excel.Chart.8">
              <p:embed/>
            </p:oleObj>
          </a:graphicData>
        </a:graphic>
      </p:graphicFrame>
      <p:graphicFrame>
        <p:nvGraphicFramePr>
          <p:cNvPr id="13324" name="Диаграмма 8"/>
          <p:cNvGraphicFramePr>
            <a:graphicFrameLocks/>
          </p:cNvGraphicFramePr>
          <p:nvPr>
            <p:ph sz="quarter" idx="3"/>
          </p:nvPr>
        </p:nvGraphicFramePr>
        <p:xfrm>
          <a:off x="539750" y="1412875"/>
          <a:ext cx="3756025" cy="2592388"/>
        </p:xfrm>
        <a:graphic>
          <a:graphicData uri="http://schemas.openxmlformats.org/presentationml/2006/ole">
            <p:oleObj spid="_x0000_s13324" name="Диаграмма" r:id="rId5" imgW="5505165" imgH="3206774" progId="Excel.Chart.8">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6"/>
          <p:cNvSpPr>
            <a:spLocks noGrp="1" noChangeArrowheads="1"/>
          </p:cNvSpPr>
          <p:nvPr>
            <p:ph type="sldNum" sz="quarter" idx="12"/>
          </p:nvPr>
        </p:nvSpPr>
        <p:spPr>
          <a:ln/>
        </p:spPr>
        <p:txBody>
          <a:bodyPr/>
          <a:lstStyle/>
          <a:p>
            <a:fld id="{4B29FA3F-23D4-4CEB-A8F1-A06AD9900155}" type="slidenum">
              <a:rPr lang="ru-RU" altLang="ru-RU"/>
              <a:pPr/>
              <a:t>13</a:t>
            </a:fld>
            <a:endParaRPr lang="ru-RU" altLang="ru-RU"/>
          </a:p>
        </p:txBody>
      </p:sp>
      <p:sp>
        <p:nvSpPr>
          <p:cNvPr id="36866" name="Rectangle 2"/>
          <p:cNvSpPr>
            <a:spLocks noGrp="1" noChangeArrowheads="1"/>
          </p:cNvSpPr>
          <p:nvPr>
            <p:ph type="title"/>
          </p:nvPr>
        </p:nvSpPr>
        <p:spPr/>
        <p:txBody>
          <a:bodyPr/>
          <a:lstStyle/>
          <a:p>
            <a:r>
              <a:rPr lang="uk-UA" sz="2800" b="1" smtClean="0">
                <a:solidFill>
                  <a:srgbClr val="006600"/>
                </a:solidFill>
              </a:rPr>
              <a:t>Порівняння дослідних асоціацій лишайників за коефіцієнтом схожості  П.Жаккара</a:t>
            </a:r>
            <a:endParaRPr lang="ru-RU" sz="2800" b="1" smtClean="0">
              <a:solidFill>
                <a:srgbClr val="006600"/>
              </a:solidFill>
            </a:endParaRPr>
          </a:p>
        </p:txBody>
      </p:sp>
      <p:sp>
        <p:nvSpPr>
          <p:cNvPr id="36867" name="Rectangle 3"/>
          <p:cNvSpPr>
            <a:spLocks noGrp="1" noChangeArrowheads="1"/>
          </p:cNvSpPr>
          <p:nvPr>
            <p:ph type="body" idx="1"/>
          </p:nvPr>
        </p:nvSpPr>
        <p:spPr>
          <a:xfrm>
            <a:off x="457200" y="1600200"/>
            <a:ext cx="8229600" cy="4924425"/>
          </a:xfrm>
        </p:spPr>
        <p:txBody>
          <a:bodyPr/>
          <a:lstStyle/>
          <a:p>
            <a:pPr>
              <a:lnSpc>
                <a:spcPct val="90000"/>
              </a:lnSpc>
            </a:pPr>
            <a:r>
              <a:rPr lang="uk-UA" sz="1600" b="1" smtClean="0"/>
              <a:t>Коефіцієнт схожості лишайників П. Жаккара (К</a:t>
            </a:r>
            <a:r>
              <a:rPr lang="en-US" sz="1600" b="1" smtClean="0"/>
              <a:t>j) </a:t>
            </a:r>
            <a:r>
              <a:rPr lang="uk-UA" sz="1600" b="1" smtClean="0"/>
              <a:t>на дослідних ділянках був розрахований, спираючись на формулу:</a:t>
            </a:r>
          </a:p>
          <a:p>
            <a:pPr algn="ctr">
              <a:lnSpc>
                <a:spcPct val="90000"/>
              </a:lnSpc>
              <a:buFontTx/>
              <a:buNone/>
            </a:pPr>
            <a:r>
              <a:rPr lang="uk-UA" sz="1400" b="1" smtClean="0"/>
              <a:t>К</a:t>
            </a:r>
            <a:r>
              <a:rPr lang="en-US" sz="1400" b="1" smtClean="0"/>
              <a:t>j = C/A + B – C</a:t>
            </a:r>
          </a:p>
          <a:p>
            <a:pPr algn="ctr">
              <a:lnSpc>
                <a:spcPct val="90000"/>
              </a:lnSpc>
              <a:buFontTx/>
              <a:buNone/>
            </a:pPr>
            <a:r>
              <a:rPr lang="uk-UA" sz="1400" b="1" smtClean="0"/>
              <a:t>        де А – кількість видів на першій пробній  ділянці,</a:t>
            </a:r>
          </a:p>
          <a:p>
            <a:pPr algn="ctr">
              <a:lnSpc>
                <a:spcPct val="90000"/>
              </a:lnSpc>
              <a:buFontTx/>
              <a:buNone/>
            </a:pPr>
            <a:r>
              <a:rPr lang="uk-UA" sz="1400" b="1" smtClean="0"/>
              <a:t>В – кількість видів на другій пробній ділянці,</a:t>
            </a:r>
          </a:p>
          <a:p>
            <a:pPr algn="ctr">
              <a:lnSpc>
                <a:spcPct val="90000"/>
              </a:lnSpc>
              <a:buFontTx/>
              <a:buNone/>
            </a:pPr>
            <a:r>
              <a:rPr lang="uk-UA" sz="1400" b="1" smtClean="0"/>
              <a:t>            С – кількість видів, спільних для 1-ої та 2-ої ділянок</a:t>
            </a:r>
          </a:p>
          <a:p>
            <a:pPr algn="ctr">
              <a:lnSpc>
                <a:spcPct val="90000"/>
              </a:lnSpc>
              <a:buFontTx/>
              <a:buNone/>
            </a:pPr>
            <a:endParaRPr lang="uk-UA" sz="1400" b="1" smtClean="0"/>
          </a:p>
          <a:p>
            <a:pPr algn="ctr">
              <a:lnSpc>
                <a:spcPct val="90000"/>
              </a:lnSpc>
              <a:buFontTx/>
              <a:buNone/>
            </a:pPr>
            <a:endParaRPr lang="uk-UA" sz="1400" b="1" smtClean="0"/>
          </a:p>
          <a:p>
            <a:pPr algn="ctr">
              <a:lnSpc>
                <a:spcPct val="90000"/>
              </a:lnSpc>
              <a:buFontTx/>
              <a:buNone/>
            </a:pPr>
            <a:endParaRPr lang="uk-UA" sz="1400" b="1" smtClean="0"/>
          </a:p>
          <a:p>
            <a:pPr algn="ctr">
              <a:lnSpc>
                <a:spcPct val="90000"/>
              </a:lnSpc>
              <a:buFontTx/>
              <a:buNone/>
            </a:pPr>
            <a:endParaRPr lang="uk-UA" sz="1400" b="1" smtClean="0"/>
          </a:p>
          <a:p>
            <a:pPr algn="ctr">
              <a:lnSpc>
                <a:spcPct val="90000"/>
              </a:lnSpc>
              <a:buFontTx/>
              <a:buNone/>
            </a:pPr>
            <a:endParaRPr lang="uk-UA" sz="1400" b="1" smtClean="0"/>
          </a:p>
          <a:p>
            <a:pPr algn="ctr">
              <a:lnSpc>
                <a:spcPct val="90000"/>
              </a:lnSpc>
              <a:buFontTx/>
              <a:buNone/>
            </a:pPr>
            <a:endParaRPr lang="uk-UA" sz="1400" b="1" smtClean="0"/>
          </a:p>
          <a:p>
            <a:pPr algn="ctr">
              <a:lnSpc>
                <a:spcPct val="90000"/>
              </a:lnSpc>
              <a:buFontTx/>
              <a:buNone/>
            </a:pPr>
            <a:endParaRPr lang="uk-UA" sz="1600" b="1" smtClean="0"/>
          </a:p>
          <a:p>
            <a:pPr eaLnBrk="1" hangingPunct="1">
              <a:lnSpc>
                <a:spcPct val="90000"/>
              </a:lnSpc>
            </a:pPr>
            <a:endParaRPr lang="en-US" altLang="ru-RU" sz="1400" b="1" smtClean="0"/>
          </a:p>
          <a:p>
            <a:pPr eaLnBrk="1" hangingPunct="1">
              <a:lnSpc>
                <a:spcPct val="90000"/>
              </a:lnSpc>
            </a:pPr>
            <a:r>
              <a:rPr lang="uk-UA" altLang="ru-RU" sz="1600" b="1" smtClean="0"/>
              <a:t>Біорізноманіття лишайників на перший (пришкільна) і другій (ліс) дослідних ділянках більше, ніж на першій (пришкільна) і третій (лісосмуга) та на другій (ліс) та третій (лісосмуга) ділянках</a:t>
            </a:r>
          </a:p>
          <a:p>
            <a:pPr eaLnBrk="1" hangingPunct="1">
              <a:lnSpc>
                <a:spcPct val="90000"/>
              </a:lnSpc>
            </a:pPr>
            <a:endParaRPr lang="uk-UA" altLang="ru-RU" sz="1600" b="1" smtClean="0"/>
          </a:p>
          <a:p>
            <a:pPr eaLnBrk="1" hangingPunct="1">
              <a:lnSpc>
                <a:spcPct val="90000"/>
              </a:lnSpc>
            </a:pPr>
            <a:r>
              <a:rPr lang="uk-UA" altLang="ru-RU" sz="1600" b="1" smtClean="0"/>
              <a:t>Середнє арифметичне трьох коефіцієнтів схожості склало 0,67, яке і є коефіцієнтом схожості  даної асоціації</a:t>
            </a:r>
            <a:endParaRPr lang="ru-RU" altLang="ru-RU" sz="1600" b="1" smtClean="0"/>
          </a:p>
          <a:p>
            <a:pPr algn="ctr">
              <a:lnSpc>
                <a:spcPct val="90000"/>
              </a:lnSpc>
              <a:buFontTx/>
              <a:buNone/>
            </a:pPr>
            <a:endParaRPr lang="ru-RU" sz="1600" b="1" smtClean="0"/>
          </a:p>
        </p:txBody>
      </p:sp>
      <p:graphicFrame>
        <p:nvGraphicFramePr>
          <p:cNvPr id="36941" name="Group 77"/>
          <p:cNvGraphicFramePr>
            <a:graphicFrameLocks noGrp="1"/>
          </p:cNvGraphicFramePr>
          <p:nvPr>
            <p:ph sz="half" idx="4294967295"/>
          </p:nvPr>
        </p:nvGraphicFramePr>
        <p:xfrm>
          <a:off x="827088" y="3213100"/>
          <a:ext cx="7777162" cy="1657350"/>
        </p:xfrm>
        <a:graphic>
          <a:graphicData uri="http://schemas.openxmlformats.org/drawingml/2006/table">
            <a:tbl>
              <a:tblPr/>
              <a:tblGrid>
                <a:gridCol w="4968875"/>
                <a:gridCol w="2808287"/>
              </a:tblGrid>
              <a:tr h="3492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600" b="1" i="0" u="none" strike="noStrike" cap="none" normalizeH="0" baseline="0" smtClean="0">
                          <a:ln>
                            <a:noFill/>
                          </a:ln>
                          <a:solidFill>
                            <a:schemeClr val="tx1"/>
                          </a:solidFill>
                          <a:effectLst/>
                          <a:latin typeface="Arial" charset="0"/>
                        </a:rPr>
                        <a:t>Дослідні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600" b="1" i="0" u="none" strike="noStrike" cap="none" normalizeH="0" baseline="0" smtClean="0">
                          <a:ln>
                            <a:noFill/>
                          </a:ln>
                          <a:solidFill>
                            <a:schemeClr val="tx1"/>
                          </a:solidFill>
                          <a:effectLst/>
                          <a:latin typeface="Arial" charset="0"/>
                        </a:rPr>
                        <a:t>ділянки</a:t>
                      </a:r>
                      <a:endParaRPr kumimoji="0" lang="ru-RU"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600" b="1" i="0" u="none" strike="noStrike" cap="none" normalizeH="0" baseline="0" smtClean="0">
                          <a:ln>
                            <a:noFill/>
                          </a:ln>
                          <a:solidFill>
                            <a:schemeClr val="tx1"/>
                          </a:solidFill>
                          <a:effectLst/>
                          <a:latin typeface="Arial" charset="0"/>
                        </a:rPr>
                        <a:t>Коефіцієнт схожості</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600" b="1" i="0" u="none" strike="noStrike" cap="none" normalizeH="0" baseline="0" smtClean="0">
                          <a:ln>
                            <a:noFill/>
                          </a:ln>
                          <a:solidFill>
                            <a:schemeClr val="tx1"/>
                          </a:solidFill>
                          <a:effectLst/>
                          <a:latin typeface="Arial" charset="0"/>
                        </a:rPr>
                        <a:t>П. Жаккара (К</a:t>
                      </a:r>
                      <a:r>
                        <a:rPr kumimoji="0" lang="en-US" sz="1600" b="1" i="0" u="none" strike="noStrike" cap="none" normalizeH="0" baseline="0" smtClean="0">
                          <a:ln>
                            <a:noFill/>
                          </a:ln>
                          <a:solidFill>
                            <a:schemeClr val="tx1"/>
                          </a:solidFill>
                          <a:effectLst/>
                          <a:latin typeface="Arial" charset="0"/>
                        </a:rPr>
                        <a:t>j)</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1" i="0" u="none" strike="noStrike" cap="none" normalizeH="0" baseline="0" smtClean="0">
                          <a:ln>
                            <a:noFill/>
                          </a:ln>
                          <a:solidFill>
                            <a:schemeClr val="tx1"/>
                          </a:solidFill>
                          <a:effectLst/>
                          <a:latin typeface="Arial" charset="0"/>
                        </a:rPr>
                        <a:t>      Пришкільна (перша) та ліс (друга)</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1" i="0" u="none" strike="noStrike" cap="none" normalizeH="0" baseline="0" smtClean="0">
                          <a:ln>
                            <a:noFill/>
                          </a:ln>
                          <a:solidFill>
                            <a:schemeClr val="tx1"/>
                          </a:solidFill>
                          <a:effectLst/>
                          <a:latin typeface="Arial" charset="0"/>
                        </a:rPr>
                        <a:t>      Пришкільна (перша) та лісосмуга (третя)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uk-UA" sz="1600" b="1" i="0" u="none" strike="noStrike" cap="none" normalizeH="0" baseline="0" smtClean="0">
                          <a:ln>
                            <a:noFill/>
                          </a:ln>
                          <a:solidFill>
                            <a:schemeClr val="tx1"/>
                          </a:solidFill>
                          <a:effectLst/>
                          <a:latin typeface="Arial" charset="0"/>
                        </a:rPr>
                        <a:t>      Ліс (друга) та лісосмуга (третя)</a:t>
                      </a:r>
                      <a:endParaRPr kumimoji="0" lang="ru-RU" sz="16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600" b="1" i="0" u="none" strike="noStrike" cap="none" normalizeH="0" baseline="0" smtClean="0">
                          <a:ln>
                            <a:noFill/>
                          </a:ln>
                          <a:solidFill>
                            <a:schemeClr val="tx1"/>
                          </a:solidFill>
                          <a:effectLst/>
                          <a:latin typeface="Arial" charset="0"/>
                        </a:rPr>
                        <a:t>0,74</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600" b="1" i="0" u="none" strike="noStrike" cap="none" normalizeH="0" baseline="0" smtClean="0">
                          <a:ln>
                            <a:noFill/>
                          </a:ln>
                          <a:solidFill>
                            <a:schemeClr val="tx1"/>
                          </a:solidFill>
                          <a:effectLst/>
                          <a:latin typeface="Arial" charset="0"/>
                        </a:rPr>
                        <a:t>0,65</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uk-UA" sz="1600" b="1" i="0" u="none" strike="noStrike" cap="none" normalizeH="0" baseline="0" smtClean="0">
                          <a:ln>
                            <a:noFill/>
                          </a:ln>
                          <a:solidFill>
                            <a:schemeClr val="tx1"/>
                          </a:solidFill>
                          <a:effectLst/>
                          <a:latin typeface="Arial" charset="0"/>
                        </a:rPr>
                        <a:t>0,61</a:t>
                      </a:r>
                      <a:endParaRPr kumimoji="0" lang="ru-RU" sz="16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D1E1405D-54A9-409D-AA58-B23390731B2D}" type="slidenum">
              <a:rPr lang="ru-RU" altLang="ru-RU"/>
              <a:pPr/>
              <a:t>14</a:t>
            </a:fld>
            <a:endParaRPr lang="ru-RU" altLang="ru-RU"/>
          </a:p>
        </p:txBody>
      </p:sp>
      <p:sp>
        <p:nvSpPr>
          <p:cNvPr id="15362" name="Rectangle 5"/>
          <p:cNvSpPr>
            <a:spLocks noGrp="1" noChangeArrowheads="1"/>
          </p:cNvSpPr>
          <p:nvPr>
            <p:ph type="title"/>
          </p:nvPr>
        </p:nvSpPr>
        <p:spPr/>
        <p:txBody>
          <a:bodyPr/>
          <a:lstStyle/>
          <a:p>
            <a:pPr eaLnBrk="1" hangingPunct="1"/>
            <a:r>
              <a:rPr lang="ru-RU" altLang="ru-RU" sz="2800" b="1" smtClean="0">
                <a:solidFill>
                  <a:srgbClr val="006600"/>
                </a:solidFill>
              </a:rPr>
              <a:t>Рівень забруднення повітряного середовища дослідних ділянок с. Гоптівка</a:t>
            </a:r>
          </a:p>
        </p:txBody>
      </p:sp>
      <p:graphicFrame>
        <p:nvGraphicFramePr>
          <p:cNvPr id="201915" name="Group 187"/>
          <p:cNvGraphicFramePr>
            <a:graphicFrameLocks noGrp="1"/>
          </p:cNvGraphicFramePr>
          <p:nvPr>
            <p:ph idx="1"/>
          </p:nvPr>
        </p:nvGraphicFramePr>
        <p:xfrm>
          <a:off x="457200" y="1600200"/>
          <a:ext cx="8229600" cy="4779963"/>
        </p:xfrm>
        <a:graphic>
          <a:graphicData uri="http://schemas.openxmlformats.org/drawingml/2006/table">
            <a:tbl>
              <a:tblPr/>
              <a:tblGrid>
                <a:gridCol w="1019175">
                  <a:extLst>
                    <a:ext uri="{9D8B030D-6E8A-4147-A177-3AD203B41FA5}">
                      <a16:colId xmlns:a16="http://schemas.microsoft.com/office/drawing/2014/main" xmlns="" val="1399965920"/>
                    </a:ext>
                  </a:extLst>
                </a:gridCol>
                <a:gridCol w="1511300">
                  <a:extLst>
                    <a:ext uri="{9D8B030D-6E8A-4147-A177-3AD203B41FA5}">
                      <a16:colId xmlns:a16="http://schemas.microsoft.com/office/drawing/2014/main" xmlns="" val="2171541928"/>
                    </a:ext>
                  </a:extLst>
                </a:gridCol>
                <a:gridCol w="1266825">
                  <a:extLst>
                    <a:ext uri="{9D8B030D-6E8A-4147-A177-3AD203B41FA5}">
                      <a16:colId xmlns:a16="http://schemas.microsoft.com/office/drawing/2014/main" xmlns="" val="1483210186"/>
                    </a:ext>
                  </a:extLst>
                </a:gridCol>
                <a:gridCol w="1920875">
                  <a:extLst>
                    <a:ext uri="{9D8B030D-6E8A-4147-A177-3AD203B41FA5}">
                      <a16:colId xmlns:a16="http://schemas.microsoft.com/office/drawing/2014/main" xmlns="" val="74609720"/>
                    </a:ext>
                  </a:extLst>
                </a:gridCol>
                <a:gridCol w="1336675">
                  <a:extLst>
                    <a:ext uri="{9D8B030D-6E8A-4147-A177-3AD203B41FA5}">
                      <a16:colId xmlns:a16="http://schemas.microsoft.com/office/drawing/2014/main" xmlns="" val="3558441482"/>
                    </a:ext>
                  </a:extLst>
                </a:gridCol>
                <a:gridCol w="1174750">
                  <a:extLst>
                    <a:ext uri="{9D8B030D-6E8A-4147-A177-3AD203B41FA5}">
                      <a16:colId xmlns:a16="http://schemas.microsoft.com/office/drawing/2014/main" xmlns="" val="2382708902"/>
                    </a:ext>
                  </a:extLst>
                </a:gridCol>
              </a:tblGrid>
              <a:tr h="377825">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Назва  </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ділянки</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Види,  стан  та частота зустрічаємості лишайників</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Ступень забруднен</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ня</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повітря</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82807001"/>
                  </a:ext>
                </a:extLst>
              </a:tr>
              <a:tr h="904875">
                <a:tc vMerge="1">
                  <a:txBody>
                    <a:bodyPr/>
                    <a:lstStyle/>
                    <a:p>
                      <a:endParaRPr lang="ru-RU"/>
                    </a:p>
                  </a:txBody>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Parmelia</a:t>
                      </a: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sulcata</a:t>
                      </a: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Кз%</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Hypogymnia</a:t>
                      </a: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р</a:t>
                      </a: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hysodes</a:t>
                      </a: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b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Кз%</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Xanthoria</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р</a:t>
                      </a: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arietina</a:t>
                      </a: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b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Кз%</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Evernia</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р</a:t>
                      </a:r>
                      <a:r>
                        <a:rPr kumimoji="0" lang="en-US"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runastri</a:t>
                      </a: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Кз%</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ru-RU"/>
                    </a:p>
                  </a:txBody>
                  <a:tcPr/>
                </a:tc>
                <a:extLst>
                  <a:ext uri="{0D108BD9-81ED-4DB2-BD59-A6C34878D82A}">
                    <a16:rowId xmlns:a16="http://schemas.microsoft.com/office/drawing/2014/main" xmlns="" val="1293581160"/>
                  </a:ext>
                </a:extLst>
              </a:tr>
              <a:tr h="11684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При</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шкільна ділянка</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Великі локуси,</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53,9%</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Гарний </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вигляд,</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30,8%</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Багато,</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слань</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велика,</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92,3%</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Знайдено</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два </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екземпляри,</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7,7%</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Повітря не забруднене</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687984318"/>
                  </a:ext>
                </a:extLst>
              </a:tr>
              <a:tr h="11699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Листяний ліс </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Обгорнуті </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стволи дерев,</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61,5%</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Вигляд гарний,</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30,7%</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Багато,</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гарна</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форма,</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100%</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Знайдено три екземпляри,</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23,1%</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Повітря не забруднене</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08781475"/>
                  </a:ext>
                </a:extLst>
              </a:tr>
              <a:tr h="90487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Лісосмуга </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Деякі великі слані мають форму на півмісяця,</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60%</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Невелика кількість,</a:t>
                      </a:r>
                      <a:b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b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20%</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Трапляється часто,  маленький розмір </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слані,</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70%</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Відсутня</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Повітря середньо</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забруднено</a:t>
                      </a:r>
                      <a:endParaRPr kumimoji="0" lang="ru-RU" altLang="ru-RU" sz="1000" b="1" i="0" u="none" strike="noStrike" cap="none" normalizeH="0" baseline="0" smtClean="0">
                        <a:ln>
                          <a:noFill/>
                        </a:ln>
                        <a:solidFill>
                          <a:schemeClr val="tx1"/>
                        </a:solidFill>
                        <a:effectLst/>
                        <a:latin typeface="Arial" panose="020B06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a:t>
                      </a:r>
                      <a:endParaRPr kumimoji="0" lang="uk-UA" altLang="ru-RU" sz="1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3837468818"/>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fld id="{3F946DB0-9EB5-4FF2-98C5-EFB1ACDF76E6}" type="slidenum">
              <a:rPr lang="ru-RU" altLang="ru-RU"/>
              <a:pPr/>
              <a:t>15</a:t>
            </a:fld>
            <a:endParaRPr lang="ru-RU" altLang="ru-RU"/>
          </a:p>
        </p:txBody>
      </p:sp>
      <p:pic>
        <p:nvPicPr>
          <p:cNvPr id="19460" name="Picture 4"/>
          <p:cNvPicPr>
            <a:picLocks noChangeAspect="1" noChangeArrowheads="1"/>
          </p:cNvPicPr>
          <p:nvPr/>
        </p:nvPicPr>
        <p:blipFill>
          <a:blip r:embed="rId2"/>
          <a:srcRect/>
          <a:stretch>
            <a:fillRect/>
          </a:stretch>
        </p:blipFill>
        <p:spPr bwMode="auto">
          <a:xfrm>
            <a:off x="323850" y="242888"/>
            <a:ext cx="8569325" cy="6427787"/>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E05F65FF-727A-4A0C-87FD-774BAE1CFDE5}" type="slidenum">
              <a:rPr lang="ru-RU" altLang="ru-RU"/>
              <a:pPr/>
              <a:t>16</a:t>
            </a:fld>
            <a:endParaRPr lang="ru-RU" altLang="ru-RU"/>
          </a:p>
        </p:txBody>
      </p:sp>
      <p:sp>
        <p:nvSpPr>
          <p:cNvPr id="17410" name="Rectangle 2"/>
          <p:cNvSpPr>
            <a:spLocks noGrp="1" noChangeArrowheads="1"/>
          </p:cNvSpPr>
          <p:nvPr>
            <p:ph type="title"/>
          </p:nvPr>
        </p:nvSpPr>
        <p:spPr/>
        <p:txBody>
          <a:bodyPr/>
          <a:lstStyle/>
          <a:p>
            <a:pPr eaLnBrk="1" hangingPunct="1"/>
            <a:r>
              <a:rPr lang="uk-UA" altLang="ru-RU" sz="2400" b="1" smtClean="0">
                <a:solidFill>
                  <a:srgbClr val="006600"/>
                </a:solidFill>
              </a:rPr>
              <a:t>Висновки.</a:t>
            </a:r>
            <a:r>
              <a:rPr lang="uk-UA" altLang="ru-RU" sz="2800" smtClean="0"/>
              <a:t> </a:t>
            </a:r>
            <a:r>
              <a:rPr lang="uk-UA" altLang="ru-RU" sz="1600" b="1" smtClean="0"/>
              <a:t>Виявлено 19 видів епіфітних лишайників, які відносяться до відділу</a:t>
            </a:r>
            <a:r>
              <a:rPr lang="en-US" altLang="ru-RU" sz="1600" b="1" smtClean="0"/>
              <a:t> Ascomycotina</a:t>
            </a:r>
            <a:r>
              <a:rPr lang="uk-UA" altLang="ru-RU" sz="1600" b="1" smtClean="0"/>
              <a:t>, класу</a:t>
            </a:r>
            <a:r>
              <a:rPr lang="en-US" altLang="ru-RU" sz="1600" b="1" smtClean="0"/>
              <a:t> Lekanoromycetes </a:t>
            </a:r>
            <a:r>
              <a:rPr lang="uk-UA" altLang="ru-RU" sz="1600" b="1" smtClean="0"/>
              <a:t>та двох порядків: порядок </a:t>
            </a:r>
            <a:r>
              <a:rPr lang="en-US" altLang="ru-RU" sz="1600" b="1" smtClean="0"/>
              <a:t>Lecanorales</a:t>
            </a:r>
            <a:r>
              <a:rPr lang="uk-UA" altLang="ru-RU" sz="1600" b="1" smtClean="0"/>
              <a:t> (3 родини)</a:t>
            </a:r>
            <a:r>
              <a:rPr lang="en-US" altLang="ru-RU" sz="1600" b="1" smtClean="0"/>
              <a:t> </a:t>
            </a:r>
            <a:r>
              <a:rPr lang="uk-UA" altLang="ru-RU" sz="1600" b="1" smtClean="0"/>
              <a:t>та порядок</a:t>
            </a:r>
            <a:r>
              <a:rPr lang="en-US" altLang="ru-RU" sz="1600" b="1" smtClean="0"/>
              <a:t>Teloshistales</a:t>
            </a:r>
            <a:r>
              <a:rPr lang="uk-UA" altLang="ru-RU" sz="1600" b="1" smtClean="0"/>
              <a:t> (1 родина).</a:t>
            </a:r>
            <a:endParaRPr lang="ru-RU" altLang="ru-RU" sz="1600" b="1" smtClean="0"/>
          </a:p>
        </p:txBody>
      </p:sp>
      <p:sp>
        <p:nvSpPr>
          <p:cNvPr id="17411" name="Rectangle 3"/>
          <p:cNvSpPr>
            <a:spLocks noGrp="1" noChangeArrowheads="1"/>
          </p:cNvSpPr>
          <p:nvPr>
            <p:ph type="body" idx="1"/>
          </p:nvPr>
        </p:nvSpPr>
        <p:spPr>
          <a:xfrm>
            <a:off x="457200" y="1600200"/>
            <a:ext cx="8362950" cy="4852988"/>
          </a:xfrm>
        </p:spPr>
        <p:txBody>
          <a:bodyPr/>
          <a:lstStyle/>
          <a:p>
            <a:pPr eaLnBrk="1" hangingPunct="1">
              <a:lnSpc>
                <a:spcPct val="90000"/>
              </a:lnSpc>
            </a:pPr>
            <a:r>
              <a:rPr lang="uk-UA" altLang="ru-RU" sz="1600" b="1" smtClean="0"/>
              <a:t>Найбільший коефіцієнт зустрічаємості у</a:t>
            </a:r>
            <a:r>
              <a:rPr lang="en-US" altLang="ru-RU" sz="1600" b="1" smtClean="0"/>
              <a:t> Xanthoria parietina (84,8%), Parmelia sulcata (59,4%) </a:t>
            </a:r>
            <a:r>
              <a:rPr lang="uk-UA" altLang="ru-RU" sz="1600" b="1" smtClean="0"/>
              <a:t>та</a:t>
            </a:r>
            <a:r>
              <a:rPr lang="en-US" altLang="ru-RU" sz="1600" b="1" smtClean="0"/>
              <a:t> Physcia adscendens (54,0%)</a:t>
            </a:r>
            <a:r>
              <a:rPr lang="uk-UA" altLang="ru-RU" sz="1600" b="1" smtClean="0"/>
              <a:t>.</a:t>
            </a:r>
          </a:p>
          <a:p>
            <a:pPr eaLnBrk="1" hangingPunct="1">
              <a:lnSpc>
                <a:spcPct val="90000"/>
              </a:lnSpc>
            </a:pPr>
            <a:r>
              <a:rPr lang="uk-UA" altLang="ru-RU" sz="1600" b="1" smtClean="0"/>
              <a:t>Серед життєвих форм домінують листуваті лишайники – 73,5%; накипних – 21,2%; кущистих – 5,3%.</a:t>
            </a:r>
          </a:p>
          <a:p>
            <a:pPr eaLnBrk="1" hangingPunct="1">
              <a:lnSpc>
                <a:spcPct val="90000"/>
              </a:lnSpc>
            </a:pPr>
            <a:r>
              <a:rPr lang="uk-UA" altLang="ru-RU" sz="1600" b="1" smtClean="0"/>
              <a:t>Найбільша кількість лишайників виявлено у листяному лісі – 17 видів. Серед них домінують такі види як </a:t>
            </a:r>
            <a:r>
              <a:rPr lang="en-US" altLang="ru-RU" sz="1600" b="1" smtClean="0"/>
              <a:t>Xanthoria parietina</a:t>
            </a:r>
            <a:r>
              <a:rPr lang="uk-UA" altLang="ru-RU" sz="1600" b="1" smtClean="0"/>
              <a:t> та </a:t>
            </a:r>
            <a:r>
              <a:rPr lang="en-US" altLang="ru-RU" sz="1600" b="1" smtClean="0"/>
              <a:t>Parmelia sulcata</a:t>
            </a:r>
            <a:r>
              <a:rPr lang="uk-UA" altLang="ru-RU" sz="1600" b="1" smtClean="0"/>
              <a:t> Найменша кількість лишайників у лісосмузі біля дороги – 12 видів, серед яких домінують </a:t>
            </a:r>
            <a:r>
              <a:rPr lang="en-US" altLang="ru-RU" sz="1600" b="1" smtClean="0"/>
              <a:t>Phaeophyscia orbicularis, Xanthoria parietina</a:t>
            </a:r>
            <a:r>
              <a:rPr lang="uk-UA" altLang="ru-RU" sz="1600" b="1" smtClean="0"/>
              <a:t> та </a:t>
            </a:r>
            <a:r>
              <a:rPr lang="en-US" altLang="ru-RU" sz="1600" b="1" smtClean="0"/>
              <a:t>Parmelia</a:t>
            </a:r>
            <a:r>
              <a:rPr lang="uk-UA" altLang="ru-RU" sz="1600" b="1" smtClean="0"/>
              <a:t> </a:t>
            </a:r>
            <a:r>
              <a:rPr lang="en-US" altLang="ru-RU" sz="1600" b="1" smtClean="0"/>
              <a:t>sulcata</a:t>
            </a:r>
            <a:r>
              <a:rPr lang="uk-UA" altLang="ru-RU" sz="1600" b="1" smtClean="0"/>
              <a:t>; кущисті лишайники відсутні; життєдіяльність таломів пригнічена.</a:t>
            </a:r>
          </a:p>
          <a:p>
            <a:pPr eaLnBrk="1" hangingPunct="1">
              <a:lnSpc>
                <a:spcPct val="90000"/>
              </a:lnSpc>
            </a:pPr>
            <a:r>
              <a:rPr lang="uk-UA" altLang="ru-RU" sz="1600" b="1" smtClean="0"/>
              <a:t>Видове різноманіття, частота зустрічаємості виду, форма талому та стан лишайників на пришкільної ділянці суттєво не відрізнялись від лишайників у листяному лісі.</a:t>
            </a:r>
          </a:p>
          <a:p>
            <a:pPr eaLnBrk="1" hangingPunct="1">
              <a:lnSpc>
                <a:spcPct val="90000"/>
              </a:lnSpc>
            </a:pPr>
            <a:r>
              <a:rPr lang="uk-UA" altLang="ru-RU" sz="1600" b="1" smtClean="0"/>
              <a:t>За видовим різноманіттям, наявності стійких, середньочутливих і чутливих лишайників, за частотою їх зустрічаємості, формі та стану талому, атмосферне повітря листяного лісу й пришкільної ділянки слід вважати чистим, атмосферне повітря лісосмуги біля автотраси - середньозабрудненим.</a:t>
            </a:r>
          </a:p>
          <a:p>
            <a:pPr eaLnBrk="1" hangingPunct="1">
              <a:lnSpc>
                <a:spcPct val="90000"/>
              </a:lnSpc>
            </a:pPr>
            <a:r>
              <a:rPr lang="uk-UA" altLang="ru-RU" sz="1600" b="1" smtClean="0"/>
              <a:t>На підставі результатів дослідження було складено ліхеноіндикаційну карту села Гоптівка.</a:t>
            </a:r>
          </a:p>
          <a:p>
            <a:pPr eaLnBrk="1" hangingPunct="1">
              <a:lnSpc>
                <a:spcPct val="90000"/>
              </a:lnSpc>
            </a:pPr>
            <a:endParaRPr lang="uk-UA" altLang="ru-RU" sz="1600" b="1" smtClean="0"/>
          </a:p>
          <a:p>
            <a:pPr eaLnBrk="1" hangingPunct="1">
              <a:lnSpc>
                <a:spcPct val="90000"/>
              </a:lnSpc>
            </a:pPr>
            <a:endParaRPr lang="ru-RU" altLang="ru-RU" sz="1600" b="1"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0727ABB1-AE32-4C05-A1D4-626C465F5728}" type="slidenum">
              <a:rPr lang="ru-RU" altLang="ru-RU"/>
              <a:pPr/>
              <a:t>17</a:t>
            </a:fld>
            <a:endParaRPr lang="ru-RU" altLang="ru-RU"/>
          </a:p>
        </p:txBody>
      </p:sp>
      <p:sp>
        <p:nvSpPr>
          <p:cNvPr id="18434" name="Rectangle 4"/>
          <p:cNvSpPr>
            <a:spLocks noGrp="1" noChangeArrowheads="1"/>
          </p:cNvSpPr>
          <p:nvPr>
            <p:ph type="title"/>
          </p:nvPr>
        </p:nvSpPr>
        <p:spPr/>
        <p:txBody>
          <a:bodyPr/>
          <a:lstStyle/>
          <a:p>
            <a:pPr eaLnBrk="1" hangingPunct="1"/>
            <a:r>
              <a:rPr lang="ru-RU" altLang="ru-RU" smtClean="0"/>
              <a:t>Дякую за увагу!</a:t>
            </a:r>
          </a:p>
        </p:txBody>
      </p:sp>
      <p:pic>
        <p:nvPicPr>
          <p:cNvPr id="18435" name="Picture 8" descr="Photo0344"/>
          <p:cNvPicPr>
            <a:picLocks noChangeAspect="1" noChangeArrowheads="1"/>
          </p:cNvPicPr>
          <p:nvPr>
            <p:ph idx="1"/>
          </p:nvPr>
        </p:nvPicPr>
        <p:blipFill>
          <a:blip r:embed="rId2"/>
          <a:srcRect/>
          <a:stretch>
            <a:fillRect/>
          </a:stretch>
        </p:blipFill>
        <p:spPr>
          <a:xfrm>
            <a:off x="1116013" y="1628775"/>
            <a:ext cx="6985000" cy="4881563"/>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73BB7D31-42D7-45E4-AE76-504314E7B4CF}" type="slidenum">
              <a:rPr lang="ru-RU" altLang="ru-RU"/>
              <a:pPr/>
              <a:t>2</a:t>
            </a:fld>
            <a:endParaRPr lang="ru-RU" altLang="ru-RU"/>
          </a:p>
        </p:txBody>
      </p:sp>
      <p:sp>
        <p:nvSpPr>
          <p:cNvPr id="3074" name="Rectangle 4"/>
          <p:cNvSpPr>
            <a:spLocks noGrp="1" noChangeArrowheads="1"/>
          </p:cNvSpPr>
          <p:nvPr>
            <p:ph type="title"/>
          </p:nvPr>
        </p:nvSpPr>
        <p:spPr>
          <a:xfrm>
            <a:off x="457200" y="549275"/>
            <a:ext cx="8229600" cy="1079500"/>
          </a:xfrm>
        </p:spPr>
        <p:txBody>
          <a:bodyPr/>
          <a:lstStyle/>
          <a:p>
            <a:pPr eaLnBrk="1" hangingPunct="1"/>
            <a:r>
              <a:rPr lang="uk-UA" altLang="ru-RU" sz="2400" b="1" smtClean="0">
                <a:solidFill>
                  <a:srgbClr val="006600"/>
                </a:solidFill>
              </a:rPr>
              <a:t>Актуальною</a:t>
            </a:r>
            <a:r>
              <a:rPr lang="uk-UA" altLang="ru-RU" sz="2000" b="1" smtClean="0">
                <a:solidFill>
                  <a:srgbClr val="006600"/>
                </a:solidFill>
              </a:rPr>
              <a:t> </a:t>
            </a:r>
            <a:r>
              <a:rPr lang="uk-UA" altLang="ru-RU" sz="2000" b="1" smtClean="0">
                <a:solidFill>
                  <a:schemeClr val="tx1"/>
                </a:solidFill>
              </a:rPr>
              <a:t>екологічною проблемою сьогодення є високий рівень забруднення навколишнього середовища</a:t>
            </a:r>
            <a:endParaRPr lang="ru-RU" altLang="ru-RU" sz="2000" b="1" smtClean="0">
              <a:solidFill>
                <a:schemeClr val="tx1"/>
              </a:solidFill>
            </a:endParaRPr>
          </a:p>
        </p:txBody>
      </p:sp>
      <p:sp>
        <p:nvSpPr>
          <p:cNvPr id="3075" name="Rectangle 6"/>
          <p:cNvSpPr>
            <a:spLocks noGrp="1" noChangeArrowheads="1"/>
          </p:cNvSpPr>
          <p:nvPr>
            <p:ph type="body" sz="half" idx="2"/>
          </p:nvPr>
        </p:nvSpPr>
        <p:spPr>
          <a:xfrm>
            <a:off x="4643438" y="1989138"/>
            <a:ext cx="4038600" cy="4392612"/>
          </a:xfrm>
        </p:spPr>
        <p:txBody>
          <a:bodyPr/>
          <a:lstStyle/>
          <a:p>
            <a:pPr eaLnBrk="1" hangingPunct="1">
              <a:lnSpc>
                <a:spcPct val="90000"/>
              </a:lnSpc>
            </a:pPr>
            <a:r>
              <a:rPr lang="uk-UA" altLang="ru-RU" sz="1800" b="1" smtClean="0"/>
              <a:t>До організмів, які мають високу чутливість до атмосферного забруднення відносяться лишайники</a:t>
            </a:r>
          </a:p>
          <a:p>
            <a:pPr eaLnBrk="1" hangingPunct="1">
              <a:lnSpc>
                <a:spcPct val="90000"/>
              </a:lnSpc>
              <a:buFontTx/>
              <a:buNone/>
            </a:pPr>
            <a:endParaRPr lang="uk-UA" altLang="ru-RU" sz="1800" b="1" smtClean="0"/>
          </a:p>
          <a:p>
            <a:pPr eaLnBrk="1" hangingPunct="1">
              <a:lnSpc>
                <a:spcPct val="90000"/>
              </a:lnSpc>
            </a:pPr>
            <a:r>
              <a:rPr lang="uk-UA" altLang="ru-RU" sz="1800" b="1" smtClean="0"/>
              <a:t>Лишайники по різному реагують на забруднення</a:t>
            </a:r>
          </a:p>
          <a:p>
            <a:pPr eaLnBrk="1" hangingPunct="1">
              <a:lnSpc>
                <a:spcPct val="90000"/>
              </a:lnSpc>
              <a:buFontTx/>
              <a:buNone/>
            </a:pPr>
            <a:endParaRPr lang="uk-UA" altLang="ru-RU" sz="1800" b="1" smtClean="0"/>
          </a:p>
          <a:p>
            <a:pPr eaLnBrk="1" hangingPunct="1">
              <a:lnSpc>
                <a:spcPct val="90000"/>
              </a:lnSpc>
            </a:pPr>
            <a:r>
              <a:rPr lang="uk-UA" altLang="ru-RU" sz="1800" b="1" smtClean="0"/>
              <a:t>На цій підставі почав розвиватись особливий напрямок індикаційної екології - ліхеноіндикація</a:t>
            </a:r>
            <a:endParaRPr lang="ru-RU" altLang="ru-RU" sz="1800" b="1" smtClean="0"/>
          </a:p>
        </p:txBody>
      </p:sp>
      <p:pic>
        <p:nvPicPr>
          <p:cNvPr id="3076" name="Picture 9" descr="20180719_112706-1"/>
          <p:cNvPicPr>
            <a:picLocks noChangeAspect="1" noChangeArrowheads="1"/>
          </p:cNvPicPr>
          <p:nvPr>
            <p:ph sz="half" idx="1"/>
          </p:nvPr>
        </p:nvPicPr>
        <p:blipFill>
          <a:blip r:embed="rId2"/>
          <a:srcRect/>
          <a:stretch>
            <a:fillRect/>
          </a:stretch>
        </p:blipFill>
        <p:spPr>
          <a:xfrm>
            <a:off x="611188" y="1843088"/>
            <a:ext cx="3744912" cy="4322762"/>
          </a:xfr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FEFC3C66-1A90-48D7-9168-CDF432856D8D}" type="slidenum">
              <a:rPr lang="ru-RU" altLang="ru-RU"/>
              <a:pPr/>
              <a:t>3</a:t>
            </a:fld>
            <a:endParaRPr lang="ru-RU" altLang="ru-RU"/>
          </a:p>
        </p:txBody>
      </p:sp>
      <p:sp>
        <p:nvSpPr>
          <p:cNvPr id="4098" name="Rectangle 2"/>
          <p:cNvSpPr>
            <a:spLocks noGrp="1" noChangeArrowheads="1"/>
          </p:cNvSpPr>
          <p:nvPr>
            <p:ph type="title"/>
          </p:nvPr>
        </p:nvSpPr>
        <p:spPr>
          <a:xfrm>
            <a:off x="457200" y="274638"/>
            <a:ext cx="8229600" cy="1066800"/>
          </a:xfrm>
        </p:spPr>
        <p:txBody>
          <a:bodyPr/>
          <a:lstStyle/>
          <a:p>
            <a:pPr algn="dist" eaLnBrk="1" hangingPunct="1"/>
            <a:r>
              <a:rPr lang="uk-UA" altLang="ru-RU" sz="2400" b="1" smtClean="0">
                <a:solidFill>
                  <a:srgbClr val="006600"/>
                </a:solidFill>
              </a:rPr>
              <a:t>Мета:</a:t>
            </a:r>
            <a:r>
              <a:rPr lang="uk-UA" altLang="ru-RU" sz="2400" b="1" smtClean="0">
                <a:solidFill>
                  <a:schemeClr val="tx1"/>
                </a:solidFill>
              </a:rPr>
              <a:t> </a:t>
            </a:r>
            <a:r>
              <a:rPr lang="uk-UA" altLang="ru-RU" sz="1800" b="1" smtClean="0">
                <a:solidFill>
                  <a:schemeClr val="tx1"/>
                </a:solidFill>
              </a:rPr>
              <a:t>дослідити   видовий склад  лишайників епіфітної  групи і  визначити  на їх основі  ступень забруднення атмосферного повітря на території села Гоптівка Дергачівського району Харківської області</a:t>
            </a:r>
            <a:endParaRPr lang="ru-RU" altLang="ru-RU" sz="1800" b="1" smtClean="0">
              <a:solidFill>
                <a:schemeClr val="tx1"/>
              </a:solidFill>
            </a:endParaRPr>
          </a:p>
        </p:txBody>
      </p:sp>
      <p:sp>
        <p:nvSpPr>
          <p:cNvPr id="4099" name="Rectangle 3"/>
          <p:cNvSpPr>
            <a:spLocks noGrp="1" noChangeArrowheads="1"/>
          </p:cNvSpPr>
          <p:nvPr>
            <p:ph type="body" idx="1"/>
          </p:nvPr>
        </p:nvSpPr>
        <p:spPr>
          <a:xfrm>
            <a:off x="395288" y="1557338"/>
            <a:ext cx="8229600" cy="4895850"/>
          </a:xfrm>
        </p:spPr>
        <p:txBody>
          <a:bodyPr/>
          <a:lstStyle/>
          <a:p>
            <a:pPr eaLnBrk="1" hangingPunct="1">
              <a:lnSpc>
                <a:spcPct val="90000"/>
              </a:lnSpc>
              <a:buFontTx/>
              <a:buNone/>
            </a:pPr>
            <a:r>
              <a:rPr lang="uk-UA" altLang="ru-RU" sz="2000" b="1" smtClean="0">
                <a:solidFill>
                  <a:srgbClr val="006600"/>
                </a:solidFill>
              </a:rPr>
              <a:t>Завдання:</a:t>
            </a:r>
            <a:endParaRPr lang="uk-UA" altLang="ru-RU" sz="1600" b="1" smtClean="0"/>
          </a:p>
          <a:p>
            <a:pPr eaLnBrk="1" hangingPunct="1">
              <a:lnSpc>
                <a:spcPct val="90000"/>
              </a:lnSpc>
              <a:buFontTx/>
              <a:buNone/>
            </a:pPr>
            <a:r>
              <a:rPr lang="uk-UA" altLang="ru-RU" sz="1800" b="1" smtClean="0"/>
              <a:t>а) дослідити видове різноманіття та життєві форми лишайників на території села Гоптівка;</a:t>
            </a:r>
          </a:p>
          <a:p>
            <a:pPr eaLnBrk="1" hangingPunct="1">
              <a:lnSpc>
                <a:spcPct val="90000"/>
              </a:lnSpc>
              <a:buFontTx/>
              <a:buNone/>
            </a:pPr>
            <a:r>
              <a:rPr lang="uk-UA" altLang="ru-RU" sz="1800" b="1" smtClean="0"/>
              <a:t>б) визначити види лишайників на дослідженої території;</a:t>
            </a:r>
          </a:p>
          <a:p>
            <a:pPr eaLnBrk="1" hangingPunct="1">
              <a:lnSpc>
                <a:spcPct val="90000"/>
              </a:lnSpc>
              <a:buFontTx/>
              <a:buNone/>
            </a:pPr>
            <a:r>
              <a:rPr lang="uk-UA" altLang="ru-RU" sz="1800" b="1" smtClean="0"/>
              <a:t>в) розрахувати коефіцієнт зустрічаємості окремих видів;</a:t>
            </a:r>
          </a:p>
          <a:p>
            <a:pPr eaLnBrk="1" hangingPunct="1">
              <a:lnSpc>
                <a:spcPct val="90000"/>
              </a:lnSpc>
              <a:buFontTx/>
              <a:buNone/>
            </a:pPr>
            <a:r>
              <a:rPr lang="uk-UA" altLang="ru-RU" sz="1800" b="1" smtClean="0"/>
              <a:t>г) розрахувати коефіцієнт флористичної спільності П. Жаккара;</a:t>
            </a:r>
          </a:p>
          <a:p>
            <a:pPr eaLnBrk="1" hangingPunct="1">
              <a:lnSpc>
                <a:spcPct val="90000"/>
              </a:lnSpc>
              <a:buFontTx/>
              <a:buNone/>
            </a:pPr>
            <a:r>
              <a:rPr lang="uk-UA" altLang="ru-RU" sz="1800" b="1" smtClean="0"/>
              <a:t>д) оцінити ступень забруднення атмосферного повітря окремих ділянок села Гоптівка за  видовим різноманіттям та зустрічаємості лишайників;</a:t>
            </a:r>
          </a:p>
          <a:p>
            <a:pPr eaLnBrk="1" hangingPunct="1">
              <a:lnSpc>
                <a:spcPct val="90000"/>
              </a:lnSpc>
              <a:buFontTx/>
              <a:buNone/>
            </a:pPr>
            <a:r>
              <a:rPr lang="uk-UA" altLang="ru-RU" sz="1800" b="1" smtClean="0"/>
              <a:t>е) проаналізувати дані, побудувати діаграми та зробити висновки</a:t>
            </a:r>
          </a:p>
          <a:p>
            <a:pPr eaLnBrk="1" hangingPunct="1">
              <a:lnSpc>
                <a:spcPct val="90000"/>
              </a:lnSpc>
              <a:buFontTx/>
              <a:buNone/>
            </a:pPr>
            <a:endParaRPr lang="uk-UA" altLang="ru-RU" sz="1800" b="1" smtClean="0"/>
          </a:p>
          <a:p>
            <a:pPr eaLnBrk="1" hangingPunct="1">
              <a:lnSpc>
                <a:spcPct val="90000"/>
              </a:lnSpc>
              <a:buFontTx/>
              <a:buNone/>
            </a:pPr>
            <a:r>
              <a:rPr lang="uk-UA" altLang="ru-RU" sz="2000" b="1" smtClean="0">
                <a:solidFill>
                  <a:srgbClr val="006600"/>
                </a:solidFill>
              </a:rPr>
              <a:t>Об</a:t>
            </a:r>
            <a:r>
              <a:rPr lang="en-US" altLang="ru-RU" sz="2000" b="1" smtClean="0">
                <a:solidFill>
                  <a:srgbClr val="006600"/>
                </a:solidFill>
                <a:latin typeface="Tahoma" pitchFamily="34" charset="0"/>
                <a:cs typeface="Tahoma" pitchFamily="34" charset="0"/>
              </a:rPr>
              <a:t>'</a:t>
            </a:r>
            <a:r>
              <a:rPr lang="uk-UA" altLang="ru-RU" sz="2000" b="1" smtClean="0">
                <a:solidFill>
                  <a:srgbClr val="006600"/>
                </a:solidFill>
              </a:rPr>
              <a:t>єкт:</a:t>
            </a:r>
            <a:r>
              <a:rPr lang="uk-UA" altLang="ru-RU" sz="1600" b="1" smtClean="0"/>
              <a:t> </a:t>
            </a:r>
            <a:r>
              <a:rPr lang="uk-UA" altLang="ru-RU" sz="1800" b="1" smtClean="0"/>
              <a:t>ліхенофлора та ліхеноіндикація</a:t>
            </a:r>
          </a:p>
          <a:p>
            <a:pPr eaLnBrk="1" hangingPunct="1">
              <a:lnSpc>
                <a:spcPct val="90000"/>
              </a:lnSpc>
              <a:buFontTx/>
              <a:buNone/>
            </a:pPr>
            <a:endParaRPr lang="uk-UA" altLang="ru-RU" sz="1800" b="1" smtClean="0"/>
          </a:p>
          <a:p>
            <a:pPr eaLnBrk="1" hangingPunct="1">
              <a:lnSpc>
                <a:spcPct val="90000"/>
              </a:lnSpc>
              <a:buFontTx/>
              <a:buNone/>
            </a:pPr>
            <a:r>
              <a:rPr lang="uk-UA" altLang="ru-RU" sz="2000" b="1" smtClean="0">
                <a:solidFill>
                  <a:srgbClr val="006600"/>
                </a:solidFill>
              </a:rPr>
              <a:t>Предмет:</a:t>
            </a:r>
            <a:r>
              <a:rPr lang="uk-UA" altLang="ru-RU" sz="1600" b="1" smtClean="0"/>
              <a:t> </a:t>
            </a:r>
            <a:r>
              <a:rPr lang="uk-UA" altLang="ru-RU" sz="1800" b="1" smtClean="0"/>
              <a:t>видове різноманіття лишайників, в тому числі лишайників-індикаторів забруднення  атмосферного повітря села Гоптівка Дергачівського району Харківської області</a:t>
            </a:r>
            <a:endParaRPr lang="ru-RU" altLang="ru-RU" sz="1800" b="1"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F91D7EE5-D15B-4709-A682-1C2F1B83A595}" type="slidenum">
              <a:rPr lang="ru-RU" altLang="ru-RU"/>
              <a:pPr/>
              <a:t>4</a:t>
            </a:fld>
            <a:endParaRPr lang="ru-RU" altLang="ru-RU"/>
          </a:p>
        </p:txBody>
      </p:sp>
      <p:sp>
        <p:nvSpPr>
          <p:cNvPr id="5122" name="Rectangle 2"/>
          <p:cNvSpPr>
            <a:spLocks noGrp="1" noChangeArrowheads="1"/>
          </p:cNvSpPr>
          <p:nvPr>
            <p:ph type="title"/>
          </p:nvPr>
        </p:nvSpPr>
        <p:spPr/>
        <p:txBody>
          <a:bodyPr/>
          <a:lstStyle/>
          <a:p>
            <a:pPr algn="l" eaLnBrk="1" hangingPunct="1"/>
            <a:r>
              <a:rPr lang="uk-UA" altLang="ru-RU" sz="2800" b="1" smtClean="0">
                <a:solidFill>
                  <a:srgbClr val="006600"/>
                </a:solidFill>
              </a:rPr>
              <a:t>Новизна.</a:t>
            </a:r>
            <a:r>
              <a:rPr lang="uk-UA" altLang="ru-RU" sz="3200" b="1" smtClean="0">
                <a:solidFill>
                  <a:srgbClr val="006600"/>
                </a:solidFill>
              </a:rPr>
              <a:t> </a:t>
            </a:r>
            <a:r>
              <a:rPr lang="uk-UA" altLang="ru-RU" sz="2000" b="1" smtClean="0">
                <a:solidFill>
                  <a:schemeClr val="tx1"/>
                </a:solidFill>
              </a:rPr>
              <a:t>Уперше на території села Гоптівка вивчений видовий склад лишайників епіфітної групи, серед них лишайники-біоіндика</a:t>
            </a:r>
            <a:r>
              <a:rPr lang="ru-RU" altLang="ru-RU" sz="2000" b="1" smtClean="0">
                <a:solidFill>
                  <a:schemeClr val="tx1"/>
                </a:solidFill>
              </a:rPr>
              <a:t>тори забруднення повітря.</a:t>
            </a:r>
          </a:p>
        </p:txBody>
      </p:sp>
      <p:sp>
        <p:nvSpPr>
          <p:cNvPr id="5123" name="Rectangle 3"/>
          <p:cNvSpPr>
            <a:spLocks noGrp="1" noChangeArrowheads="1"/>
          </p:cNvSpPr>
          <p:nvPr>
            <p:ph type="body" idx="1"/>
          </p:nvPr>
        </p:nvSpPr>
        <p:spPr>
          <a:xfrm>
            <a:off x="468313" y="1557338"/>
            <a:ext cx="8362950" cy="5068887"/>
          </a:xfrm>
        </p:spPr>
        <p:txBody>
          <a:bodyPr/>
          <a:lstStyle/>
          <a:p>
            <a:pPr eaLnBrk="1" hangingPunct="1">
              <a:lnSpc>
                <a:spcPct val="80000"/>
              </a:lnSpc>
              <a:buFontTx/>
              <a:buNone/>
            </a:pPr>
            <a:r>
              <a:rPr lang="ru-RU" altLang="ru-RU" sz="2400" b="1" smtClean="0">
                <a:solidFill>
                  <a:srgbClr val="006600"/>
                </a:solidFill>
              </a:rPr>
              <a:t>Практичне значення.</a:t>
            </a:r>
          </a:p>
          <a:p>
            <a:pPr eaLnBrk="1" hangingPunct="1">
              <a:lnSpc>
                <a:spcPct val="80000"/>
              </a:lnSpc>
              <a:buFontTx/>
              <a:buNone/>
            </a:pPr>
            <a:endParaRPr lang="ru-RU" altLang="ru-RU" sz="2400" b="1" smtClean="0">
              <a:solidFill>
                <a:srgbClr val="006600"/>
              </a:solidFill>
            </a:endParaRPr>
          </a:p>
          <a:p>
            <a:pPr eaLnBrk="1" hangingPunct="1">
              <a:lnSpc>
                <a:spcPct val="80000"/>
              </a:lnSpc>
              <a:buFontTx/>
              <a:buNone/>
            </a:pPr>
            <a:r>
              <a:rPr lang="ru-RU" altLang="ru-RU" sz="2000" b="1" smtClean="0"/>
              <a:t>   - </a:t>
            </a:r>
            <a:r>
              <a:rPr lang="ru-RU" altLang="ru-RU" sz="1800" b="1" smtClean="0"/>
              <a:t>Результати по ліхеноіндикації можуть бути використані при проведенні біомоніторингу ступеня забруднення території села та прилеглих зон, для складання регіональної ліхенофлори, уточнення екології,  географії та ареалів окремих видів  та для розробки заходів захисту рідкісних видів лишайників.</a:t>
            </a:r>
          </a:p>
          <a:p>
            <a:pPr eaLnBrk="1" hangingPunct="1">
              <a:lnSpc>
                <a:spcPct val="80000"/>
              </a:lnSpc>
              <a:buFontTx/>
              <a:buNone/>
            </a:pPr>
            <a:endParaRPr lang="ru-RU" altLang="ru-RU" sz="1800" b="1" smtClean="0"/>
          </a:p>
          <a:p>
            <a:pPr eaLnBrk="1" hangingPunct="1">
              <a:lnSpc>
                <a:spcPct val="80000"/>
              </a:lnSpc>
              <a:buFontTx/>
              <a:buNone/>
            </a:pPr>
            <a:r>
              <a:rPr lang="uk-UA" altLang="ru-RU" sz="1800" b="1" smtClean="0"/>
              <a:t>    - Гербарні матеріали, які були підготовлені, передані в кабінет біології   КЗ “Токарівський ліцей” Дергачівської районної  ради і можуть бути корисними при проведенні уроків, конференцій та позакласної роботи.</a:t>
            </a:r>
          </a:p>
          <a:p>
            <a:pPr eaLnBrk="1" hangingPunct="1">
              <a:lnSpc>
                <a:spcPct val="80000"/>
              </a:lnSpc>
              <a:buFontTx/>
              <a:buNone/>
            </a:pPr>
            <a:endParaRPr lang="uk-UA" altLang="ru-RU" sz="1800" b="1" smtClean="0"/>
          </a:p>
          <a:p>
            <a:pPr eaLnBrk="1" hangingPunct="1">
              <a:lnSpc>
                <a:spcPct val="80000"/>
              </a:lnSpc>
              <a:buFontTx/>
              <a:buNone/>
            </a:pPr>
            <a:r>
              <a:rPr lang="uk-UA" altLang="ru-RU" sz="1800" b="1" smtClean="0"/>
              <a:t>    - На підставі проведених досліджень була створена ліхеноіндикаційна карта та визначено ступень забруднення атмосферного повітря окремих районів села Гоптівка.</a:t>
            </a:r>
          </a:p>
          <a:p>
            <a:pPr eaLnBrk="1" hangingPunct="1">
              <a:lnSpc>
                <a:spcPct val="80000"/>
              </a:lnSpc>
              <a:buFontTx/>
              <a:buNone/>
            </a:pPr>
            <a:r>
              <a:rPr lang="uk-UA" altLang="ru-RU" sz="1800" b="1" smtClean="0"/>
              <a:t>    </a:t>
            </a:r>
            <a:endParaRPr lang="ru-RU" altLang="ru-RU"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737599F6-FEEF-42C6-9E23-86640BDF005C}" type="slidenum">
              <a:rPr lang="ru-RU" altLang="ru-RU"/>
              <a:pPr/>
              <a:t>5</a:t>
            </a:fld>
            <a:endParaRPr lang="ru-RU" altLang="ru-RU"/>
          </a:p>
        </p:txBody>
      </p:sp>
      <p:sp>
        <p:nvSpPr>
          <p:cNvPr id="47108" name="Rectangle 4"/>
          <p:cNvSpPr>
            <a:spLocks noGrp="1" noChangeArrowheads="1"/>
          </p:cNvSpPr>
          <p:nvPr>
            <p:ph type="title"/>
          </p:nvPr>
        </p:nvSpPr>
        <p:spPr/>
        <p:txBody>
          <a:bodyPr/>
          <a:lstStyle/>
          <a:p>
            <a:r>
              <a:rPr lang="ru-RU" altLang="ru-RU" sz="3200" b="1" smtClean="0">
                <a:solidFill>
                  <a:srgbClr val="006600"/>
                </a:solidFill>
              </a:rPr>
              <a:t>Географічне положення села Гоптівка Дергачівського району</a:t>
            </a:r>
            <a:endParaRPr lang="ru-RU" sz="3200" b="1" smtClean="0">
              <a:solidFill>
                <a:srgbClr val="006600"/>
              </a:solidFill>
            </a:endParaRPr>
          </a:p>
        </p:txBody>
      </p:sp>
      <p:pic>
        <p:nvPicPr>
          <p:cNvPr id="47110" name="Picture 6" descr="гоптикав"/>
          <p:cNvPicPr>
            <a:picLocks noChangeAspect="1" noChangeArrowheads="1"/>
          </p:cNvPicPr>
          <p:nvPr>
            <p:ph idx="1"/>
          </p:nvPr>
        </p:nvPicPr>
        <p:blipFill>
          <a:blip r:embed="rId2"/>
          <a:srcRect/>
          <a:stretch>
            <a:fillRect/>
          </a:stretch>
        </p:blipFill>
        <p:spPr>
          <a:xfrm>
            <a:off x="468313" y="1600200"/>
            <a:ext cx="8207375" cy="4997450"/>
          </a:xfrm>
          <a:noFill/>
          <a:ln/>
        </p:spPr>
      </p:pic>
      <p:pic>
        <p:nvPicPr>
          <p:cNvPr id="47111" name="Picture 7" descr="карта новая"/>
          <p:cNvPicPr>
            <a:picLocks noChangeAspect="1" noChangeArrowheads="1"/>
          </p:cNvPicPr>
          <p:nvPr/>
        </p:nvPicPr>
        <p:blipFill>
          <a:blip r:embed="rId3"/>
          <a:srcRect/>
          <a:stretch>
            <a:fillRect/>
          </a:stretch>
        </p:blipFill>
        <p:spPr bwMode="auto">
          <a:xfrm>
            <a:off x="6516688" y="1628775"/>
            <a:ext cx="2106612" cy="2233613"/>
          </a:xfrm>
          <a:prstGeom prst="rect">
            <a:avLst/>
          </a:prstGeom>
          <a:noFill/>
          <a:ln w="28575">
            <a:solidFill>
              <a:srgbClr val="00800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a:ln/>
        </p:spPr>
        <p:txBody>
          <a:bodyPr/>
          <a:lstStyle/>
          <a:p>
            <a:fld id="{4B4A9F84-801F-464F-BD47-45AAB8A75097}" type="slidenum">
              <a:rPr lang="ru-RU" altLang="ru-RU"/>
              <a:pPr/>
              <a:t>6</a:t>
            </a:fld>
            <a:endParaRPr lang="ru-RU" altLang="ru-RU"/>
          </a:p>
        </p:txBody>
      </p:sp>
      <p:sp>
        <p:nvSpPr>
          <p:cNvPr id="7170" name="Rectangle 7"/>
          <p:cNvSpPr>
            <a:spLocks noGrp="1" noChangeArrowheads="1"/>
          </p:cNvSpPr>
          <p:nvPr>
            <p:ph type="title"/>
          </p:nvPr>
        </p:nvSpPr>
        <p:spPr/>
        <p:txBody>
          <a:bodyPr/>
          <a:lstStyle/>
          <a:p>
            <a:pPr eaLnBrk="1" hangingPunct="1"/>
            <a:r>
              <a:rPr lang="ru-RU" altLang="ru-RU" sz="2400" b="1" smtClean="0">
                <a:solidFill>
                  <a:srgbClr val="006600"/>
                </a:solidFill>
              </a:rPr>
              <a:t>Матеріал  дослідження:</a:t>
            </a:r>
            <a:r>
              <a:rPr lang="ru-RU" altLang="ru-RU" sz="2000" b="1" smtClean="0"/>
              <a:t> якісні проби лишайників з кори стовбурів дерев листяних порід на висоті 1,5 м в 3-х фітоценозах  с. Гоптівка: пришкільна ділянка, листяний ліс, лісосмуга</a:t>
            </a:r>
          </a:p>
        </p:txBody>
      </p:sp>
      <p:pic>
        <p:nvPicPr>
          <p:cNvPr id="7171" name="Picture 8" descr="Фото1216"/>
          <p:cNvPicPr>
            <a:picLocks noChangeAspect="1" noChangeArrowheads="1"/>
          </p:cNvPicPr>
          <p:nvPr/>
        </p:nvPicPr>
        <p:blipFill>
          <a:blip r:embed="rId2"/>
          <a:srcRect/>
          <a:stretch>
            <a:fillRect/>
          </a:stretch>
        </p:blipFill>
        <p:spPr bwMode="auto">
          <a:xfrm>
            <a:off x="468313" y="1700213"/>
            <a:ext cx="4105275" cy="2579687"/>
          </a:xfrm>
          <a:prstGeom prst="rect">
            <a:avLst/>
          </a:prstGeom>
          <a:noFill/>
          <a:ln w="9525">
            <a:noFill/>
            <a:miter lim="800000"/>
            <a:headEnd/>
            <a:tailEnd/>
          </a:ln>
        </p:spPr>
      </p:pic>
      <p:pic>
        <p:nvPicPr>
          <p:cNvPr id="7172" name="Picture 9" descr="20170722_101419"/>
          <p:cNvPicPr>
            <a:picLocks noChangeAspect="1" noChangeArrowheads="1"/>
          </p:cNvPicPr>
          <p:nvPr/>
        </p:nvPicPr>
        <p:blipFill>
          <a:blip r:embed="rId3"/>
          <a:srcRect/>
          <a:stretch>
            <a:fillRect/>
          </a:stretch>
        </p:blipFill>
        <p:spPr bwMode="auto">
          <a:xfrm>
            <a:off x="1258888" y="3933825"/>
            <a:ext cx="4681537" cy="2813050"/>
          </a:xfrm>
          <a:prstGeom prst="rect">
            <a:avLst/>
          </a:prstGeom>
          <a:noFill/>
          <a:ln w="9525">
            <a:noFill/>
            <a:miter lim="800000"/>
            <a:headEnd/>
            <a:tailEnd/>
          </a:ln>
        </p:spPr>
      </p:pic>
      <p:pic>
        <p:nvPicPr>
          <p:cNvPr id="7173" name="Рисунок 3" descr="IMG_1708.jpg"/>
          <p:cNvPicPr>
            <a:picLocks noChangeAspect="1"/>
          </p:cNvPicPr>
          <p:nvPr/>
        </p:nvPicPr>
        <p:blipFill>
          <a:blip r:embed="rId4"/>
          <a:srcRect/>
          <a:stretch>
            <a:fillRect/>
          </a:stretch>
        </p:blipFill>
        <p:spPr bwMode="auto">
          <a:xfrm>
            <a:off x="4643438" y="1695450"/>
            <a:ext cx="4032250" cy="3063875"/>
          </a:xfrm>
          <a:prstGeom prst="rect">
            <a:avLst/>
          </a:prstGeom>
          <a:noFill/>
          <a:ln w="9525">
            <a:noFill/>
            <a:miter lim="800000"/>
            <a:headEnd/>
            <a:tailEnd/>
          </a:ln>
        </p:spPr>
      </p:pic>
      <p:sp>
        <p:nvSpPr>
          <p:cNvPr id="7174" name="Rectangle 14"/>
          <p:cNvSpPr>
            <a:spLocks noChangeArrowheads="1"/>
          </p:cNvSpPr>
          <p:nvPr/>
        </p:nvSpPr>
        <p:spPr bwMode="auto">
          <a:xfrm>
            <a:off x="827088" y="3357563"/>
            <a:ext cx="2451100" cy="366712"/>
          </a:xfrm>
          <a:prstGeom prst="rect">
            <a:avLst/>
          </a:prstGeom>
          <a:noFill/>
          <a:ln w="9525">
            <a:noFill/>
            <a:miter lim="800000"/>
            <a:headEnd/>
            <a:tailEnd/>
          </a:ln>
          <a:effectLst/>
        </p:spPr>
        <p:txBody>
          <a:bodyPr wrap="none">
            <a:spAutoFit/>
          </a:bodyPr>
          <a:lstStyle/>
          <a:p>
            <a:pPr algn="l" eaLnBrk="1" hangingPunct="1"/>
            <a:r>
              <a:rPr lang="ru-RU" altLang="ru-RU" sz="1800" b="1">
                <a:solidFill>
                  <a:schemeClr val="bg1"/>
                </a:solidFill>
              </a:rPr>
              <a:t>пришкільна ділянка</a:t>
            </a:r>
          </a:p>
        </p:txBody>
      </p:sp>
      <p:sp>
        <p:nvSpPr>
          <p:cNvPr id="7175" name="Rectangle 15"/>
          <p:cNvSpPr>
            <a:spLocks noChangeArrowheads="1"/>
          </p:cNvSpPr>
          <p:nvPr/>
        </p:nvSpPr>
        <p:spPr bwMode="auto">
          <a:xfrm rot="10800000" flipH="1" flipV="1">
            <a:off x="2900363" y="5441950"/>
            <a:ext cx="2535237" cy="366713"/>
          </a:xfrm>
          <a:prstGeom prst="rect">
            <a:avLst/>
          </a:prstGeom>
          <a:noFill/>
          <a:ln w="9525">
            <a:noFill/>
            <a:miter lim="800000"/>
            <a:headEnd/>
            <a:tailEnd/>
          </a:ln>
          <a:effectLst/>
        </p:spPr>
        <p:txBody>
          <a:bodyPr>
            <a:spAutoFit/>
          </a:bodyPr>
          <a:lstStyle/>
          <a:p>
            <a:pPr algn="l" eaLnBrk="1" hangingPunct="1"/>
            <a:r>
              <a:rPr lang="ru-RU" altLang="ru-RU" sz="1800" b="1">
                <a:solidFill>
                  <a:schemeClr val="bg1"/>
                </a:solidFill>
              </a:rPr>
              <a:t>листяний ліс</a:t>
            </a:r>
          </a:p>
        </p:txBody>
      </p:sp>
      <p:sp>
        <p:nvSpPr>
          <p:cNvPr id="7176" name="Rectangle 18"/>
          <p:cNvSpPr>
            <a:spLocks noChangeArrowheads="1"/>
          </p:cNvSpPr>
          <p:nvPr/>
        </p:nvSpPr>
        <p:spPr bwMode="auto">
          <a:xfrm>
            <a:off x="5795963" y="4221163"/>
            <a:ext cx="1728787" cy="366712"/>
          </a:xfrm>
          <a:prstGeom prst="rect">
            <a:avLst/>
          </a:prstGeom>
          <a:noFill/>
          <a:ln w="9525">
            <a:noFill/>
            <a:miter lim="800000"/>
            <a:headEnd/>
            <a:tailEnd/>
          </a:ln>
          <a:effectLst/>
        </p:spPr>
        <p:txBody>
          <a:bodyPr>
            <a:spAutoFit/>
          </a:bodyPr>
          <a:lstStyle/>
          <a:p>
            <a:pPr algn="l" eaLnBrk="1" hangingPunct="1"/>
            <a:r>
              <a:rPr lang="ru-RU" altLang="ru-RU" sz="1800" b="1">
                <a:solidFill>
                  <a:schemeClr val="bg1"/>
                </a:solidFill>
              </a:rPr>
              <a:t>    лісосмуга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Grp="1" noChangeArrowheads="1"/>
          </p:cNvSpPr>
          <p:nvPr>
            <p:ph type="sldNum" sz="quarter" idx="12"/>
          </p:nvPr>
        </p:nvSpPr>
        <p:spPr>
          <a:ln/>
        </p:spPr>
        <p:txBody>
          <a:bodyPr/>
          <a:lstStyle/>
          <a:p>
            <a:fld id="{2036D59B-F957-4866-9657-964E8A4CDECC}" type="slidenum">
              <a:rPr lang="ru-RU" altLang="ru-RU"/>
              <a:pPr/>
              <a:t>7</a:t>
            </a:fld>
            <a:endParaRPr lang="ru-RU" altLang="ru-RU"/>
          </a:p>
        </p:txBody>
      </p:sp>
      <p:sp>
        <p:nvSpPr>
          <p:cNvPr id="24580" name="Rectangle 4"/>
          <p:cNvSpPr>
            <a:spLocks noGrp="1" noChangeArrowheads="1"/>
          </p:cNvSpPr>
          <p:nvPr>
            <p:ph type="title"/>
          </p:nvPr>
        </p:nvSpPr>
        <p:spPr>
          <a:xfrm>
            <a:off x="457200" y="274638"/>
            <a:ext cx="8229600" cy="706437"/>
          </a:xfrm>
        </p:spPr>
        <p:txBody>
          <a:bodyPr/>
          <a:lstStyle/>
          <a:p>
            <a:r>
              <a:rPr lang="uk-UA" sz="4000" b="1" smtClean="0">
                <a:solidFill>
                  <a:srgbClr val="006600"/>
                </a:solidFill>
              </a:rPr>
              <a:t>Методи дослідження:</a:t>
            </a:r>
            <a:r>
              <a:rPr lang="uk-UA" smtClean="0"/>
              <a:t> </a:t>
            </a:r>
            <a:endParaRPr lang="ru-RU" smtClean="0"/>
          </a:p>
        </p:txBody>
      </p:sp>
      <p:sp>
        <p:nvSpPr>
          <p:cNvPr id="24584" name="Rectangle 8"/>
          <p:cNvSpPr>
            <a:spLocks noGrp="1" noChangeArrowheads="1"/>
          </p:cNvSpPr>
          <p:nvPr>
            <p:ph type="body" idx="1"/>
          </p:nvPr>
        </p:nvSpPr>
        <p:spPr>
          <a:xfrm>
            <a:off x="457200" y="1125538"/>
            <a:ext cx="8229600" cy="5399087"/>
          </a:xfrm>
        </p:spPr>
        <p:txBody>
          <a:bodyPr/>
          <a:lstStyle/>
          <a:p>
            <a:pPr algn="ctr">
              <a:lnSpc>
                <a:spcPct val="80000"/>
              </a:lnSpc>
              <a:buFontTx/>
              <a:buNone/>
            </a:pPr>
            <a:r>
              <a:rPr lang="uk-UA" sz="2000" b="1" smtClean="0"/>
              <a:t>    маршрутно-польовий</a:t>
            </a:r>
          </a:p>
          <a:p>
            <a:pPr algn="ctr">
              <a:lnSpc>
                <a:spcPct val="80000"/>
              </a:lnSpc>
              <a:buFontTx/>
              <a:buNone/>
            </a:pPr>
            <a:endParaRPr lang="uk-UA" sz="2000" b="1" smtClean="0"/>
          </a:p>
          <a:p>
            <a:pPr algn="ctr">
              <a:lnSpc>
                <a:spcPct val="80000"/>
              </a:lnSpc>
              <a:buFontTx/>
              <a:buNone/>
            </a:pPr>
            <a:endParaRPr lang="uk-UA" sz="2000" b="1" smtClean="0"/>
          </a:p>
          <a:p>
            <a:pPr>
              <a:lnSpc>
                <a:spcPct val="80000"/>
              </a:lnSpc>
              <a:buFontTx/>
              <a:buNone/>
            </a:pPr>
            <a:endParaRPr lang="uk-UA" sz="2000" b="1" smtClean="0"/>
          </a:p>
          <a:p>
            <a:pPr>
              <a:lnSpc>
                <a:spcPct val="80000"/>
              </a:lnSpc>
              <a:buFontTx/>
              <a:buNone/>
            </a:pPr>
            <a:endParaRPr lang="uk-UA" sz="2000" b="1" smtClean="0"/>
          </a:p>
          <a:p>
            <a:pPr>
              <a:lnSpc>
                <a:spcPct val="80000"/>
              </a:lnSpc>
              <a:buFontTx/>
              <a:buNone/>
            </a:pPr>
            <a:endParaRPr lang="uk-UA" sz="2000" b="1" smtClean="0"/>
          </a:p>
          <a:p>
            <a:pPr>
              <a:lnSpc>
                <a:spcPct val="80000"/>
              </a:lnSpc>
              <a:buFontTx/>
              <a:buNone/>
            </a:pPr>
            <a:endParaRPr lang="uk-UA" sz="2000" b="1" smtClean="0"/>
          </a:p>
          <a:p>
            <a:pPr>
              <a:lnSpc>
                <a:spcPct val="80000"/>
              </a:lnSpc>
              <a:buFontTx/>
              <a:buNone/>
            </a:pPr>
            <a:endParaRPr lang="uk-UA" sz="2000" b="1" smtClean="0"/>
          </a:p>
          <a:p>
            <a:pPr>
              <a:lnSpc>
                <a:spcPct val="80000"/>
              </a:lnSpc>
              <a:buFontTx/>
              <a:buNone/>
            </a:pPr>
            <a:endParaRPr lang="uk-UA" sz="2000" b="1" smtClean="0"/>
          </a:p>
          <a:p>
            <a:pPr algn="ctr">
              <a:lnSpc>
                <a:spcPct val="80000"/>
              </a:lnSpc>
              <a:buFontTx/>
              <a:buNone/>
            </a:pPr>
            <a:endParaRPr lang="uk-UA" sz="2000" b="1" smtClean="0"/>
          </a:p>
          <a:p>
            <a:pPr algn="ctr">
              <a:lnSpc>
                <a:spcPct val="80000"/>
              </a:lnSpc>
              <a:buFontTx/>
              <a:buNone/>
            </a:pPr>
            <a:endParaRPr lang="uk-UA" sz="2000" b="1" smtClean="0"/>
          </a:p>
          <a:p>
            <a:pPr algn="ctr">
              <a:lnSpc>
                <a:spcPct val="80000"/>
              </a:lnSpc>
              <a:buFontTx/>
              <a:buNone/>
            </a:pPr>
            <a:endParaRPr lang="uk-UA" sz="2000" b="1" smtClean="0"/>
          </a:p>
          <a:p>
            <a:pPr algn="ctr">
              <a:lnSpc>
                <a:spcPct val="80000"/>
              </a:lnSpc>
              <a:buFontTx/>
              <a:buNone/>
            </a:pPr>
            <a:endParaRPr lang="uk-UA" sz="2000" b="1" smtClean="0"/>
          </a:p>
          <a:p>
            <a:pPr algn="ctr">
              <a:lnSpc>
                <a:spcPct val="80000"/>
              </a:lnSpc>
              <a:buFontTx/>
              <a:buNone/>
            </a:pPr>
            <a:endParaRPr lang="uk-UA" sz="2000" b="1" smtClean="0"/>
          </a:p>
          <a:p>
            <a:pPr algn="ctr">
              <a:lnSpc>
                <a:spcPct val="80000"/>
              </a:lnSpc>
              <a:buFontTx/>
              <a:buNone/>
            </a:pPr>
            <a:endParaRPr lang="uk-UA" sz="2000" b="1" smtClean="0"/>
          </a:p>
          <a:p>
            <a:pPr algn="ctr">
              <a:lnSpc>
                <a:spcPct val="80000"/>
              </a:lnSpc>
              <a:buFontTx/>
              <a:buNone/>
            </a:pPr>
            <a:r>
              <a:rPr lang="uk-UA" sz="2000" b="1" smtClean="0"/>
              <a:t>лабораторний</a:t>
            </a:r>
          </a:p>
          <a:p>
            <a:pPr algn="ctr">
              <a:lnSpc>
                <a:spcPct val="80000"/>
              </a:lnSpc>
              <a:buFontTx/>
              <a:buNone/>
            </a:pPr>
            <a:r>
              <a:rPr lang="uk-UA" sz="2000" b="1" smtClean="0"/>
              <a:t>                                                                                       біоіндикація</a:t>
            </a:r>
            <a:endParaRPr lang="ru-RU" sz="2000" b="1" smtClean="0"/>
          </a:p>
        </p:txBody>
      </p:sp>
      <p:pic>
        <p:nvPicPr>
          <p:cNvPr id="24585" name="Picture 8" descr="20170721_111508"/>
          <p:cNvPicPr>
            <a:picLocks noChangeAspect="1" noChangeArrowheads="1"/>
          </p:cNvPicPr>
          <p:nvPr/>
        </p:nvPicPr>
        <p:blipFill>
          <a:blip r:embed="rId2"/>
          <a:srcRect/>
          <a:stretch>
            <a:fillRect/>
          </a:stretch>
        </p:blipFill>
        <p:spPr bwMode="auto">
          <a:xfrm>
            <a:off x="6516688" y="1484313"/>
            <a:ext cx="2159000" cy="2519362"/>
          </a:xfrm>
          <a:prstGeom prst="rect">
            <a:avLst/>
          </a:prstGeom>
          <a:noFill/>
          <a:ln w="9525">
            <a:noFill/>
            <a:miter lim="800000"/>
            <a:headEnd/>
            <a:tailEnd/>
          </a:ln>
        </p:spPr>
      </p:pic>
      <p:pic>
        <p:nvPicPr>
          <p:cNvPr id="24586" name="Picture 12" descr="Photo0402"/>
          <p:cNvPicPr>
            <a:picLocks noChangeAspect="1" noChangeArrowheads="1"/>
          </p:cNvPicPr>
          <p:nvPr/>
        </p:nvPicPr>
        <p:blipFill>
          <a:blip r:embed="rId3"/>
          <a:srcRect/>
          <a:stretch>
            <a:fillRect/>
          </a:stretch>
        </p:blipFill>
        <p:spPr bwMode="auto">
          <a:xfrm>
            <a:off x="3348038" y="2060575"/>
            <a:ext cx="2678112" cy="3314700"/>
          </a:xfrm>
          <a:prstGeom prst="rect">
            <a:avLst/>
          </a:prstGeom>
          <a:noFill/>
          <a:ln w="9525">
            <a:noFill/>
            <a:miter lim="800000"/>
            <a:headEnd/>
            <a:tailEnd/>
          </a:ln>
        </p:spPr>
      </p:pic>
      <p:pic>
        <p:nvPicPr>
          <p:cNvPr id="24587" name="Picture 19" descr="20180504_094449"/>
          <p:cNvPicPr>
            <a:picLocks noChangeAspect="1" noChangeArrowheads="1"/>
          </p:cNvPicPr>
          <p:nvPr/>
        </p:nvPicPr>
        <p:blipFill>
          <a:blip r:embed="rId4"/>
          <a:srcRect/>
          <a:stretch>
            <a:fillRect/>
          </a:stretch>
        </p:blipFill>
        <p:spPr bwMode="auto">
          <a:xfrm>
            <a:off x="250825" y="4365625"/>
            <a:ext cx="2881313" cy="2232025"/>
          </a:xfrm>
          <a:prstGeom prst="rect">
            <a:avLst/>
          </a:prstGeom>
          <a:noFill/>
          <a:ln w="9525">
            <a:noFill/>
            <a:miter lim="800000"/>
            <a:headEnd/>
            <a:tailEnd/>
          </a:ln>
        </p:spPr>
      </p:pic>
      <p:pic>
        <p:nvPicPr>
          <p:cNvPr id="24588" name="Picture 10" descr="Фото1191"/>
          <p:cNvPicPr>
            <a:picLocks noChangeAspect="1" noChangeArrowheads="1"/>
          </p:cNvPicPr>
          <p:nvPr/>
        </p:nvPicPr>
        <p:blipFill>
          <a:blip r:embed="rId5"/>
          <a:srcRect/>
          <a:stretch>
            <a:fillRect/>
          </a:stretch>
        </p:blipFill>
        <p:spPr bwMode="auto">
          <a:xfrm>
            <a:off x="6156325" y="4292600"/>
            <a:ext cx="2519363" cy="1584325"/>
          </a:xfrm>
          <a:prstGeom prst="rect">
            <a:avLst/>
          </a:prstGeom>
          <a:noFill/>
          <a:ln w="9525">
            <a:noFill/>
            <a:miter lim="800000"/>
            <a:headEnd/>
            <a:tailEnd/>
          </a:ln>
        </p:spPr>
      </p:pic>
      <p:pic>
        <p:nvPicPr>
          <p:cNvPr id="24589" name="Picture 13" descr="20170722_101419"/>
          <p:cNvPicPr>
            <a:picLocks noChangeAspect="1" noChangeArrowheads="1"/>
          </p:cNvPicPr>
          <p:nvPr/>
        </p:nvPicPr>
        <p:blipFill>
          <a:blip r:embed="rId6" cstate="print"/>
          <a:srcRect/>
          <a:stretch>
            <a:fillRect/>
          </a:stretch>
        </p:blipFill>
        <p:spPr bwMode="auto">
          <a:xfrm>
            <a:off x="323850" y="1341438"/>
            <a:ext cx="2879725" cy="2160587"/>
          </a:xfrm>
          <a:prstGeom prst="rect">
            <a:avLst/>
          </a:prstGeom>
          <a:noFill/>
          <a:ln w="9525">
            <a:noFill/>
            <a:miter lim="800000"/>
            <a:headEnd/>
            <a:tailEnd/>
          </a:ln>
          <a:effectLst/>
        </p:spPr>
      </p:pic>
      <p:sp>
        <p:nvSpPr>
          <p:cNvPr id="24590" name="Line 14"/>
          <p:cNvSpPr>
            <a:spLocks noChangeShapeType="1"/>
          </p:cNvSpPr>
          <p:nvPr/>
        </p:nvSpPr>
        <p:spPr bwMode="auto">
          <a:xfrm flipH="1" flipV="1">
            <a:off x="4932363" y="5445125"/>
            <a:ext cx="288925" cy="287338"/>
          </a:xfrm>
          <a:prstGeom prst="line">
            <a:avLst/>
          </a:prstGeom>
          <a:noFill/>
          <a:ln w="9525">
            <a:solidFill>
              <a:schemeClr val="tx1"/>
            </a:solidFill>
            <a:round/>
            <a:headEnd/>
            <a:tailEnd type="triangle" w="med" len="med"/>
          </a:ln>
          <a:effectLst/>
        </p:spPr>
        <p:txBody>
          <a:bodyPr/>
          <a:lstStyle/>
          <a:p>
            <a:endParaRPr lang="ru-RU"/>
          </a:p>
        </p:txBody>
      </p:sp>
      <p:sp>
        <p:nvSpPr>
          <p:cNvPr id="24591" name="Line 15"/>
          <p:cNvSpPr>
            <a:spLocks noChangeShapeType="1"/>
          </p:cNvSpPr>
          <p:nvPr/>
        </p:nvSpPr>
        <p:spPr bwMode="auto">
          <a:xfrm flipH="1">
            <a:off x="3419475" y="6092825"/>
            <a:ext cx="647700" cy="73025"/>
          </a:xfrm>
          <a:prstGeom prst="line">
            <a:avLst/>
          </a:prstGeom>
          <a:noFill/>
          <a:ln w="9525">
            <a:solidFill>
              <a:schemeClr val="tx1"/>
            </a:solidFill>
            <a:round/>
            <a:headEnd/>
            <a:tailEnd type="triangle" w="med" len="med"/>
          </a:ln>
          <a:effectLst/>
        </p:spPr>
        <p:txBody>
          <a:bodyPr/>
          <a:lstStyle/>
          <a:p>
            <a:endParaRPr lang="ru-RU"/>
          </a:p>
        </p:txBody>
      </p:sp>
      <p:sp>
        <p:nvSpPr>
          <p:cNvPr id="24592" name="Line 16"/>
          <p:cNvSpPr>
            <a:spLocks noChangeShapeType="1"/>
          </p:cNvSpPr>
          <p:nvPr/>
        </p:nvSpPr>
        <p:spPr bwMode="auto">
          <a:xfrm>
            <a:off x="5867400" y="1412875"/>
            <a:ext cx="504825" cy="144463"/>
          </a:xfrm>
          <a:prstGeom prst="line">
            <a:avLst/>
          </a:prstGeom>
          <a:noFill/>
          <a:ln w="9525">
            <a:solidFill>
              <a:schemeClr val="tx1"/>
            </a:solidFill>
            <a:round/>
            <a:headEnd/>
            <a:tailEnd type="triangle" w="med" len="med"/>
          </a:ln>
          <a:effectLst/>
        </p:spPr>
        <p:txBody>
          <a:bodyPr/>
          <a:lstStyle/>
          <a:p>
            <a:endParaRPr lang="ru-RU"/>
          </a:p>
        </p:txBody>
      </p:sp>
      <p:sp>
        <p:nvSpPr>
          <p:cNvPr id="24593" name="Line 17"/>
          <p:cNvSpPr>
            <a:spLocks noChangeShapeType="1"/>
          </p:cNvSpPr>
          <p:nvPr/>
        </p:nvSpPr>
        <p:spPr bwMode="auto">
          <a:xfrm flipH="1">
            <a:off x="3276600" y="1484313"/>
            <a:ext cx="501650" cy="144462"/>
          </a:xfrm>
          <a:prstGeom prst="line">
            <a:avLst/>
          </a:prstGeom>
          <a:noFill/>
          <a:ln w="9525">
            <a:solidFill>
              <a:schemeClr val="tx1"/>
            </a:solidFill>
            <a:round/>
            <a:headEnd/>
            <a:tailEnd type="triangle" w="med" len="med"/>
          </a:ln>
          <a:effectLst/>
        </p:spPr>
        <p:txBody>
          <a:bodyPr/>
          <a:lstStyle/>
          <a:p>
            <a:endParaRPr lang="ru-RU"/>
          </a:p>
        </p:txBody>
      </p:sp>
      <p:sp>
        <p:nvSpPr>
          <p:cNvPr id="24594" name="Line 18"/>
          <p:cNvSpPr>
            <a:spLocks noChangeShapeType="1"/>
          </p:cNvSpPr>
          <p:nvPr/>
        </p:nvSpPr>
        <p:spPr bwMode="auto">
          <a:xfrm flipH="1" flipV="1">
            <a:off x="7956550" y="5949950"/>
            <a:ext cx="215900" cy="142875"/>
          </a:xfrm>
          <a:prstGeom prst="line">
            <a:avLst/>
          </a:prstGeom>
          <a:noFill/>
          <a:ln w="9525">
            <a:solidFill>
              <a:schemeClr val="tx1"/>
            </a:solidFill>
            <a:round/>
            <a:headEnd/>
            <a:tailEnd type="triangle" w="med" len="med"/>
          </a:ln>
          <a:effectLst/>
        </p:spPr>
        <p:txBody>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6"/>
          <p:cNvSpPr>
            <a:spLocks noGrp="1" noChangeArrowheads="1"/>
          </p:cNvSpPr>
          <p:nvPr>
            <p:ph type="sldNum" sz="quarter" idx="12"/>
          </p:nvPr>
        </p:nvSpPr>
        <p:spPr>
          <a:ln/>
        </p:spPr>
        <p:txBody>
          <a:bodyPr/>
          <a:lstStyle/>
          <a:p>
            <a:fld id="{ACC9612A-E343-4ACC-9331-BA292E93E20F}" type="slidenum">
              <a:rPr lang="ru-RU" altLang="ru-RU"/>
              <a:pPr/>
              <a:t>8</a:t>
            </a:fld>
            <a:endParaRPr lang="ru-RU" altLang="ru-RU"/>
          </a:p>
        </p:txBody>
      </p:sp>
      <p:sp>
        <p:nvSpPr>
          <p:cNvPr id="9218" name="Rectangle 2"/>
          <p:cNvSpPr>
            <a:spLocks noGrp="1" noChangeArrowheads="1"/>
          </p:cNvSpPr>
          <p:nvPr>
            <p:ph type="title"/>
          </p:nvPr>
        </p:nvSpPr>
        <p:spPr>
          <a:xfrm>
            <a:off x="457200" y="333375"/>
            <a:ext cx="8229600" cy="2232025"/>
          </a:xfrm>
        </p:spPr>
        <p:txBody>
          <a:bodyPr/>
          <a:lstStyle/>
          <a:p>
            <a:pPr eaLnBrk="1" hangingPunct="1"/>
            <a:r>
              <a:rPr lang="ru-RU" altLang="ru-RU" sz="2800" b="1" smtClean="0">
                <a:solidFill>
                  <a:srgbClr val="006600"/>
                </a:solidFill>
              </a:rPr>
              <a:t>Лишайники</a:t>
            </a:r>
            <a:r>
              <a:rPr lang="ru-RU" altLang="ru-RU" sz="2400" b="1" smtClean="0">
                <a:solidFill>
                  <a:srgbClr val="006600"/>
                </a:solidFill>
              </a:rPr>
              <a:t> </a:t>
            </a:r>
            <a:r>
              <a:rPr lang="ru-RU" altLang="ru-RU" sz="2400" b="1" smtClean="0"/>
              <a:t>– це особлив</a:t>
            </a:r>
            <a:r>
              <a:rPr lang="uk-UA" altLang="ru-RU" sz="2400" b="1" smtClean="0"/>
              <a:t>і організми, в тілі яких об</a:t>
            </a:r>
            <a:r>
              <a:rPr lang="en-US" altLang="ru-RU" sz="2400" b="1" smtClean="0">
                <a:latin typeface="Tahoma" pitchFamily="34" charset="0"/>
                <a:cs typeface="Tahoma" pitchFamily="34" charset="0"/>
              </a:rPr>
              <a:t>'</a:t>
            </a:r>
            <a:r>
              <a:rPr lang="uk-UA" altLang="ru-RU" sz="2400" b="1" smtClean="0"/>
              <a:t>єднані водорості й гриби в нові комплекси симбіотичних організмів з новими морфологічними, фізіологічними та екологічними властивостями</a:t>
            </a:r>
            <a:r>
              <a:rPr lang="uk-UA" altLang="ru-RU" sz="1600" b="1" smtClean="0"/>
              <a:t> </a:t>
            </a:r>
            <a:endParaRPr lang="ru-RU" altLang="ru-RU" sz="2400" b="1" smtClean="0"/>
          </a:p>
        </p:txBody>
      </p:sp>
      <p:pic>
        <p:nvPicPr>
          <p:cNvPr id="9219" name="Picture 3" descr="фото лих"/>
          <p:cNvPicPr>
            <a:picLocks noChangeAspect="1" noChangeArrowheads="1"/>
          </p:cNvPicPr>
          <p:nvPr>
            <p:ph sz="half" idx="1"/>
          </p:nvPr>
        </p:nvPicPr>
        <p:blipFill>
          <a:blip r:embed="rId2"/>
          <a:srcRect/>
          <a:stretch>
            <a:fillRect/>
          </a:stretch>
        </p:blipFill>
        <p:spPr>
          <a:xfrm>
            <a:off x="611188" y="3068638"/>
            <a:ext cx="4392612" cy="2952750"/>
          </a:xfrm>
          <a:noFill/>
        </p:spPr>
      </p:pic>
      <p:sp>
        <p:nvSpPr>
          <p:cNvPr id="9220" name="Rectangle 4"/>
          <p:cNvSpPr>
            <a:spLocks noGrp="1" noChangeArrowheads="1"/>
          </p:cNvSpPr>
          <p:nvPr>
            <p:ph type="body" sz="half" idx="2"/>
          </p:nvPr>
        </p:nvSpPr>
        <p:spPr>
          <a:xfrm>
            <a:off x="4932363" y="2565400"/>
            <a:ext cx="3754437" cy="3455988"/>
          </a:xfrm>
        </p:spPr>
        <p:txBody>
          <a:bodyPr/>
          <a:lstStyle/>
          <a:p>
            <a:pPr algn="ctr" eaLnBrk="1" hangingPunct="1">
              <a:buFontTx/>
              <a:buNone/>
            </a:pPr>
            <a:r>
              <a:rPr lang="uk-UA" altLang="ru-RU" sz="2400" b="1" smtClean="0"/>
              <a:t>Фікобіонт:</a:t>
            </a:r>
            <a:r>
              <a:rPr lang="uk-UA" altLang="ru-RU" sz="2800" b="1" smtClean="0"/>
              <a:t> </a:t>
            </a:r>
          </a:p>
          <a:p>
            <a:pPr algn="ctr" eaLnBrk="1" hangingPunct="1">
              <a:buFontTx/>
              <a:buNone/>
            </a:pPr>
            <a:r>
              <a:rPr lang="uk-UA" altLang="ru-RU" sz="2000" b="1" smtClean="0"/>
              <a:t>Водорості</a:t>
            </a:r>
          </a:p>
          <a:p>
            <a:pPr algn="ctr" eaLnBrk="1" hangingPunct="1">
              <a:buFontTx/>
              <a:buNone/>
            </a:pPr>
            <a:endParaRPr lang="uk-UA" altLang="ru-RU" sz="2000" b="1" smtClean="0"/>
          </a:p>
          <a:p>
            <a:pPr algn="ctr" eaLnBrk="1" hangingPunct="1">
              <a:buFontTx/>
              <a:buNone/>
            </a:pPr>
            <a:r>
              <a:rPr lang="uk-UA" altLang="ru-RU" sz="2400" b="1" smtClean="0"/>
              <a:t>Мікобіонт:</a:t>
            </a:r>
            <a:r>
              <a:rPr lang="uk-UA" altLang="ru-RU" sz="2800" b="1" smtClean="0"/>
              <a:t> </a:t>
            </a:r>
          </a:p>
          <a:p>
            <a:pPr algn="ctr" eaLnBrk="1" hangingPunct="1">
              <a:buFontTx/>
              <a:buNone/>
            </a:pPr>
            <a:r>
              <a:rPr lang="uk-UA" altLang="ru-RU" sz="2000" b="1" smtClean="0"/>
              <a:t>нитки грибниці</a:t>
            </a:r>
            <a:endParaRPr lang="ru-RU" altLang="ru-RU" sz="2000" b="1" smtClean="0"/>
          </a:p>
        </p:txBody>
      </p:sp>
      <p:sp>
        <p:nvSpPr>
          <p:cNvPr id="9221" name="AutoShape 5" descr="Картинки по запросу строение лишайников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algn="l" eaLnBrk="1" hangingPunct="1"/>
            <a:endParaRPr lang="ru-RU" sz="1800"/>
          </a:p>
        </p:txBody>
      </p:sp>
      <p:sp>
        <p:nvSpPr>
          <p:cNvPr id="9222" name="AutoShape 6" descr="Картинки по запросу строение лишайников фото"/>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algn="l" eaLnBrk="1" hangingPunct="1"/>
            <a:endParaRPr lang="ru-RU" sz="1800"/>
          </a:p>
        </p:txBody>
      </p:sp>
      <p:sp>
        <p:nvSpPr>
          <p:cNvPr id="9223" name="AutoShape 7" descr="Картинки по запросу строение лишайников фото"/>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pPr algn="l" eaLnBrk="1" hangingPunct="1"/>
            <a:endParaRPr lang="ru-RU" sz="1800"/>
          </a:p>
        </p:txBody>
      </p:sp>
      <p:sp>
        <p:nvSpPr>
          <p:cNvPr id="9224" name="AutoShape 8" descr="stroenie-lishajnika"/>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pPr algn="l" eaLnBrk="1" hangingPunct="1"/>
            <a:endParaRPr lang="ru-RU"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fld id="{1834E705-516A-4569-A261-E6D92EBD3E13}" type="slidenum">
              <a:rPr lang="ru-RU" altLang="ru-RU"/>
              <a:pPr/>
              <a:t>9</a:t>
            </a:fld>
            <a:endParaRPr lang="ru-RU" altLang="ru-RU"/>
          </a:p>
        </p:txBody>
      </p:sp>
      <p:sp>
        <p:nvSpPr>
          <p:cNvPr id="10242" name="Rectangle 2"/>
          <p:cNvSpPr>
            <a:spLocks noGrp="1" noChangeArrowheads="1"/>
          </p:cNvSpPr>
          <p:nvPr>
            <p:ph type="title"/>
          </p:nvPr>
        </p:nvSpPr>
        <p:spPr>
          <a:xfrm>
            <a:off x="457200" y="274638"/>
            <a:ext cx="8229600" cy="633412"/>
          </a:xfrm>
        </p:spPr>
        <p:txBody>
          <a:bodyPr/>
          <a:lstStyle/>
          <a:p>
            <a:pPr eaLnBrk="1" hangingPunct="1"/>
            <a:r>
              <a:rPr lang="uk-UA" altLang="ru-RU" sz="2800" b="1" smtClean="0">
                <a:solidFill>
                  <a:srgbClr val="006600"/>
                </a:solidFill>
              </a:rPr>
              <a:t>Систематична структура лихенофлори                     с. Гоптівка</a:t>
            </a:r>
            <a:endParaRPr lang="ru-RU" altLang="ru-RU" sz="2800" b="1" smtClean="0">
              <a:solidFill>
                <a:srgbClr val="006600"/>
              </a:solidFill>
            </a:endParaRPr>
          </a:p>
        </p:txBody>
      </p:sp>
      <p:sp>
        <p:nvSpPr>
          <p:cNvPr id="10243" name="Rectangle 3"/>
          <p:cNvSpPr>
            <a:spLocks noGrp="1" noChangeArrowheads="1"/>
          </p:cNvSpPr>
          <p:nvPr>
            <p:ph type="body" sz="half" idx="1"/>
          </p:nvPr>
        </p:nvSpPr>
        <p:spPr/>
        <p:txBody>
          <a:bodyPr/>
          <a:lstStyle/>
          <a:p>
            <a:pPr eaLnBrk="1" hangingPunct="1"/>
            <a:r>
              <a:rPr lang="uk-UA" altLang="ru-RU" sz="2000" b="1" smtClean="0"/>
              <a:t>Виявлено 19 видів епіфітних лишайників</a:t>
            </a:r>
            <a:endParaRPr lang="en-US" altLang="ru-RU" sz="2000" b="1" smtClean="0"/>
          </a:p>
          <a:p>
            <a:pPr eaLnBrk="1" hangingPunct="1"/>
            <a:endParaRPr lang="en-US" altLang="ru-RU" sz="2000" b="1" smtClean="0"/>
          </a:p>
          <a:p>
            <a:pPr eaLnBrk="1" hangingPunct="1"/>
            <a:r>
              <a:rPr lang="uk-UA" altLang="ru-RU" sz="2000" b="1" smtClean="0"/>
              <a:t>Домінують лишайники порядку </a:t>
            </a:r>
            <a:r>
              <a:rPr lang="en-US" altLang="ru-RU" sz="2000" b="1" smtClean="0"/>
              <a:t>Lekanorales </a:t>
            </a:r>
            <a:r>
              <a:rPr lang="uk-UA" altLang="ru-RU" sz="2000" b="1" smtClean="0"/>
              <a:t>родини </a:t>
            </a:r>
            <a:r>
              <a:rPr lang="en-US" altLang="ru-RU" sz="2000" b="1" smtClean="0"/>
              <a:t>Physciaceae </a:t>
            </a:r>
            <a:endParaRPr lang="ru-RU" altLang="ru-RU" sz="2000" b="1" smtClean="0"/>
          </a:p>
          <a:p>
            <a:pPr eaLnBrk="1" hangingPunct="1">
              <a:buFontTx/>
              <a:buNone/>
            </a:pPr>
            <a:r>
              <a:rPr lang="uk-UA" altLang="ru-RU" sz="2000" b="1" smtClean="0"/>
              <a:t>      </a:t>
            </a:r>
            <a:r>
              <a:rPr lang="en-US" altLang="ru-RU" sz="2000" b="1" smtClean="0"/>
              <a:t>(</a:t>
            </a:r>
            <a:r>
              <a:rPr lang="ru-RU" altLang="ru-RU" sz="2000" b="1" smtClean="0"/>
              <a:t>8 </a:t>
            </a:r>
            <a:r>
              <a:rPr lang="en-US" altLang="ru-RU" sz="2000" b="1" smtClean="0"/>
              <a:t> </a:t>
            </a:r>
            <a:r>
              <a:rPr lang="uk-UA" altLang="ru-RU" sz="2000" b="1" smtClean="0"/>
              <a:t>видів)</a:t>
            </a:r>
            <a:endParaRPr lang="en-US" altLang="ru-RU" sz="2000" b="1" smtClean="0"/>
          </a:p>
          <a:p>
            <a:pPr eaLnBrk="1" hangingPunct="1"/>
            <a:endParaRPr lang="en-US" altLang="ru-RU" sz="2000" b="1" smtClean="0"/>
          </a:p>
          <a:p>
            <a:pPr eaLnBrk="1" hangingPunct="1"/>
            <a:r>
              <a:rPr lang="uk-UA" altLang="ru-RU" sz="2000" b="1" smtClean="0"/>
              <a:t>Найменше лишайників порядку </a:t>
            </a:r>
            <a:r>
              <a:rPr lang="en-US" altLang="ru-RU" sz="2000" b="1" smtClean="0"/>
              <a:t>Teloschistales </a:t>
            </a:r>
            <a:r>
              <a:rPr lang="uk-UA" altLang="ru-RU" sz="2000" b="1" smtClean="0"/>
              <a:t>родини</a:t>
            </a:r>
            <a:r>
              <a:rPr lang="en-US" altLang="ru-RU" sz="2000" b="1" smtClean="0"/>
              <a:t> Teloschistacea</a:t>
            </a:r>
            <a:r>
              <a:rPr lang="uk-UA" altLang="ru-RU" sz="2000" b="1" smtClean="0"/>
              <a:t> </a:t>
            </a:r>
          </a:p>
          <a:p>
            <a:pPr eaLnBrk="1" hangingPunct="1">
              <a:buFontTx/>
              <a:buNone/>
            </a:pPr>
            <a:r>
              <a:rPr lang="uk-UA" altLang="ru-RU" sz="2000" b="1" smtClean="0"/>
              <a:t>     (2 види)</a:t>
            </a:r>
            <a:endParaRPr lang="ru-RU" altLang="ru-RU" sz="2000" b="1" smtClean="0">
              <a:cs typeface="Times New Roman" pitchFamily="18" charset="0"/>
            </a:endParaRPr>
          </a:p>
          <a:p>
            <a:pPr eaLnBrk="1" hangingPunct="1"/>
            <a:endParaRPr lang="ru-RU" altLang="ru-RU" sz="2000" b="1" smtClean="0"/>
          </a:p>
        </p:txBody>
      </p:sp>
      <p:graphicFrame>
        <p:nvGraphicFramePr>
          <p:cNvPr id="10269" name="Group 29"/>
          <p:cNvGraphicFramePr>
            <a:graphicFrameLocks noGrp="1"/>
          </p:cNvGraphicFramePr>
          <p:nvPr>
            <p:ph sz="half" idx="2"/>
          </p:nvPr>
        </p:nvGraphicFramePr>
        <p:xfrm>
          <a:off x="4643438" y="1412875"/>
          <a:ext cx="4043362" cy="5242560"/>
        </p:xfrm>
        <a:graphic>
          <a:graphicData uri="http://schemas.openxmlformats.org/drawingml/2006/table">
            <a:tbl>
              <a:tblPr/>
              <a:tblGrid>
                <a:gridCol w="2370137"/>
                <a:gridCol w="1673225"/>
              </a:tblGrid>
              <a:tr h="27940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Таксон</a:t>
                      </a:r>
                      <a:endParaRPr kumimoji="0" lang="uk-UA" alt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Кількість  видів </a:t>
                      </a:r>
                      <a:endParaRPr kumimoji="0" lang="uk-UA" alt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78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 Відділ </a:t>
                      </a: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Ascomycotina</a:t>
                      </a: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Клас </a:t>
                      </a: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Lekanoromycetes</a:t>
                      </a:r>
                      <a:endParaRPr kumimoji="0" lang="en-US" alt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19</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19</a:t>
                      </a:r>
                      <a:endParaRPr kumimoji="0" lang="uk-UA" alt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83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454025" algn="l"/>
                        </a:tabLst>
                      </a:pP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Порядок </a:t>
                      </a: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Lecanorales</a:t>
                      </a: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54025" algn="l"/>
                        </a:tabLst>
                      </a:pPr>
                      <a:r>
                        <a:rPr kumimoji="0" lang="uk-UA" altLang="ru-RU" sz="1400" b="0" i="1" u="none" strike="noStrike" cap="none" normalizeH="0" baseline="0" smtClean="0">
                          <a:ln>
                            <a:noFill/>
                          </a:ln>
                          <a:solidFill>
                            <a:schemeClr val="tx1"/>
                          </a:solidFill>
                          <a:effectLst/>
                          <a:latin typeface="Times New Roman" pitchFamily="18" charset="0"/>
                          <a:cs typeface="Times New Roman" pitchFamily="18" charset="0"/>
                        </a:rPr>
                        <a:t>Родина </a:t>
                      </a:r>
                      <a:r>
                        <a:rPr kumimoji="0" lang="en-US" altLang="ru-RU" sz="1400" b="0" i="1" u="none" strike="noStrike" cap="none" normalizeH="0" baseline="0" smtClean="0">
                          <a:ln>
                            <a:noFill/>
                          </a:ln>
                          <a:solidFill>
                            <a:schemeClr val="tx1"/>
                          </a:solidFill>
                          <a:effectLst/>
                          <a:latin typeface="Times New Roman" pitchFamily="18" charset="0"/>
                          <a:cs typeface="Times New Roman" pitchFamily="18" charset="0"/>
                        </a:rPr>
                        <a:t>Lecanoraceae</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54025" algn="l"/>
                        </a:tabLst>
                      </a:pP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Рід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Candelariella</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454025" algn="l"/>
                        </a:tabLst>
                      </a:pP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Lecanora </a:t>
                      </a:r>
                      <a:endParaRPr kumimoji="0" lang="en-US" alt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17</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altLang="ru-RU" sz="1400" b="1" i="1" u="none" strike="noStrike" cap="none" normalizeH="0" baseline="0" smtClean="0">
                          <a:ln>
                            <a:noFill/>
                          </a:ln>
                          <a:solidFill>
                            <a:srgbClr val="006600"/>
                          </a:solidFill>
                          <a:effectLst/>
                          <a:latin typeface="Times New Roman" pitchFamily="18" charset="0"/>
                          <a:cs typeface="Times New Roman" pitchFamily="18" charset="0"/>
                        </a:rPr>
                        <a:t>3</a:t>
                      </a:r>
                      <a:endParaRPr kumimoji="0" lang="ru-RU" altLang="ru-RU" sz="1000" b="1" i="0" u="none" strike="noStrike" cap="none" normalizeH="0" baseline="0" smtClean="0">
                        <a:ln>
                          <a:noFill/>
                        </a:ln>
                        <a:solidFill>
                          <a:srgbClr val="006600"/>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uk-UA" alt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3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368300" algn="l"/>
                        </a:tabLst>
                      </a:pPr>
                      <a:r>
                        <a:rPr kumimoji="0" lang="uk-UA" altLang="ru-RU" sz="1400" b="0" i="1" u="none" strike="noStrike" cap="none" normalizeH="0" baseline="0" smtClean="0">
                          <a:ln>
                            <a:noFill/>
                          </a:ln>
                          <a:solidFill>
                            <a:schemeClr val="tx1"/>
                          </a:solidFill>
                          <a:effectLst/>
                          <a:latin typeface="Times New Roman" pitchFamily="18" charset="0"/>
                          <a:cs typeface="Times New Roman" pitchFamily="18" charset="0"/>
                        </a:rPr>
                        <a:t>Родина </a:t>
                      </a:r>
                      <a:r>
                        <a:rPr kumimoji="0" lang="en-US" altLang="ru-RU" sz="1400" b="0" i="1" u="none" strike="noStrike" cap="none" normalizeH="0" baseline="0" smtClean="0">
                          <a:ln>
                            <a:noFill/>
                          </a:ln>
                          <a:solidFill>
                            <a:schemeClr val="tx1"/>
                          </a:solidFill>
                          <a:effectLst/>
                          <a:latin typeface="Times New Roman" pitchFamily="18" charset="0"/>
                          <a:cs typeface="Times New Roman" pitchFamily="18" charset="0"/>
                        </a:rPr>
                        <a:t>Parmeliaceae</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368300" algn="l"/>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Рід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Hypogymnia</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368300" algn="l"/>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Evernia</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368300" algn="l"/>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Melanelia</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368300" algn="l"/>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Parmelia</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368300" algn="l"/>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Pleurosticta</a:t>
                      </a:r>
                      <a:endParaRPr kumimoji="0" lang="en-US" alt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uk-UA" altLang="ru-RU" sz="1400" b="1" i="1" u="none" strike="noStrike" cap="none" normalizeH="0" baseline="0" smtClean="0">
                          <a:ln>
                            <a:noFill/>
                          </a:ln>
                          <a:solidFill>
                            <a:srgbClr val="006600"/>
                          </a:solidFill>
                          <a:effectLst/>
                          <a:latin typeface="Times New Roman" pitchFamily="18" charset="0"/>
                          <a:cs typeface="Times New Roman" pitchFamily="18" charset="0"/>
                        </a:rPr>
                        <a:t>6</a:t>
                      </a:r>
                      <a:endParaRPr kumimoji="0" lang="ru-RU" altLang="ru-RU" sz="1000" b="1" i="0" u="none" strike="noStrike" cap="none" normalizeH="0" baseline="0" smtClean="0">
                        <a:ln>
                          <a:noFill/>
                        </a:ln>
                        <a:solidFill>
                          <a:srgbClr val="006600"/>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6206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749300" algn="l"/>
                        </a:tabLst>
                      </a:pPr>
                      <a:r>
                        <a:rPr kumimoji="0" lang="uk-UA" altLang="ru-RU" sz="1400" b="0" i="1" u="none" strike="noStrike" cap="none" normalizeH="0" baseline="0" smtClean="0">
                          <a:ln>
                            <a:noFill/>
                          </a:ln>
                          <a:solidFill>
                            <a:schemeClr val="tx1"/>
                          </a:solidFill>
                          <a:effectLst/>
                          <a:latin typeface="Times New Roman" pitchFamily="18" charset="0"/>
                          <a:cs typeface="Times New Roman" pitchFamily="18" charset="0"/>
                        </a:rPr>
                        <a:t>Родина </a:t>
                      </a:r>
                      <a:r>
                        <a:rPr kumimoji="0" lang="en-US" altLang="ru-RU" sz="1400" b="0" i="1" u="none" strike="noStrike" cap="none" normalizeH="0" baseline="0" smtClean="0">
                          <a:ln>
                            <a:noFill/>
                          </a:ln>
                          <a:solidFill>
                            <a:schemeClr val="tx1"/>
                          </a:solidFill>
                          <a:effectLst/>
                          <a:latin typeface="Times New Roman" pitchFamily="18" charset="0"/>
                          <a:cs typeface="Times New Roman" pitchFamily="18" charset="0"/>
                        </a:rPr>
                        <a:t>Physciaceae</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49300" algn="l"/>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Рід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Amandinea</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49300" algn="l"/>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Phaeophyscia</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49300" algn="l"/>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Physcia</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49300" algn="l"/>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Physconia</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749300" algn="l"/>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Rinodina </a:t>
                      </a:r>
                      <a:endParaRPr kumimoji="0" lang="en-US" alt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uk-UA" altLang="ru-RU" sz="1400" b="1" i="0" u="none" strike="noStrike" cap="none" normalizeH="0" baseline="0" smtClean="0">
                          <a:ln>
                            <a:noFill/>
                          </a:ln>
                          <a:solidFill>
                            <a:srgbClr val="006600"/>
                          </a:solidFill>
                          <a:effectLst/>
                          <a:latin typeface="Times New Roman" pitchFamily="18" charset="0"/>
                          <a:cs typeface="Times New Roman" pitchFamily="18" charset="0"/>
                        </a:rPr>
                        <a:t>8</a:t>
                      </a:r>
                      <a:endParaRPr kumimoji="0" lang="ru-RU" altLang="ru-RU" sz="1000" b="1" i="0" u="none" strike="noStrike" cap="none" normalizeH="0" baseline="0" smtClean="0">
                        <a:ln>
                          <a:noFill/>
                        </a:ln>
                        <a:solidFill>
                          <a:srgbClr val="006600"/>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en-US" alt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163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539750" algn="l"/>
                        </a:tabLst>
                      </a:pP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Порядок </a:t>
                      </a: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Teloschistales</a:t>
                      </a:r>
                      <a:r>
                        <a:rPr kumimoji="0" lang="uk-UA" altLang="ru-RU" sz="1400" b="1" i="0" u="none" strike="noStrike" cap="none" normalizeH="0" baseline="0" smtClean="0">
                          <a:ln>
                            <a:noFill/>
                          </a:ln>
                          <a:solidFill>
                            <a:schemeClr val="tx1"/>
                          </a:solidFill>
                          <a:effectLst/>
                          <a:latin typeface="Times New Roman" pitchFamily="18" charset="0"/>
                          <a:cs typeface="Times New Roman" pitchFamily="18" charset="0"/>
                        </a:rPr>
                        <a:t> </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39750" algn="l"/>
                        </a:tabLst>
                      </a:pPr>
                      <a:r>
                        <a:rPr kumimoji="0" lang="uk-UA" altLang="ru-RU" sz="1400" b="0" i="1" u="none" strike="noStrike" cap="none" normalizeH="0" baseline="0" smtClean="0">
                          <a:ln>
                            <a:noFill/>
                          </a:ln>
                          <a:solidFill>
                            <a:schemeClr val="tx1"/>
                          </a:solidFill>
                          <a:effectLst/>
                          <a:latin typeface="Times New Roman" pitchFamily="18" charset="0"/>
                          <a:cs typeface="Times New Roman" pitchFamily="18" charset="0"/>
                        </a:rPr>
                        <a:t>Родина </a:t>
                      </a:r>
                      <a:r>
                        <a:rPr kumimoji="0" lang="en-US" altLang="ru-RU" sz="1400" b="0" i="1" u="none" strike="noStrike" cap="none" normalizeH="0" baseline="0" smtClean="0">
                          <a:ln>
                            <a:noFill/>
                          </a:ln>
                          <a:solidFill>
                            <a:schemeClr val="tx1"/>
                          </a:solidFill>
                          <a:effectLst/>
                          <a:latin typeface="Times New Roman" pitchFamily="18" charset="0"/>
                          <a:cs typeface="Times New Roman" pitchFamily="18" charset="0"/>
                        </a:rPr>
                        <a:t>Teloschista</a:t>
                      </a:r>
                      <a:r>
                        <a:rPr kumimoji="0" lang="uk-UA" altLang="ru-RU" sz="1400" b="0" i="1" u="none" strike="noStrike" cap="none" normalizeH="0" baseline="0" smtClean="0">
                          <a:ln>
                            <a:noFill/>
                          </a:ln>
                          <a:solidFill>
                            <a:schemeClr val="tx1"/>
                          </a:solidFill>
                          <a:effectLst/>
                          <a:latin typeface="Times New Roman" pitchFamily="18" charset="0"/>
                          <a:cs typeface="Times New Roman" pitchFamily="18" charset="0"/>
                        </a:rPr>
                        <a:t>сеае</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539750" algn="l"/>
                        </a:tabLst>
                      </a:pPr>
                      <a:r>
                        <a:rPr kumimoji="0" lang="uk-UA" altLang="ru-RU" sz="1400" b="0" i="0" u="none" strike="noStrike" cap="none" normalizeH="0" baseline="0" smtClean="0">
                          <a:ln>
                            <a:noFill/>
                          </a:ln>
                          <a:solidFill>
                            <a:schemeClr val="tx1"/>
                          </a:solidFill>
                          <a:effectLst/>
                          <a:latin typeface="Times New Roman" pitchFamily="18" charset="0"/>
                          <a:cs typeface="Times New Roman" pitchFamily="18" charset="0"/>
                        </a:rPr>
                        <a:t>          Рід </a:t>
                      </a: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Xanthoria</a:t>
                      </a:r>
                      <a:endParaRPr kumimoji="0" lang="en-US" alt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ru-RU" sz="1400" b="1" i="0" u="none" strike="noStrike" cap="none" normalizeH="0" baseline="0" smtClean="0">
                          <a:ln>
                            <a:noFill/>
                          </a:ln>
                          <a:solidFill>
                            <a:schemeClr val="tx1"/>
                          </a:solidFill>
                          <a:effectLst/>
                          <a:latin typeface="Times New Roman" pitchFamily="18" charset="0"/>
                          <a:cs typeface="Times New Roman" pitchFamily="18" charset="0"/>
                        </a:rPr>
                        <a:t>2</a:t>
                      </a:r>
                      <a:endParaRPr kumimoji="0" lang="ru-RU" altLang="ru-RU" sz="10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ru-RU" sz="1400" b="1" i="1" u="none" strike="noStrike" cap="none" normalizeH="0" baseline="0" smtClean="0">
                          <a:ln>
                            <a:noFill/>
                          </a:ln>
                          <a:solidFill>
                            <a:srgbClr val="006600"/>
                          </a:solidFill>
                          <a:effectLst/>
                          <a:latin typeface="Times New Roman" pitchFamily="18" charset="0"/>
                          <a:cs typeface="Times New Roman" pitchFamily="18" charset="0"/>
                        </a:rPr>
                        <a:t>2</a:t>
                      </a:r>
                      <a:endParaRPr kumimoji="0" lang="ru-RU" altLang="ru-RU" sz="1000" b="1" i="1" u="none" strike="noStrike" cap="none" normalizeH="0" baseline="0" smtClean="0">
                        <a:ln>
                          <a:noFill/>
                        </a:ln>
                        <a:solidFill>
                          <a:srgbClr val="006600"/>
                        </a:solidFill>
                        <a:effectLst/>
                        <a:latin typeface="Arial"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altLang="ru-RU" sz="14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en-US" altLang="ru-RU"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2021</TotalTime>
  <Words>1172</Words>
  <Application>Microsoft Office PowerPoint</Application>
  <PresentationFormat>Экран (4:3)</PresentationFormat>
  <Paragraphs>260</Paragraphs>
  <Slides>17</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17</vt:i4>
      </vt:variant>
    </vt:vector>
  </HeadingPairs>
  <TitlesOfParts>
    <vt:vector size="23" baseType="lpstr">
      <vt:lpstr>Arial</vt:lpstr>
      <vt:lpstr>Calibri</vt:lpstr>
      <vt:lpstr>Tahoma</vt:lpstr>
      <vt:lpstr>Times New Roman</vt:lpstr>
      <vt:lpstr>Оформление по умолчанию</vt:lpstr>
      <vt:lpstr>Диаграмма Microsoft Office Excel</vt:lpstr>
      <vt:lpstr>  Лишайники – індикатори чистоти повітря на території села Гоптівка Дергачівського району Харківської області   </vt:lpstr>
      <vt:lpstr>Актуальною екологічною проблемою сьогодення є високий рівень забруднення навколишнього середовища</vt:lpstr>
      <vt:lpstr>Мета: дослідити   видовий склад  лишайників епіфітної  групи і  визначити  на їх основі  ступень забруднення атмосферного повітря на території села Гоптівка Дергачівського району Харківської області</vt:lpstr>
      <vt:lpstr>Новизна. Уперше на території села Гоптівка вивчений видовий склад лишайників епіфітної групи, серед них лишайники-біоіндикатори забруднення повітря.</vt:lpstr>
      <vt:lpstr>Географічне положення села Гоптівка Дергачівського району</vt:lpstr>
      <vt:lpstr>Матеріал  дослідження: якісні проби лишайників з кори стовбурів дерев листяних порід на висоті 1,5 м в 3-х фітоценозах  с. Гоптівка: пришкільна ділянка, листяний ліс, лісосмуга</vt:lpstr>
      <vt:lpstr>Методи дослідження: </vt:lpstr>
      <vt:lpstr>Лишайники – це особливі організми, в тілі яких об'єднані водорості й гриби в нові комплекси симбіотичних організмів з новими морфологічними, фізіологічними та екологічними властивостями </vt:lpstr>
      <vt:lpstr>Систематична структура лихенофлори                     с. Гоптівка</vt:lpstr>
      <vt:lpstr>Пришкільна  ділянка. Виявлено 16 видів лишайників;  листуватої життєвої форми – 13 видів; накипних – 2,                кущистих - 1</vt:lpstr>
      <vt:lpstr>Лишайники листяного лісу. Виявлено 17 видів; листуватої форми – 13 видів, накипних – 3, кущистих - 1 </vt:lpstr>
      <vt:lpstr>Лісосмуга. Виявлено 12 видів лишайників; листуватої життєвої  форми - 10,    накипних - 2,    кущисті  виявлено     не було </vt:lpstr>
      <vt:lpstr>Порівняння дослідних асоціацій лишайників за коефіцієнтом схожості  П.Жаккара</vt:lpstr>
      <vt:lpstr>Рівень забруднення повітряного середовища дослідних ділянок с. Гоптівка</vt:lpstr>
      <vt:lpstr>Слайд 15</vt:lpstr>
      <vt:lpstr>Висновки. Виявлено 19 видів епіфітних лишайників, які відносяться до відділу Ascomycotina, класу Lekanoromycetes та двох порядків: порядок Lecanorales (3 родини) та порядокTeloshistales (1 родина).</vt:lpstr>
      <vt:lpstr>Дякую за увагу!</vt:lpstr>
    </vt:vector>
  </TitlesOfParts>
  <Company>DPM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Lyudmila</dc:creator>
  <cp:lastModifiedBy>ИРА</cp:lastModifiedBy>
  <cp:revision>150</cp:revision>
  <dcterms:created xsi:type="dcterms:W3CDTF">2016-11-09T17:38:39Z</dcterms:created>
  <dcterms:modified xsi:type="dcterms:W3CDTF">2019-04-02T06:17:49Z</dcterms:modified>
</cp:coreProperties>
</file>