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76" r:id="rId10"/>
    <p:sldId id="275" r:id="rId11"/>
    <p:sldId id="267" r:id="rId12"/>
    <p:sldId id="268" r:id="rId13"/>
    <p:sldId id="264" r:id="rId14"/>
    <p:sldId id="266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Ziomenko" initials="MZ" lastIdx="1" clrIdx="0">
    <p:extLst>
      <p:ext uri="{19B8F6BF-5375-455C-9EA6-DF929625EA0E}">
        <p15:presenceInfo xmlns:p15="http://schemas.microsoft.com/office/powerpoint/2012/main" userId="fdc0d34cd7295e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  <a:srgbClr val="1E2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9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241BB-B87C-4384-88F5-B15D74FECFC6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F4CE2-C365-4FF8-87BC-294C49ECEE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016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4CE2-C365-4FF8-87BC-294C49ECEE22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592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B7F4CF1-CC31-4071-8B0F-64A9F08A3CBD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FD5450E-3A55-4A31-8479-51D8430CC5A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0669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4CF1-CC31-4071-8B0F-64A9F08A3CBD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50E-3A55-4A31-8479-51D8430CC5A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09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4CF1-CC31-4071-8B0F-64A9F08A3CBD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50E-3A55-4A31-8479-51D8430CC5A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037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4CF1-CC31-4071-8B0F-64A9F08A3CBD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50E-3A55-4A31-8479-51D8430CC5A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749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B7F4CF1-CC31-4071-8B0F-64A9F08A3CBD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FD5450E-3A55-4A31-8479-51D8430CC5A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2522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4CF1-CC31-4071-8B0F-64A9F08A3CBD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50E-3A55-4A31-8479-51D8430CC5A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523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4CF1-CC31-4071-8B0F-64A9F08A3CBD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50E-3A55-4A31-8479-51D8430CC5A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661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4CF1-CC31-4071-8B0F-64A9F08A3CBD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50E-3A55-4A31-8479-51D8430CC5A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166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4CF1-CC31-4071-8B0F-64A9F08A3CBD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50E-3A55-4A31-8479-51D8430CC5A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39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4CF1-CC31-4071-8B0F-64A9F08A3CBD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D5450E-3A55-4A31-8479-51D8430CC5A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986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B7F4CF1-CC31-4071-8B0F-64A9F08A3CBD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D5450E-3A55-4A31-8479-51D8430CC5A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564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7F4CF1-CC31-4071-8B0F-64A9F08A3CBD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FD5450E-3A55-4A31-8479-51D8430CC5A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75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2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5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8948" y="2001794"/>
            <a:ext cx="9144000" cy="618164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МАН Історик Юніор –Дослідник</a:t>
            </a:r>
            <a:br>
              <a:rPr lang="uk-UA" sz="3200" b="1" dirty="0">
                <a:solidFill>
                  <a:srgbClr val="002060"/>
                </a:solidFill>
              </a:rPr>
            </a:b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5524" y="2496390"/>
            <a:ext cx="9070848" cy="890337"/>
          </a:xfrm>
        </p:spPr>
        <p:txBody>
          <a:bodyPr>
            <a:normAutofit fontScale="25000" lnSpcReduction="20000"/>
          </a:bodyPr>
          <a:lstStyle/>
          <a:p>
            <a:r>
              <a:rPr lang="uk-UA" sz="9600" dirty="0">
                <a:solidFill>
                  <a:srgbClr val="0070C0"/>
                </a:solidFill>
              </a:rPr>
              <a:t>Мій внесок у музейну справу</a:t>
            </a:r>
          </a:p>
          <a:p>
            <a:r>
              <a:rPr lang="uk-UA" sz="9600" dirty="0">
                <a:solidFill>
                  <a:srgbClr val="0070C0"/>
                </a:solidFill>
              </a:rPr>
              <a:t>Пам’ять про захисників України</a:t>
            </a:r>
          </a:p>
          <a:p>
            <a:pPr algn="r"/>
            <a:endParaRPr lang="uk-UA" sz="9600" dirty="0">
              <a:solidFill>
                <a:srgbClr val="0070C0"/>
              </a:solidFill>
            </a:endParaRPr>
          </a:p>
          <a:p>
            <a:pPr algn="l"/>
            <a:r>
              <a:rPr lang="uk-UA" sz="7200" b="1" dirty="0"/>
              <a:t>                                                             Роботу виконала: </a:t>
            </a:r>
          </a:p>
          <a:p>
            <a:pPr algn="l"/>
            <a:r>
              <a:rPr lang="uk-UA" sz="7200" b="1" dirty="0"/>
              <a:t>                                                             </a:t>
            </a:r>
            <a:r>
              <a:rPr lang="uk-UA" sz="7200" dirty="0" err="1"/>
              <a:t>Романовська</a:t>
            </a:r>
            <a:r>
              <a:rPr lang="uk-UA" sz="7200" dirty="0"/>
              <a:t> Анна Олександрівна</a:t>
            </a:r>
          </a:p>
          <a:p>
            <a:pPr algn="l"/>
            <a:r>
              <a:rPr lang="uk-UA" sz="7200" dirty="0"/>
              <a:t>                                                             Учениця 8-А класу</a:t>
            </a:r>
          </a:p>
          <a:p>
            <a:pPr algn="l"/>
            <a:r>
              <a:rPr lang="uk-UA" sz="7200" dirty="0"/>
              <a:t>                                                             Нововолинського наукового </a:t>
            </a:r>
          </a:p>
          <a:p>
            <a:pPr algn="l"/>
            <a:r>
              <a:rPr lang="uk-UA" sz="7200" dirty="0"/>
              <a:t>                                                             ліцею-інтернату</a:t>
            </a:r>
          </a:p>
          <a:p>
            <a:pPr algn="l"/>
            <a:r>
              <a:rPr lang="uk-UA" sz="7200" dirty="0"/>
              <a:t>                                                             Волинської обласної ради</a:t>
            </a:r>
          </a:p>
          <a:p>
            <a:pPr algn="l"/>
            <a:endParaRPr lang="uk-UA" sz="7200" dirty="0"/>
          </a:p>
          <a:p>
            <a:pPr algn="l"/>
            <a:endParaRPr lang="uk-UA" sz="7200" dirty="0"/>
          </a:p>
          <a:p>
            <a:r>
              <a:rPr lang="uk-UA" sz="6400" b="1" dirty="0">
                <a:solidFill>
                  <a:srgbClr val="002060"/>
                </a:solidFill>
              </a:rPr>
              <a:t>Нововолинськ - 2019</a:t>
            </a:r>
          </a:p>
          <a:p>
            <a:pPr algn="l"/>
            <a:endParaRPr lang="uk-UA" sz="7200" dirty="0"/>
          </a:p>
          <a:p>
            <a:pPr algn="l"/>
            <a:endParaRPr lang="uk-UA" sz="7200" dirty="0"/>
          </a:p>
          <a:p>
            <a:pPr algn="l"/>
            <a:endParaRPr lang="uk-UA" sz="7200" dirty="0"/>
          </a:p>
          <a:p>
            <a:pPr algn="r"/>
            <a:r>
              <a:rPr lang="uk-UA" sz="7200" dirty="0"/>
              <a:t>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1995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484" y="257584"/>
            <a:ext cx="10058400" cy="13716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7" y="1388552"/>
            <a:ext cx="3541295" cy="265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36" y="2803767"/>
            <a:ext cx="3541295" cy="265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45" y="3381283"/>
            <a:ext cx="3745831" cy="2809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205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2322095" y="709862"/>
            <a:ext cx="7303168" cy="5059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rgbClr val="002060"/>
                </a:solidFill>
              </a:rPr>
              <a:t>Нагороди О. </a:t>
            </a:r>
            <a:r>
              <a:rPr lang="uk-UA" sz="3600" b="1" dirty="0" err="1">
                <a:solidFill>
                  <a:srgbClr val="002060"/>
                </a:solidFill>
              </a:rPr>
              <a:t>Кондисюка</a:t>
            </a:r>
            <a:endParaRPr lang="uk-UA" sz="3600" b="1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7" y="2207686"/>
            <a:ext cx="24003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32" y="2207686"/>
            <a:ext cx="2416843" cy="3222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520" y="2324100"/>
            <a:ext cx="2329532" cy="3106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037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55" y="888249"/>
            <a:ext cx="3764442" cy="501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77" y="888249"/>
            <a:ext cx="3762311" cy="5016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72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151021" y="722147"/>
            <a:ext cx="10058400" cy="5373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2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sz="2200" b="1" dirty="0">
                <a:solidFill>
                  <a:srgbClr val="002060"/>
                </a:solidFill>
              </a:rPr>
              <a:t>Висновок</a:t>
            </a:r>
          </a:p>
          <a:p>
            <a:pPr marL="0" indent="0">
              <a:buNone/>
            </a:pPr>
            <a:endParaRPr lang="uk-UA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sz="2200" dirty="0">
                <a:solidFill>
                  <a:srgbClr val="002060"/>
                </a:solidFill>
              </a:rPr>
              <a:t>Таким чином, нами було досліджено важливий етап у кар’єрі українського офіцера О.</a:t>
            </a:r>
            <a:r>
              <a:rPr lang="uk-UA" sz="2200" dirty="0" err="1">
                <a:solidFill>
                  <a:srgbClr val="002060"/>
                </a:solidFill>
              </a:rPr>
              <a:t>Кондисюка</a:t>
            </a:r>
            <a:r>
              <a:rPr lang="uk-UA" sz="2200" dirty="0">
                <a:solidFill>
                  <a:srgbClr val="002060"/>
                </a:solidFill>
              </a:rPr>
              <a:t>. Інформація була взята нами з уст очевидця подій, який дав і важливі речі як ілюстрацію пережитого. Його життя є прикладом, який мало б наслідувати молоде покоління. Для цього і було мною за сприяння Нововолинського наукового ліцею та дирекції музею організовано експозицію задля збереження пам’яті про таких захисників України як Олександр </a:t>
            </a:r>
            <a:r>
              <a:rPr lang="uk-UA" sz="2200" dirty="0" err="1">
                <a:solidFill>
                  <a:srgbClr val="002060"/>
                </a:solidFill>
              </a:rPr>
              <a:t>Кондисюк</a:t>
            </a:r>
            <a:r>
              <a:rPr lang="uk-UA" sz="2200" dirty="0">
                <a:solidFill>
                  <a:srgbClr val="002060"/>
                </a:solidFill>
              </a:rPr>
              <a:t>. </a:t>
            </a:r>
          </a:p>
          <a:p>
            <a:pPr marL="0" indent="0">
              <a:buNone/>
            </a:pPr>
            <a:endParaRPr lang="uk-UA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2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2100" y="2692842"/>
            <a:ext cx="9068586" cy="1518211"/>
          </a:xfrm>
        </p:spPr>
        <p:txBody>
          <a:bodyPr/>
          <a:lstStyle/>
          <a:p>
            <a:r>
              <a:rPr lang="uk-UA" sz="3800" b="1" dirty="0">
                <a:solidFill>
                  <a:srgbClr val="002060"/>
                </a:solidFill>
              </a:rPr>
              <a:t>Дякую за увагу!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41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66800" y="333633"/>
            <a:ext cx="10058400" cy="4942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18" y="506626"/>
            <a:ext cx="3842952" cy="2817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0319" y="704335"/>
            <a:ext cx="5245031" cy="5844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rgbClr val="002060"/>
                </a:solidFill>
              </a:rPr>
              <a:t>Нововолинський науковий ліцей-інтернат</a:t>
            </a:r>
          </a:p>
          <a:p>
            <a:pPr marL="0" indent="0">
              <a:buNone/>
            </a:pPr>
            <a:r>
              <a:rPr lang="uk-UA" sz="2000" b="1" dirty="0">
                <a:solidFill>
                  <a:srgbClr val="002060"/>
                </a:solidFill>
              </a:rPr>
              <a:t>Волинської обласної ради</a:t>
            </a:r>
            <a:r>
              <a:rPr lang="uk-UA" sz="24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uk-UA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sz="2000" b="1" dirty="0">
                <a:solidFill>
                  <a:srgbClr val="002060"/>
                </a:solidFill>
              </a:rPr>
              <a:t>Науковий керівник:</a:t>
            </a:r>
          </a:p>
          <a:p>
            <a:pPr marL="0" indent="0">
              <a:buNone/>
            </a:pPr>
            <a:r>
              <a:rPr lang="uk-UA" sz="2000" dirty="0">
                <a:solidFill>
                  <a:srgbClr val="002060"/>
                </a:solidFill>
              </a:rPr>
              <a:t>Нагірний Микола Зіновійович,</a:t>
            </a:r>
          </a:p>
          <a:p>
            <a:pPr marL="0" indent="0">
              <a:buNone/>
            </a:pPr>
            <a:r>
              <a:rPr lang="uk-UA" sz="2000" dirty="0">
                <a:solidFill>
                  <a:srgbClr val="002060"/>
                </a:solidFill>
              </a:rPr>
              <a:t>кандидат історичних наук, доцент,</a:t>
            </a:r>
          </a:p>
          <a:p>
            <a:pPr marL="0" indent="0">
              <a:buNone/>
            </a:pPr>
            <a:r>
              <a:rPr lang="uk-UA" sz="2000" dirty="0">
                <a:solidFill>
                  <a:srgbClr val="002060"/>
                </a:solidFill>
              </a:rPr>
              <a:t>учитель історії Нововолинського наукового ліцею-інтернату.</a:t>
            </a:r>
          </a:p>
          <a:p>
            <a:pPr marL="0" indent="0">
              <a:buNone/>
            </a:pPr>
            <a:endParaRPr lang="uk-UA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uk-UA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3447535"/>
            <a:ext cx="2631990" cy="299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10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70745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Мета дослідження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73731"/>
            <a:ext cx="10058400" cy="39319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</a:rPr>
              <a:t>Події на сході України, попри їх новизну, уже заслуговують на те, аби про них знали і пам’ятали прийдешні покоління. І як засіб збереження інформації про подвиг наших захисників є організація тематичних куточків у музеях.</a:t>
            </a:r>
          </a:p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</a:rPr>
              <a:t>Метою дослідження є отримання, вивчення та поширення інформації (у тому числі через експозицію у музеї) про бойовий шлях українського офіцера, учасника бойових дій на сході України Олександра </a:t>
            </a:r>
            <a:r>
              <a:rPr lang="uk-UA" sz="2800" dirty="0" err="1">
                <a:solidFill>
                  <a:srgbClr val="002060"/>
                </a:solidFill>
              </a:rPr>
              <a:t>Кондисюка</a:t>
            </a:r>
            <a:r>
              <a:rPr lang="uk-UA" sz="28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8057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951470"/>
            <a:ext cx="10058400" cy="5449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</a:rPr>
              <a:t>Мета реалізовується крізь низку завдань:</a:t>
            </a:r>
          </a:p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</a:rPr>
              <a:t>• інтерв’ювання О. </a:t>
            </a:r>
            <a:r>
              <a:rPr lang="uk-UA" sz="2800" dirty="0" err="1">
                <a:solidFill>
                  <a:srgbClr val="002060"/>
                </a:solidFill>
              </a:rPr>
              <a:t>Кондисюка</a:t>
            </a:r>
            <a:r>
              <a:rPr lang="uk-UA" sz="2800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</a:rPr>
              <a:t>• вивчення предметів, що характеризують участь О. </a:t>
            </a:r>
            <a:r>
              <a:rPr lang="uk-UA" sz="2800" dirty="0" err="1">
                <a:solidFill>
                  <a:srgbClr val="002060"/>
                </a:solidFill>
              </a:rPr>
              <a:t>Кондисюка</a:t>
            </a:r>
            <a:r>
              <a:rPr lang="uk-UA" sz="2800" dirty="0">
                <a:solidFill>
                  <a:srgbClr val="002060"/>
                </a:solidFill>
              </a:rPr>
              <a:t> у захисті України;</a:t>
            </a:r>
          </a:p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</a:rPr>
              <a:t>• організація експозиції у стінах Нововолинського наукового ліцею та ознайомлення учнів з бойовим шляхом і героїчними сторінками життя О. </a:t>
            </a:r>
            <a:r>
              <a:rPr lang="uk-UA" sz="2800" dirty="0" err="1">
                <a:solidFill>
                  <a:srgbClr val="002060"/>
                </a:solidFill>
              </a:rPr>
              <a:t>Кондисюка</a:t>
            </a:r>
            <a:r>
              <a:rPr lang="uk-UA" sz="2800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</a:rPr>
              <a:t>Об’єктом дослідження є сам О. </a:t>
            </a:r>
            <a:r>
              <a:rPr lang="uk-UA" sz="2800" dirty="0" err="1">
                <a:solidFill>
                  <a:srgbClr val="002060"/>
                </a:solidFill>
              </a:rPr>
              <a:t>Кондисюк</a:t>
            </a:r>
            <a:r>
              <a:rPr lang="uk-UA" sz="2800" dirty="0">
                <a:solidFill>
                  <a:srgbClr val="002060"/>
                </a:solidFill>
              </a:rPr>
              <a:t>. Предметом дослідження є його бойовий шлях та речі, які супроводжували О. </a:t>
            </a:r>
            <a:r>
              <a:rPr lang="uk-UA" sz="2800" dirty="0" err="1">
                <a:solidFill>
                  <a:srgbClr val="002060"/>
                </a:solidFill>
              </a:rPr>
              <a:t>Кондисюка</a:t>
            </a:r>
            <a:r>
              <a:rPr lang="uk-UA" sz="2800" dirty="0">
                <a:solidFill>
                  <a:srgbClr val="002060"/>
                </a:solidFill>
              </a:rPr>
              <a:t> на фронті або отримані ним за військову службу.</a:t>
            </a:r>
          </a:p>
          <a:p>
            <a:pPr marL="0" indent="0">
              <a:buNone/>
            </a:pPr>
            <a:endParaRPr lang="uk-UA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5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18170"/>
          </a:xfrm>
        </p:spPr>
        <p:txBody>
          <a:bodyPr>
            <a:normAutofit/>
          </a:bodyPr>
          <a:lstStyle/>
          <a:p>
            <a:endParaRPr lang="uk-UA" sz="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7569" y="749968"/>
            <a:ext cx="6276108" cy="54725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2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uk-UA" sz="2200" dirty="0">
                <a:solidFill>
                  <a:srgbClr val="002060"/>
                </a:solidFill>
              </a:rPr>
              <a:t> У 2014 році Україна опинилася перед загрозою втрати державної незалежності. У березні Росія анексувала Крим, а на сході держави владу захопили сепаратисти. Аби не допустити розчленування України, було розпочато Антитерористичну операцію  (АТО). Одним з перших її учасників став майор Олександр </a:t>
            </a:r>
            <a:r>
              <a:rPr lang="uk-UA" sz="2200" dirty="0" err="1">
                <a:solidFill>
                  <a:srgbClr val="002060"/>
                </a:solidFill>
              </a:rPr>
              <a:t>Кондисюк</a:t>
            </a:r>
            <a:r>
              <a:rPr lang="uk-UA" sz="22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uk-UA" sz="2200" dirty="0">
                <a:solidFill>
                  <a:srgbClr val="002060"/>
                </a:solidFill>
              </a:rPr>
              <a:t> Він після закінчення Харківського військового університету почав служити у Володимир-Волинській 51 бригаді. На початку квітня 2014 року його підрозділ відправили на полігон під Рівне, а наприкінці весни – Дніпропетровську область, далі – в Донецьку. Спочатку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uk-UA" sz="2200" dirty="0">
                <a:solidFill>
                  <a:srgbClr val="002060"/>
                </a:solidFill>
              </a:rPr>
              <a:t>стояли в Дачному, згодом їх передислокували у Дзеркальне, що під Іловайськом. А потім був той найжахливіший для сотень український родин день 25 серпня.</a:t>
            </a: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77" y="1449355"/>
            <a:ext cx="4761635" cy="357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453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04315"/>
          </a:xfrm>
        </p:spPr>
        <p:txBody>
          <a:bodyPr>
            <a:normAutofit/>
          </a:bodyPr>
          <a:lstStyle/>
          <a:p>
            <a:endParaRPr lang="uk-UA" sz="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218" y="692727"/>
            <a:ext cx="6913417" cy="58189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200" dirty="0">
                <a:solidFill>
                  <a:srgbClr val="002060"/>
                </a:solidFill>
              </a:rPr>
              <a:t> О.</a:t>
            </a:r>
            <a:r>
              <a:rPr lang="uk-UA" sz="2200" dirty="0" err="1">
                <a:solidFill>
                  <a:srgbClr val="002060"/>
                </a:solidFill>
              </a:rPr>
              <a:t>Кондисюк</a:t>
            </a:r>
            <a:r>
              <a:rPr lang="uk-UA" sz="2200" dirty="0">
                <a:solidFill>
                  <a:srgbClr val="002060"/>
                </a:solidFill>
              </a:rPr>
              <a:t> отримав наказ відправити на підсилення одного з підрозділів бригади два відділення ПЗРК. А тим часом через український кордон здійснив прорив 331-й десантний полк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uk-UA" sz="2200" dirty="0">
                <a:solidFill>
                  <a:srgbClr val="002060"/>
                </a:solidFill>
              </a:rPr>
              <a:t>з Костроми. Росіяни відразу ж відкрили вогонь зі всіх видів зброї. Знесилені у важких боях і майже беззбройні воїни 51-ї бригади не змогли стримати агресора і потрапили в оточення. На вечір 25 серпня більша частина батальйону була виведена зі строю. Командири прийняли рішення  прориватися до своїх, але нарвалися на засідку. Після запеклого бою частина бійців разом з О. </a:t>
            </a:r>
            <a:r>
              <a:rPr lang="uk-UA" sz="2200" dirty="0" err="1">
                <a:solidFill>
                  <a:srgbClr val="002060"/>
                </a:solidFill>
              </a:rPr>
              <a:t>Кондисюком</a:t>
            </a:r>
            <a:r>
              <a:rPr lang="uk-UA" sz="2200" dirty="0">
                <a:solidFill>
                  <a:srgbClr val="002060"/>
                </a:solidFill>
              </a:rPr>
              <a:t> потрапила у полон до росіян. </a:t>
            </a:r>
          </a:p>
          <a:p>
            <a:pPr marL="0" indent="0">
              <a:buNone/>
            </a:pPr>
            <a:r>
              <a:rPr lang="uk-UA" sz="2200" dirty="0">
                <a:solidFill>
                  <a:srgbClr val="002060"/>
                </a:solidFill>
              </a:rPr>
              <a:t>Два дні ті тримали їх у погребі, а потім передали в руки бойовикам, які привезли їх в Донецьк і розмістили у приміщенні СБУ.</a:t>
            </a:r>
          </a:p>
        </p:txBody>
      </p:sp>
      <p:pic>
        <p:nvPicPr>
          <p:cNvPr id="6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24" y="1555086"/>
            <a:ext cx="4613908" cy="3461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10351"/>
          </a:xfrm>
        </p:spPr>
        <p:txBody>
          <a:bodyPr>
            <a:normAutofit/>
          </a:bodyPr>
          <a:lstStyle/>
          <a:p>
            <a:endParaRPr lang="uk-UA" sz="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7927" y="886692"/>
            <a:ext cx="7245928" cy="57080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200" dirty="0">
                <a:solidFill>
                  <a:srgbClr val="002060"/>
                </a:solidFill>
              </a:rPr>
              <a:t>Разом з ним і воїнами з інших військових підрозділів там утримували майже 30 бійців 51-ї бригади. У полоні з ними поводилися по-різному: били і пригнічували, казали різну гидоту про Україну і вмовляли переходити на їхній бік, обіцяючи </a:t>
            </a:r>
            <a:r>
              <a:rPr lang="uk-UA" sz="2200" dirty="0" err="1">
                <a:solidFill>
                  <a:srgbClr val="002060"/>
                </a:solidFill>
              </a:rPr>
              <a:t>“золоті</a:t>
            </a:r>
            <a:r>
              <a:rPr lang="uk-UA" sz="2200" dirty="0">
                <a:solidFill>
                  <a:srgbClr val="002060"/>
                </a:solidFill>
              </a:rPr>
              <a:t> </a:t>
            </a:r>
            <a:r>
              <a:rPr lang="uk-UA" sz="2200" dirty="0" err="1">
                <a:solidFill>
                  <a:srgbClr val="002060"/>
                </a:solidFill>
              </a:rPr>
              <a:t>гори”</a:t>
            </a:r>
            <a:r>
              <a:rPr lang="uk-UA" sz="2200" dirty="0">
                <a:solidFill>
                  <a:srgbClr val="002060"/>
                </a:solidFill>
              </a:rPr>
              <a:t>. Але ні погрози, ні солодкі обіцянки не змогли зламати стійкості наших хлопців: жоден із вояків не зрадив Батьківщину, всі залишилися вірними присязі. </a:t>
            </a:r>
          </a:p>
          <a:p>
            <a:pPr marL="0" indent="0">
              <a:buNone/>
            </a:pPr>
            <a:r>
              <a:rPr lang="uk-UA" sz="2200" dirty="0">
                <a:solidFill>
                  <a:srgbClr val="002060"/>
                </a:solidFill>
              </a:rPr>
              <a:t>У полоні він пробув чотири місяці й один день. 26 грудня, завдяки волонтерам, відбувся обмін: 150 наших хлопців обміняли на 240 бойовиків. І напередодні новорічних свят майор уже обіймав свою родину. </a:t>
            </a:r>
          </a:p>
          <a:p>
            <a:pPr marL="0" indent="0">
              <a:buNone/>
            </a:pPr>
            <a:r>
              <a:rPr lang="uk-UA" sz="2200" dirty="0">
                <a:solidFill>
                  <a:srgbClr val="002060"/>
                </a:solidFill>
              </a:rPr>
              <a:t>Солдати, з якими О. </a:t>
            </a:r>
            <a:r>
              <a:rPr lang="uk-UA" sz="2200" dirty="0" err="1">
                <a:solidFill>
                  <a:srgbClr val="002060"/>
                </a:solidFill>
              </a:rPr>
              <a:t>Кондисюк</a:t>
            </a:r>
            <a:r>
              <a:rPr lang="uk-UA" sz="2200" dirty="0">
                <a:solidFill>
                  <a:srgbClr val="002060"/>
                </a:solidFill>
              </a:rPr>
              <a:t> ділив останній шматок хліба під час бойових операцій, відгукуються про нього як про строгого, але хорошого, турботливого і уважного командира, з яким не страшно йти у розвідку.</a:t>
            </a:r>
            <a:r>
              <a:rPr lang="uk-UA" sz="2400" dirty="0"/>
              <a:t> </a:t>
            </a:r>
            <a:endParaRPr lang="uk-UA" sz="2200" dirty="0">
              <a:solidFill>
                <a:srgbClr val="002060"/>
              </a:solidFill>
            </a:endParaRPr>
          </a:p>
        </p:txBody>
      </p:sp>
      <p:pic>
        <p:nvPicPr>
          <p:cNvPr id="6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165" y="1704109"/>
            <a:ext cx="4284792" cy="321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44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151021" y="722147"/>
            <a:ext cx="10058400" cy="5373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>
                <a:solidFill>
                  <a:srgbClr val="002060"/>
                </a:solidFill>
              </a:rPr>
              <a:t>Тож я, як учениця Нововолинського наукового ліцею-інтернату, вирішила поділитися цією інформацією з учнями свого навчального закладу. Принесла на експозицію і наочні матеріали: різноманітні нагороди, яких удостоєний О.</a:t>
            </a:r>
            <a:r>
              <a:rPr lang="uk-UA" sz="2200" dirty="0" err="1">
                <a:solidFill>
                  <a:srgbClr val="002060"/>
                </a:solidFill>
              </a:rPr>
              <a:t>Кондисюк</a:t>
            </a:r>
            <a:r>
              <a:rPr lang="uk-UA" sz="2200" dirty="0">
                <a:solidFill>
                  <a:srgbClr val="002060"/>
                </a:solidFill>
              </a:rPr>
              <a:t> під час військової служби; прапор, який з собою брали на передову; інші важливі артефакти.</a:t>
            </a:r>
            <a:r>
              <a:rPr lang="uk-UA" sz="2400" dirty="0"/>
              <a:t> </a:t>
            </a:r>
            <a:r>
              <a:rPr lang="uk-UA" sz="2200" dirty="0">
                <a:solidFill>
                  <a:srgbClr val="002060"/>
                </a:solidFill>
              </a:rPr>
              <a:t>Завдяки співпраці з </a:t>
            </a:r>
            <a:r>
              <a:rPr lang="uk-UA" sz="2200" dirty="0" err="1">
                <a:solidFill>
                  <a:srgbClr val="002060"/>
                </a:solidFill>
              </a:rPr>
              <a:t>ліцейним</a:t>
            </a:r>
            <a:r>
              <a:rPr lang="uk-UA" sz="2200" dirty="0">
                <a:solidFill>
                  <a:srgbClr val="002060"/>
                </a:solidFill>
              </a:rPr>
              <a:t> музеєм вдалося організувати виставку, присвячену доленосним подіям, у яких брав участь і герой нашого дослідження – Олександр </a:t>
            </a:r>
            <a:r>
              <a:rPr lang="uk-UA" sz="2200" dirty="0" err="1">
                <a:solidFill>
                  <a:srgbClr val="002060"/>
                </a:solidFill>
              </a:rPr>
              <a:t>Кондисюк</a:t>
            </a:r>
            <a:r>
              <a:rPr lang="uk-UA" sz="2200" dirty="0">
                <a:solidFill>
                  <a:srgbClr val="002060"/>
                </a:solidFill>
              </a:rPr>
              <a:t>. Вірю, що пам’ять про цей нелегкий час збережеться у серцях молодого покоління завдяки таким музейним виставкам.</a:t>
            </a:r>
          </a:p>
        </p:txBody>
      </p:sp>
    </p:spTree>
    <p:extLst>
      <p:ext uri="{BB962C8B-B14F-4D97-AF65-F5344CB8AC3E}">
        <p14:creationId xmlns:p14="http://schemas.microsoft.com/office/powerpoint/2010/main" val="140572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0415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Експозиція про О. </a:t>
            </a:r>
            <a:r>
              <a:rPr lang="uk-UA" b="1" dirty="0" err="1">
                <a:solidFill>
                  <a:srgbClr val="002060"/>
                </a:solidFill>
              </a:rPr>
              <a:t>Кондисюка</a:t>
            </a:r>
            <a:br>
              <a:rPr lang="uk-UA" b="1" dirty="0">
                <a:solidFill>
                  <a:srgbClr val="002060"/>
                </a:solidFill>
              </a:rPr>
            </a:br>
            <a:r>
              <a:rPr lang="uk-UA" b="1" dirty="0">
                <a:solidFill>
                  <a:srgbClr val="002060"/>
                </a:solidFill>
              </a:rPr>
              <a:t>(прапор та нагороди)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88168"/>
            <a:ext cx="4094747" cy="3071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22" y="2514599"/>
            <a:ext cx="4094748" cy="3071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612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1023</TotalTime>
  <Words>784</Words>
  <Application>Microsoft Office PowerPoint</Application>
  <PresentationFormat>Широкоэкранный</PresentationFormat>
  <Paragraphs>49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Савон</vt:lpstr>
      <vt:lpstr>МАН Історик Юніор –Дослідник </vt:lpstr>
      <vt:lpstr>Презентация PowerPoint</vt:lpstr>
      <vt:lpstr>Мета дослідження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Експозиція про О. Кондисюка (прапор та нагороди)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 Історик Юніор -Дослідник</dc:title>
  <dc:creator>Marta Ziomenko</dc:creator>
  <cp:lastModifiedBy>Marta Ziomenko</cp:lastModifiedBy>
  <cp:revision>33</cp:revision>
  <dcterms:created xsi:type="dcterms:W3CDTF">2019-04-10T19:33:07Z</dcterms:created>
  <dcterms:modified xsi:type="dcterms:W3CDTF">2019-04-12T18:51:50Z</dcterms:modified>
</cp:coreProperties>
</file>