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15"/>
  </p:notesMasterIdLst>
  <p:sldIdLst>
    <p:sldId id="258" r:id="rId2"/>
    <p:sldId id="260" r:id="rId3"/>
    <p:sldId id="291" r:id="rId4"/>
    <p:sldId id="261" r:id="rId5"/>
    <p:sldId id="262" r:id="rId6"/>
    <p:sldId id="263" r:id="rId7"/>
    <p:sldId id="265" r:id="rId8"/>
    <p:sldId id="274" r:id="rId9"/>
    <p:sldId id="292" r:id="rId10"/>
    <p:sldId id="293" r:id="rId11"/>
    <p:sldId id="294" r:id="rId12"/>
    <p:sldId id="295" r:id="rId13"/>
    <p:sldId id="290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Зразок тексту</a:t>
            </a:r>
          </a:p>
          <a:p>
            <a:pPr lvl="1"/>
            <a:r>
              <a:rPr lang="ru-RU" noProof="0" smtClean="0"/>
              <a:t>Другий рівень</a:t>
            </a:r>
          </a:p>
          <a:p>
            <a:pPr lvl="2"/>
            <a:r>
              <a:rPr lang="ru-RU" noProof="0" smtClean="0"/>
              <a:t>Третій рівень</a:t>
            </a:r>
          </a:p>
          <a:p>
            <a:pPr lvl="3"/>
            <a:r>
              <a:rPr lang="ru-RU" noProof="0" smtClean="0"/>
              <a:t>Четвертий рівень</a:t>
            </a:r>
          </a:p>
          <a:p>
            <a:pPr lvl="4"/>
            <a:r>
              <a:rPr lang="ru-RU" noProof="0" smtClean="0"/>
              <a:t>П'ятий рівень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2203A7-D594-48B9-B6D8-E713B63220A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Зразок заголовка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Зразок підзаголовка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42EEB5-DA81-46EF-A573-7E6BDDBE0C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ABAC-5D40-40BC-AAC6-99065C8C54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7E01-904B-4107-A254-651BC71BE2A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2435-BE25-40D0-8F83-6A91165E63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643E-590F-4D16-ABEC-A3DA095DE7B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F98C-00B1-481A-B0A5-882A0C79CB0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CC6F5-CC63-4F1F-82ED-EE4AD665F6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8AF94-931C-4D9C-95E9-4585DD7D046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975B-D0D4-4D65-9586-8A371F6D86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1628-000B-4AF7-AF52-1BC45E108A9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5E12-8F32-4383-AD54-C6A52A56993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8923-F961-4B85-B8A7-C0B0746074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F1887F-34C5-4154-9984-CBEBCB12729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40763" cy="56165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uk-UA" sz="3600" dirty="0" smtClean="0">
                <a:solidFill>
                  <a:srgbClr val="990000"/>
                </a:solidFill>
                <a:effectLst/>
              </a:rPr>
              <a:t>учениці </a:t>
            </a:r>
            <a:r>
              <a:rPr lang="ru-RU" altLang="uk-UA" sz="3600" dirty="0" smtClean="0">
                <a:solidFill>
                  <a:srgbClr val="990000"/>
                </a:solidFill>
                <a:effectLst/>
              </a:rPr>
              <a:t>7</a:t>
            </a:r>
            <a:r>
              <a:rPr lang="uk-UA" altLang="uk-UA" sz="3600" dirty="0" smtClean="0">
                <a:solidFill>
                  <a:srgbClr val="990000"/>
                </a:solidFill>
                <a:effectLst/>
              </a:rPr>
              <a:t> класу </a:t>
            </a:r>
            <a:r>
              <a:rPr lang="uk-UA" altLang="uk-UA" sz="3600" dirty="0" smtClean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uk-UA" altLang="uk-UA" sz="3600" dirty="0" smtClean="0">
                <a:solidFill>
                  <a:srgbClr val="990000"/>
                </a:solidFill>
                <a:effectLst/>
                <a:latin typeface="Arial" panose="020B0604020202020204" pitchFamily="34" charset="0"/>
              </a:rPr>
            </a:br>
            <a:r>
              <a:rPr lang="uk-UA" altLang="uk-UA" sz="3600" dirty="0" err="1" smtClean="0">
                <a:solidFill>
                  <a:srgbClr val="990000"/>
                </a:solidFill>
                <a:effectLst/>
              </a:rPr>
              <a:t>Іванковецького</a:t>
            </a:r>
            <a:r>
              <a:rPr lang="uk-UA" altLang="uk-UA" sz="3600" dirty="0" smtClean="0">
                <a:solidFill>
                  <a:srgbClr val="990000"/>
                </a:solidFill>
                <a:effectLst/>
              </a:rPr>
              <a:t> НВК</a:t>
            </a:r>
            <a:r>
              <a:rPr lang="uk-UA" altLang="uk-UA" sz="4400" dirty="0" smtClean="0">
                <a:solidFill>
                  <a:srgbClr val="990000"/>
                </a:solidFill>
                <a:effectLst/>
              </a:rPr>
              <a:t> </a:t>
            </a:r>
            <a:br>
              <a:rPr lang="uk-UA" altLang="uk-UA" sz="4400" dirty="0" smtClean="0">
                <a:solidFill>
                  <a:srgbClr val="990000"/>
                </a:solidFill>
                <a:effectLst/>
              </a:rPr>
            </a:br>
            <a:r>
              <a:rPr lang="uk-UA" sz="3600" dirty="0" smtClean="0"/>
              <a:t>Репецька Аліна Віталіївна, </a:t>
            </a:r>
            <a:br>
              <a:rPr lang="uk-UA" sz="3600" dirty="0" smtClean="0"/>
            </a:br>
            <a:r>
              <a:rPr lang="uk-UA" sz="3600" dirty="0" smtClean="0"/>
              <a:t>Чала </a:t>
            </a:r>
            <a:r>
              <a:rPr lang="uk-UA" sz="3600" dirty="0" err="1" smtClean="0"/>
              <a:t>Єлізавета</a:t>
            </a:r>
            <a:r>
              <a:rPr lang="uk-UA" sz="3600" dirty="0" smtClean="0"/>
              <a:t> Олександрівна, Сура Іванна Олегівна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altLang="uk-UA" sz="4400" dirty="0" smtClean="0">
                <a:effectLst/>
              </a:rPr>
              <a:t/>
            </a:r>
            <a:br>
              <a:rPr lang="uk-UA" altLang="uk-UA" sz="4400" dirty="0" smtClean="0">
                <a:effectLst/>
              </a:rPr>
            </a:br>
            <a:r>
              <a:rPr lang="uk-UA" altLang="uk-UA" sz="4800" dirty="0" smtClean="0"/>
              <a:t/>
            </a:r>
            <a:br>
              <a:rPr lang="uk-UA" altLang="uk-UA" sz="4800" dirty="0" smtClean="0"/>
            </a:br>
            <a:endParaRPr lang="ru-RU" altLang="uk-UA" sz="48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uk-UA" altLang="uk-UA" smtClean="0">
                <a:effectLst/>
              </a:rPr>
              <a:t>Печериця дрібнолуската  </a:t>
            </a:r>
            <a:r>
              <a:rPr lang="uk-UA" altLang="uk-UA" i="1" smtClean="0">
                <a:effectLst/>
              </a:rPr>
              <a:t>Agaricus squamuliferus</a:t>
            </a:r>
            <a:r>
              <a:rPr lang="ru-RU" altLang="uk-UA" smtClean="0">
                <a:effectLst/>
              </a:rPr>
              <a:t> </a:t>
            </a:r>
          </a:p>
        </p:txBody>
      </p:sp>
      <p:pic>
        <p:nvPicPr>
          <p:cNvPr id="12291" name="Picture 4" descr="DSCN638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676400"/>
            <a:ext cx="6702425" cy="50292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>
          <a:xfrm>
            <a:off x="0" y="457200"/>
            <a:ext cx="5867400" cy="1431925"/>
          </a:xfrm>
          <a:noFill/>
        </p:spPr>
        <p:txBody>
          <a:bodyPr/>
          <a:lstStyle/>
          <a:p>
            <a:pPr algn="ctr"/>
            <a:r>
              <a:rPr lang="uk-UA" altLang="uk-UA" sz="4000" smtClean="0">
                <a:effectLst/>
              </a:rPr>
              <a:t>Печериця лісова </a:t>
            </a:r>
            <a:r>
              <a:rPr lang="uk-UA" altLang="uk-UA" sz="4000" i="1" smtClean="0">
                <a:effectLst/>
              </a:rPr>
              <a:t>Agaricus silvaticus</a:t>
            </a:r>
            <a:r>
              <a:rPr lang="ru-RU" altLang="uk-UA" sz="4000" smtClean="0">
                <a:effectLst/>
              </a:rPr>
              <a:t> </a:t>
            </a:r>
          </a:p>
        </p:txBody>
      </p:sp>
      <p:pic>
        <p:nvPicPr>
          <p:cNvPr id="13315" name="Picture 4" descr="DSCN636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313113"/>
            <a:ext cx="4724400" cy="3544887"/>
          </a:xfrm>
          <a:noFill/>
        </p:spPr>
      </p:pic>
      <p:pic>
        <p:nvPicPr>
          <p:cNvPr id="13316" name="Picture 5" descr="доросла сімя в земл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1 більший шамп в земл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uk-UA" altLang="uk-UA" sz="4000" smtClean="0">
                <a:effectLst/>
              </a:rPr>
              <a:t>Печериця темноволокниста </a:t>
            </a:r>
            <a:r>
              <a:rPr lang="ru-RU" altLang="uk-UA" sz="4000" smtClean="0">
                <a:effectLst/>
              </a:rPr>
              <a:t>Agaricus fuscofibrllosus </a:t>
            </a:r>
          </a:p>
        </p:txBody>
      </p:sp>
      <p:pic>
        <p:nvPicPr>
          <p:cNvPr id="14339" name="Picture 4" descr="Фото17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676400"/>
            <a:ext cx="3886200" cy="5181600"/>
          </a:xfrm>
          <a:noFill/>
        </p:spPr>
      </p:pic>
      <p:pic>
        <p:nvPicPr>
          <p:cNvPr id="14340" name="Picture 5" descr="Фото171"/>
          <p:cNvPicPr>
            <a:picLocks noChangeAspect="1" noChangeArrowheads="1"/>
          </p:cNvPicPr>
          <p:nvPr/>
        </p:nvPicPr>
        <p:blipFill>
          <a:blip r:embed="rId3"/>
          <a:srcRect t="23225" r="5298" b="43750"/>
          <a:stretch>
            <a:fillRect/>
          </a:stretch>
        </p:blipFill>
        <p:spPr bwMode="auto">
          <a:xfrm rot="4106697">
            <a:off x="661194" y="3148806"/>
            <a:ext cx="4648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90675" y="7620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uk-UA" sz="4000" b="1" dirty="0" smtClean="0">
                <a:solidFill>
                  <a:schemeClr val="tx2"/>
                </a:solidFill>
                <a:latin typeface="+mj-lt"/>
              </a:rPr>
              <a:t>Дякую за увагу!!!</a:t>
            </a:r>
            <a:endParaRPr lang="ru-RU" sz="40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76500"/>
            <a:ext cx="270033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5713" y="3255963"/>
            <a:ext cx="2528887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76475"/>
            <a:ext cx="2409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30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3200" smtClean="0"/>
              <a:t>“</a:t>
            </a:r>
            <a:r>
              <a:rPr lang="uk-UA" altLang="uk-UA" sz="4400" smtClean="0"/>
              <a:t>Дослідження видового складу печериць</a:t>
            </a:r>
            <a:br>
              <a:rPr lang="uk-UA" altLang="uk-UA" sz="4400" smtClean="0"/>
            </a:br>
            <a:r>
              <a:rPr lang="uk-UA" altLang="uk-UA" sz="4400" smtClean="0"/>
              <a:t>в умовах </a:t>
            </a:r>
            <a:br>
              <a:rPr lang="uk-UA" altLang="uk-UA" sz="4400" smtClean="0"/>
            </a:br>
            <a:r>
              <a:rPr lang="uk-UA" altLang="uk-UA" sz="4400" smtClean="0"/>
              <a:t>Олешинського </a:t>
            </a:r>
            <a:br>
              <a:rPr lang="uk-UA" altLang="uk-UA" sz="4400" smtClean="0"/>
            </a:br>
            <a:r>
              <a:rPr lang="uk-UA" altLang="uk-UA" sz="4400" smtClean="0"/>
              <a:t>піщаного </a:t>
            </a:r>
            <a:br>
              <a:rPr lang="uk-UA" altLang="uk-UA" sz="4400" smtClean="0"/>
            </a:br>
            <a:r>
              <a:rPr lang="uk-UA" altLang="uk-UA" sz="4400" smtClean="0"/>
              <a:t>насипу</a:t>
            </a:r>
            <a:r>
              <a:rPr lang="uk-UA" altLang="uk-UA" sz="4400" smtClean="0">
                <a:effectLst/>
              </a:rPr>
              <a:t> </a:t>
            </a:r>
            <a:r>
              <a:rPr lang="uk-UA" altLang="uk-UA" sz="2400" smtClean="0"/>
              <a:t>”</a:t>
            </a:r>
            <a:endParaRPr lang="ru-RU" altLang="uk-UA" sz="2400" smtClean="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764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z="4000" dirty="0" smtClean="0"/>
              <a:t>Актуальність дослідження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09775"/>
            <a:ext cx="25146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76600"/>
            <a:ext cx="258921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5575" y="3505200"/>
            <a:ext cx="24860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/>
          <a:srcRect b="14285"/>
          <a:stretch>
            <a:fillRect/>
          </a:stretch>
        </p:blipFill>
        <p:spPr bwMode="auto">
          <a:xfrm>
            <a:off x="5248275" y="1847850"/>
            <a:ext cx="22955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98450" y="152400"/>
            <a:ext cx="8845550" cy="213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uk-UA" sz="4400" b="1" smtClean="0">
                <a:solidFill>
                  <a:schemeClr val="tx2"/>
                </a:solidFill>
              </a:rPr>
              <a:t>Мета дослідження – </a:t>
            </a:r>
            <a:r>
              <a:rPr lang="uk-UA" altLang="uk-UA" b="1" smtClean="0"/>
              <a:t>дослідити різновиди печериць.</a:t>
            </a:r>
            <a:endParaRPr lang="ru-RU" altLang="uk-UA" b="1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6880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825" y="3683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000" u="sng" smtClean="0"/>
              <a:t>Предмет</a:t>
            </a:r>
            <a:r>
              <a:rPr lang="uk-UA" altLang="uk-UA" sz="4000" smtClean="0"/>
              <a:t> дослідження – різновиди </a:t>
            </a:r>
            <a:r>
              <a:rPr lang="uk-UA" altLang="uk-UA" smtClean="0"/>
              <a:t>печериці звичайної</a:t>
            </a:r>
            <a:r>
              <a:rPr lang="ru-RU" altLang="uk-UA" smtClean="0"/>
              <a:t> 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4495800"/>
            <a:ext cx="86868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uk-UA" sz="4000" b="1" u="sng" smtClean="0">
                <a:solidFill>
                  <a:schemeClr val="tx2"/>
                </a:solidFill>
                <a:latin typeface="Arial Black" panose="020B0A04020102020204" pitchFamily="34" charset="0"/>
              </a:rPr>
              <a:t>Об’єкт</a:t>
            </a:r>
            <a:r>
              <a:rPr lang="uk-UA" altLang="uk-UA" sz="4000" b="1" smtClean="0">
                <a:solidFill>
                  <a:schemeClr val="tx2"/>
                </a:solidFill>
                <a:latin typeface="Arial Black" panose="020B0A04020102020204" pitchFamily="34" charset="0"/>
              </a:rPr>
              <a:t> дослідження – </a:t>
            </a:r>
            <a:r>
              <a:rPr lang="uk-UA" altLang="uk-UA" sz="3600" b="1" smtClean="0">
                <a:solidFill>
                  <a:schemeClr val="tx2"/>
                </a:solidFill>
                <a:latin typeface="Book Antiqua" panose="02040602050305030304" pitchFamily="18" charset="0"/>
              </a:rPr>
              <a:t>біолого-екологічні особливості печериць</a:t>
            </a:r>
            <a:r>
              <a:rPr lang="ru-RU" altLang="uk-UA" smtClean="0">
                <a:effectLst/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7338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Завдання</a:t>
            </a:r>
            <a:r>
              <a:rPr lang="en-US" dirty="0" smtClean="0"/>
              <a:t> </a:t>
            </a:r>
            <a:r>
              <a:rPr lang="uk-UA" dirty="0" smtClean="0"/>
              <a:t>дослідження:</a:t>
            </a:r>
            <a:endParaRPr lang="ru-RU" dirty="0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685800"/>
            <a:ext cx="87630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endParaRPr lang="uk-UA" altLang="uk-UA" sz="1400" smtClean="0"/>
          </a:p>
          <a:p>
            <a:pPr marL="609600" indent="-609600">
              <a:defRPr/>
            </a:pPr>
            <a:r>
              <a:rPr lang="uk-UA" altLang="uk-UA" sz="2800" smtClean="0"/>
              <a:t>описати біолого-екологічні особливості печериці;</a:t>
            </a:r>
          </a:p>
          <a:p>
            <a:pPr marL="609600" indent="-609600">
              <a:defRPr/>
            </a:pPr>
            <a:r>
              <a:rPr lang="uk-UA" altLang="uk-UA" sz="2800" smtClean="0"/>
              <a:t>визначити систематичне положення шампіньйона;</a:t>
            </a:r>
          </a:p>
          <a:p>
            <a:pPr marL="609600" indent="-609600">
              <a:defRPr/>
            </a:pPr>
            <a:r>
              <a:rPr lang="uk-UA" altLang="uk-UA" sz="2800" smtClean="0"/>
              <a:t>визначити способи розмноження та умови вирощування печериць;</a:t>
            </a:r>
          </a:p>
          <a:p>
            <a:pPr marL="609600" indent="-609600">
              <a:defRPr/>
            </a:pPr>
            <a:r>
              <a:rPr lang="uk-UA" altLang="uk-UA" sz="2800" smtClean="0"/>
              <a:t>описати різновиди печериць, знайдених на піщаних насипах Олешинської сільської ради: печерицю двоспорову  </a:t>
            </a:r>
            <a:r>
              <a:rPr lang="uk-UA" altLang="uk-UA" sz="2800" i="1" smtClean="0"/>
              <a:t>Agaricus bisporus, </a:t>
            </a:r>
            <a:r>
              <a:rPr lang="uk-UA" altLang="uk-UA" sz="2800" smtClean="0"/>
              <a:t>печерицю дрібнолускату  </a:t>
            </a:r>
            <a:r>
              <a:rPr lang="uk-UA" altLang="uk-UA" sz="2800" i="1" smtClean="0"/>
              <a:t>Agaricus squamuliferus, </a:t>
            </a:r>
            <a:r>
              <a:rPr lang="uk-UA" altLang="uk-UA" sz="2800" smtClean="0"/>
              <a:t>печерицю лісову Agaricus silvaticus, печерицю темноволокнисту </a:t>
            </a:r>
            <a:r>
              <a:rPr lang="ru-RU" altLang="uk-UA" sz="2800" smtClean="0"/>
              <a:t>Agaricus</a:t>
            </a:r>
            <a:r>
              <a:rPr lang="uk-UA" altLang="uk-UA" sz="2800" smtClean="0"/>
              <a:t> </a:t>
            </a:r>
            <a:r>
              <a:rPr lang="ru-RU" altLang="uk-UA" sz="2800" smtClean="0"/>
              <a:t>fuscofibrllosus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381000"/>
            <a:ext cx="8763000" cy="1219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000" b="1" dirty="0" smtClean="0">
                <a:solidFill>
                  <a:schemeClr val="tx2"/>
                </a:solidFill>
                <a:latin typeface="+mj-lt"/>
              </a:rPr>
              <a:t>Систематизація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000" b="1" dirty="0" smtClean="0">
                <a:solidFill>
                  <a:schemeClr val="tx2"/>
                </a:solidFill>
                <a:latin typeface="+mj-lt"/>
              </a:rPr>
              <a:t>печериці звичайної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570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1475" y="2286000"/>
            <a:ext cx="4191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Царство: 	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Гриби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dirty="0" err="1">
                <a:solidFill>
                  <a:schemeClr val="tx2"/>
                </a:solidFill>
                <a:latin typeface="+mj-lt"/>
              </a:rPr>
              <a:t>Підцарство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: 	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Вищі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гриби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dirty="0" err="1">
                <a:solidFill>
                  <a:schemeClr val="tx2"/>
                </a:solidFill>
                <a:latin typeface="+mj-lt"/>
              </a:rPr>
              <a:t>Відділ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: 	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Базидіомікота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dirty="0" err="1">
                <a:solidFill>
                  <a:schemeClr val="tx2"/>
                </a:solidFill>
                <a:latin typeface="+mj-lt"/>
              </a:rPr>
              <a:t>Клас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: 	            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Агарікоміцети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Порядок: 	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Агарикові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Родина: 	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Шампіньйонові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dirty="0" err="1">
                <a:solidFill>
                  <a:schemeClr val="tx2"/>
                </a:solidFill>
                <a:latin typeface="+mj-lt"/>
              </a:rPr>
              <a:t>Рід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: 	            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Печериця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Вид: 	            </a:t>
            </a:r>
            <a:r>
              <a:rPr lang="ru-RU" b="1" dirty="0" err="1">
                <a:solidFill>
                  <a:schemeClr val="tx2"/>
                </a:solidFill>
                <a:latin typeface="+mj-lt"/>
              </a:rPr>
              <a:t>Звичайна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000" dirty="0" smtClean="0"/>
              <a:t>Поширення </a:t>
            </a:r>
            <a:r>
              <a:rPr lang="uk-UA" sz="4000" dirty="0" err="1" smtClean="0"/>
              <a:t>Agaricus</a:t>
            </a:r>
            <a:r>
              <a:rPr lang="uk-UA" sz="4000" dirty="0" smtClean="0"/>
              <a:t> в нашій місцевості</a:t>
            </a:r>
            <a:endParaRPr lang="ru-RU" sz="4000" dirty="0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 r="2510" b="5962"/>
          <a:stretch>
            <a:fillRect/>
          </a:stretch>
        </p:blipFill>
        <p:spPr bwMode="auto">
          <a:xfrm>
            <a:off x="1371600" y="1905000"/>
            <a:ext cx="6553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5"/>
          <p:cNvSpPr>
            <a:spLocks noChangeArrowheads="1"/>
          </p:cNvSpPr>
          <p:nvPr/>
        </p:nvSpPr>
        <p:spPr bwMode="auto">
          <a:xfrm rot="-3282982">
            <a:off x="2743200" y="1828800"/>
            <a:ext cx="2286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uk-UA" altLang="uk-UA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uk-UA" altLang="uk-UA" smtClean="0">
                <a:effectLst/>
              </a:rPr>
              <a:t>Печериця двоспорова  </a:t>
            </a:r>
            <a:r>
              <a:rPr lang="uk-UA" altLang="uk-UA" i="1" smtClean="0">
                <a:effectLst/>
              </a:rPr>
              <a:t>Agaricus bisporus</a:t>
            </a:r>
            <a:r>
              <a:rPr lang="ru-RU" altLang="uk-UA" smtClean="0">
                <a:effectLst/>
              </a:rPr>
              <a:t> </a:t>
            </a:r>
          </a:p>
        </p:txBody>
      </p:sp>
      <p:pic>
        <p:nvPicPr>
          <p:cNvPr id="11267" name="Picture 4" descr="білі ш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828800"/>
            <a:ext cx="6169025" cy="46275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998</TotalTime>
  <Words>111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Wingdings</vt:lpstr>
      <vt:lpstr>Book Antiqua</vt:lpstr>
      <vt:lpstr>Трава</vt:lpstr>
      <vt:lpstr>учениці 7 класу  Іванковецького НВК  Репецька Аліна Віталіївна,  Чала Єлізавета Олександрівна, Сура Іванна Олегівна   </vt:lpstr>
      <vt:lpstr>“Дослідження видового складу печериць в умовах  Олешинського  піщаного  насипу ”</vt:lpstr>
      <vt:lpstr>Актуальність дослідження</vt:lpstr>
      <vt:lpstr>Слайд 4</vt:lpstr>
      <vt:lpstr>Предмет дослідження – різновиди печериці звичайної </vt:lpstr>
      <vt:lpstr>Завдання дослідження:</vt:lpstr>
      <vt:lpstr>Слайд 7</vt:lpstr>
      <vt:lpstr>Поширення Agaricus в нашій місцевості</vt:lpstr>
      <vt:lpstr>Печериця двоспорова  Agaricus bisporus </vt:lpstr>
      <vt:lpstr>Печериця дрібнолуската  Agaricus squamuliferus </vt:lpstr>
      <vt:lpstr>Печериця лісова Agaricus silvaticus </vt:lpstr>
      <vt:lpstr>Печериця темноволокниста Agaricus fuscofibrllosus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ИРА</cp:lastModifiedBy>
  <cp:revision>34</cp:revision>
  <cp:lastPrinted>1601-01-01T00:00:00Z</cp:lastPrinted>
  <dcterms:created xsi:type="dcterms:W3CDTF">1601-01-01T00:00:00Z</dcterms:created>
  <dcterms:modified xsi:type="dcterms:W3CDTF">2019-04-09T12:30:48Z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