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7" r:id="rId2"/>
    <p:sldId id="265" r:id="rId3"/>
    <p:sldId id="266" r:id="rId4"/>
    <p:sldId id="258" r:id="rId5"/>
    <p:sldId id="259" r:id="rId6"/>
    <p:sldId id="260" r:id="rId7"/>
    <p:sldId id="271" r:id="rId8"/>
    <p:sldId id="261" r:id="rId9"/>
    <p:sldId id="272" r:id="rId10"/>
    <p:sldId id="262" r:id="rId11"/>
    <p:sldId id="263" r:id="rId12"/>
    <p:sldId id="269" r:id="rId13"/>
    <p:sldId id="270" r:id="rId14"/>
    <p:sldId id="264"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4" autoAdjust="0"/>
    <p:restoredTop sz="94660"/>
  </p:normalViewPr>
  <p:slideViewPr>
    <p:cSldViewPr>
      <p:cViewPr>
        <p:scale>
          <a:sx n="95" d="100"/>
          <a:sy n="95" d="100"/>
        </p:scale>
        <p:origin x="-2010"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DA743E46-DB0F-44F4-805B-F989EACCF958}" type="datetimeFigureOut">
              <a:rPr lang="ru-RU" smtClean="0"/>
              <a:t>18.04.2019</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9687777C-9468-42C9-B59D-0F1AF2DBD186}"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A743E46-DB0F-44F4-805B-F989EACCF958}" type="datetimeFigureOut">
              <a:rPr lang="ru-RU" smtClean="0"/>
              <a:t>18.04.2019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87777C-9468-42C9-B59D-0F1AF2DBD18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A743E46-DB0F-44F4-805B-F989EACCF958}" type="datetimeFigureOut">
              <a:rPr lang="ru-RU" smtClean="0"/>
              <a:t>18.04.2019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87777C-9468-42C9-B59D-0F1AF2DBD18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A743E46-DB0F-44F4-805B-F989EACCF958}" type="datetimeFigureOut">
              <a:rPr lang="ru-RU" smtClean="0"/>
              <a:t>18.04.2019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87777C-9468-42C9-B59D-0F1AF2DBD18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A743E46-DB0F-44F4-805B-F989EACCF958}" type="datetimeFigureOut">
              <a:rPr lang="ru-RU" smtClean="0"/>
              <a:t>18.04.2019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687777C-9468-42C9-B59D-0F1AF2DBD186}"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A743E46-DB0F-44F4-805B-F989EACCF958}" type="datetimeFigureOut">
              <a:rPr lang="ru-RU" smtClean="0"/>
              <a:t>18.04.2019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87777C-9468-42C9-B59D-0F1AF2DBD18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A743E46-DB0F-44F4-805B-F989EACCF958}" type="datetimeFigureOut">
              <a:rPr lang="ru-RU" smtClean="0"/>
              <a:t>18.04.2019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687777C-9468-42C9-B59D-0F1AF2DBD18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DA743E46-DB0F-44F4-805B-F989EACCF958}" type="datetimeFigureOut">
              <a:rPr lang="ru-RU" smtClean="0"/>
              <a:t>18.04.2019</a:t>
            </a:fld>
            <a:endParaRPr lang="ru-RU"/>
          </a:p>
        </p:txBody>
      </p:sp>
      <p:sp>
        <p:nvSpPr>
          <p:cNvPr id="8" name="Номер слайда 7"/>
          <p:cNvSpPr>
            <a:spLocks noGrp="1"/>
          </p:cNvSpPr>
          <p:nvPr>
            <p:ph type="sldNum" sz="quarter" idx="11"/>
          </p:nvPr>
        </p:nvSpPr>
        <p:spPr/>
        <p:txBody>
          <a:bodyPr/>
          <a:lstStyle/>
          <a:p>
            <a:fld id="{9687777C-9468-42C9-B59D-0F1AF2DBD186}" type="slidenum">
              <a:rPr lang="ru-RU" smtClean="0"/>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A743E46-DB0F-44F4-805B-F989EACCF958}" type="datetimeFigureOut">
              <a:rPr lang="ru-RU" smtClean="0"/>
              <a:t>18.04.2019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687777C-9468-42C9-B59D-0F1AF2DBD18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A743E46-DB0F-44F4-805B-F989EACCF958}" type="datetimeFigureOut">
              <a:rPr lang="ru-RU" smtClean="0"/>
              <a:t>18.04.2019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9687777C-9468-42C9-B59D-0F1AF2DBD18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DA743E46-DB0F-44F4-805B-F989EACCF958}" type="datetimeFigureOut">
              <a:rPr lang="ru-RU" smtClean="0"/>
              <a:t>18.04.2019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687777C-9468-42C9-B59D-0F1AF2DBD186}"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A743E46-DB0F-44F4-805B-F989EACCF958}" type="datetimeFigureOut">
              <a:rPr lang="ru-RU" smtClean="0"/>
              <a:t>18.04.2019</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687777C-9468-42C9-B59D-0F1AF2DBD186}"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9872" y="3068960"/>
            <a:ext cx="4886018" cy="3477584"/>
          </a:xfrm>
        </p:spPr>
        <p:txBody>
          <a:bodyPr>
            <a:noAutofit/>
          </a:bodyPr>
          <a:lstStyle/>
          <a:p>
            <a:r>
              <a:rPr lang="uk-UA" sz="2400" dirty="0">
                <a:solidFill>
                  <a:schemeClr val="tx1"/>
                </a:solidFill>
                <a:effectLst/>
              </a:rPr>
              <a:t>Роботу виконав:</a:t>
            </a:r>
            <a:br>
              <a:rPr lang="uk-UA" sz="2400" dirty="0">
                <a:solidFill>
                  <a:schemeClr val="tx1"/>
                </a:solidFill>
                <a:effectLst/>
              </a:rPr>
            </a:br>
            <a:r>
              <a:rPr lang="uk-UA" sz="2400" dirty="0">
                <a:solidFill>
                  <a:schemeClr val="tx1"/>
                </a:solidFill>
                <a:effectLst/>
              </a:rPr>
              <a:t>Поліщук Тимур,</a:t>
            </a:r>
            <a:br>
              <a:rPr lang="uk-UA" sz="2400" dirty="0">
                <a:solidFill>
                  <a:schemeClr val="tx1"/>
                </a:solidFill>
                <a:effectLst/>
              </a:rPr>
            </a:br>
            <a:r>
              <a:rPr lang="uk-UA" sz="2400" dirty="0">
                <a:solidFill>
                  <a:schemeClr val="tx1"/>
                </a:solidFill>
                <a:effectLst/>
              </a:rPr>
              <a:t>Учень </a:t>
            </a:r>
            <a:r>
              <a:rPr lang="en-US" sz="2400" dirty="0" smtClean="0">
                <a:solidFill>
                  <a:schemeClr val="tx1"/>
                </a:solidFill>
                <a:effectLst/>
              </a:rPr>
              <a:t>10-</a:t>
            </a:r>
            <a:r>
              <a:rPr lang="ru-RU" sz="2400" dirty="0" smtClean="0">
                <a:solidFill>
                  <a:schemeClr val="tx1"/>
                </a:solidFill>
                <a:effectLst/>
              </a:rPr>
              <a:t>А </a:t>
            </a:r>
            <a:r>
              <a:rPr lang="uk-UA" sz="2400" dirty="0" smtClean="0">
                <a:solidFill>
                  <a:schemeClr val="tx1"/>
                </a:solidFill>
                <a:effectLst/>
              </a:rPr>
              <a:t>класу</a:t>
            </a:r>
            <a:r>
              <a:rPr lang="uk-UA" sz="2400" dirty="0">
                <a:solidFill>
                  <a:schemeClr val="tx1"/>
                </a:solidFill>
                <a:effectLst/>
              </a:rPr>
              <a:t/>
            </a:r>
            <a:br>
              <a:rPr lang="uk-UA" sz="2400" dirty="0">
                <a:solidFill>
                  <a:schemeClr val="tx1"/>
                </a:solidFill>
                <a:effectLst/>
              </a:rPr>
            </a:br>
            <a:r>
              <a:rPr lang="uk-UA" sz="2400" dirty="0">
                <a:solidFill>
                  <a:schemeClr val="tx1"/>
                </a:solidFill>
                <a:effectLst/>
              </a:rPr>
              <a:t>Криворізького </a:t>
            </a:r>
            <a:r>
              <a:rPr lang="en-US" sz="2400" dirty="0">
                <a:solidFill>
                  <a:schemeClr val="tx1"/>
                </a:solidFill>
                <a:effectLst/>
              </a:rPr>
              <a:t/>
            </a:r>
            <a:br>
              <a:rPr lang="en-US" sz="2400" dirty="0">
                <a:solidFill>
                  <a:schemeClr val="tx1"/>
                </a:solidFill>
                <a:effectLst/>
              </a:rPr>
            </a:br>
            <a:r>
              <a:rPr lang="uk-UA" sz="2400" dirty="0">
                <a:solidFill>
                  <a:schemeClr val="tx1"/>
                </a:solidFill>
                <a:effectLst/>
              </a:rPr>
              <a:t>Центрально-Міського </a:t>
            </a:r>
            <a:r>
              <a:rPr lang="en-US" sz="2400" dirty="0">
                <a:solidFill>
                  <a:schemeClr val="tx1"/>
                </a:solidFill>
                <a:effectLst/>
              </a:rPr>
              <a:t/>
            </a:r>
            <a:br>
              <a:rPr lang="en-US" sz="2400" dirty="0">
                <a:solidFill>
                  <a:schemeClr val="tx1"/>
                </a:solidFill>
                <a:effectLst/>
              </a:rPr>
            </a:br>
            <a:r>
              <a:rPr lang="uk-UA" sz="2400" dirty="0" smtClean="0">
                <a:solidFill>
                  <a:schemeClr val="tx1"/>
                </a:solidFill>
                <a:effectLst/>
              </a:rPr>
              <a:t>ліцею</a:t>
            </a:r>
            <a:br>
              <a:rPr lang="uk-UA" sz="2400" dirty="0" smtClean="0">
                <a:solidFill>
                  <a:schemeClr val="tx1"/>
                </a:solidFill>
                <a:effectLst/>
              </a:rPr>
            </a:br>
            <a:r>
              <a:rPr lang="uk-UA" sz="2400" dirty="0" smtClean="0">
                <a:solidFill>
                  <a:schemeClr val="tx1"/>
                </a:solidFill>
                <a:effectLst/>
              </a:rPr>
              <a:t>Керівник: Бондарчук Т.В.</a:t>
            </a:r>
            <a:endParaRPr lang="uk-UA" sz="2400" dirty="0">
              <a:solidFill>
                <a:schemeClr val="tx1"/>
              </a:solidFill>
              <a:effectLst/>
            </a:endParaRPr>
          </a:p>
        </p:txBody>
      </p:sp>
      <p:sp>
        <p:nvSpPr>
          <p:cNvPr id="5" name="TextBox 4"/>
          <p:cNvSpPr txBox="1"/>
          <p:nvPr/>
        </p:nvSpPr>
        <p:spPr>
          <a:xfrm>
            <a:off x="467543" y="1556792"/>
            <a:ext cx="8136905" cy="1661993"/>
          </a:xfrm>
          <a:prstGeom prst="rect">
            <a:avLst/>
          </a:prstGeom>
          <a:noFill/>
        </p:spPr>
        <p:txBody>
          <a:bodyPr wrap="square" rtlCol="0">
            <a:spAutoFit/>
          </a:bodyPr>
          <a:lstStyle/>
          <a:p>
            <a:pPr algn="ctr"/>
            <a:r>
              <a:rPr lang="uk-UA" sz="2800" b="1" i="1" dirty="0" smtClean="0"/>
              <a:t>ДОСЛІДЖЕННЯ ВПЛИВУ </a:t>
            </a:r>
          </a:p>
          <a:p>
            <a:pPr algn="ctr"/>
            <a:r>
              <a:rPr lang="uk-UA" sz="2800" b="1" i="1" dirty="0" smtClean="0"/>
              <a:t>ПРЕЦЕСІЇ ТА НУТАЦІЇ ВІСІ ЗЕМЛІ </a:t>
            </a:r>
          </a:p>
          <a:p>
            <a:pPr algn="ctr"/>
            <a:r>
              <a:rPr lang="uk-UA" sz="2800" b="1" i="1" dirty="0" smtClean="0"/>
              <a:t>НА ВИГЛЯД ЗОРЯНОГО НЕБА</a:t>
            </a:r>
            <a:endParaRPr lang="ru-RU" sz="2800" b="1" i="1" dirty="0" smtClean="0"/>
          </a:p>
          <a:p>
            <a:endParaRPr lang="ru-RU" dirty="0"/>
          </a:p>
        </p:txBody>
      </p:sp>
      <p:sp>
        <p:nvSpPr>
          <p:cNvPr id="3" name="Прямоугольник 2"/>
          <p:cNvSpPr/>
          <p:nvPr/>
        </p:nvSpPr>
        <p:spPr>
          <a:xfrm>
            <a:off x="467544" y="332656"/>
            <a:ext cx="8136904" cy="8640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uk-UA" dirty="0" smtClean="0"/>
          </a:p>
          <a:p>
            <a:pPr algn="ctr"/>
            <a:r>
              <a:rPr lang="uk-UA" dirty="0" smtClean="0"/>
              <a:t>Всеукраїнський </a:t>
            </a:r>
            <a:r>
              <a:rPr lang="uk-UA" dirty="0"/>
              <a:t>інтерактивний конкурс   </a:t>
            </a:r>
            <a:br>
              <a:rPr lang="uk-UA" dirty="0"/>
            </a:br>
            <a:r>
              <a:rPr lang="uk-UA" dirty="0"/>
              <a:t> “ МАН-Юніор Дослідник ”    </a:t>
            </a:r>
            <a:br>
              <a:rPr lang="uk-UA" dirty="0"/>
            </a:br>
            <a:r>
              <a:rPr lang="uk-UA" dirty="0"/>
              <a:t>Номінація “ </a:t>
            </a:r>
            <a:r>
              <a:rPr lang="uk-UA" dirty="0" smtClean="0"/>
              <a:t>Астрономія </a:t>
            </a:r>
            <a:r>
              <a:rPr lang="uk-UA" dirty="0"/>
              <a:t>”</a:t>
            </a:r>
            <a:br>
              <a:rPr lang="uk-UA" dirty="0"/>
            </a:br>
            <a:endParaRPr lang="uk-UA" dirty="0"/>
          </a:p>
        </p:txBody>
      </p:sp>
    </p:spTree>
    <p:extLst>
      <p:ext uri="{BB962C8B-B14F-4D97-AF65-F5344CB8AC3E}">
        <p14:creationId xmlns:p14="http://schemas.microsoft.com/office/powerpoint/2010/main" val="1375096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7467600" cy="1143000"/>
          </a:xfrm>
        </p:spPr>
        <p:txBody>
          <a:bodyPr>
            <a:noAutofit/>
          </a:bodyPr>
          <a:lstStyle/>
          <a:p>
            <a:pPr algn="ctr"/>
            <a:r>
              <a:rPr lang="uk-UA" sz="4400" b="1" i="1" dirty="0" smtClean="0"/>
              <a:t>Залежність кольору від температури</a:t>
            </a:r>
            <a:endParaRPr lang="ru-RU" sz="4400" b="1" i="1" dirty="0"/>
          </a:p>
        </p:txBody>
      </p:sp>
      <p:pic>
        <p:nvPicPr>
          <p:cNvPr id="4" name="Объект 3" descr="http://www.tannerhelland.com/wp-content/uploads/Raw_temperature_vs_RGB_chart.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5616624" cy="2808312"/>
          </a:xfrm>
          <a:prstGeom prst="rect">
            <a:avLst/>
          </a:prstGeom>
          <a:noFill/>
          <a:ln>
            <a:noFill/>
          </a:ln>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712" y="4581128"/>
            <a:ext cx="5586448"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6300192" y="1700808"/>
            <a:ext cx="2520280" cy="15841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dirty="0" smtClean="0"/>
              <a:t>Колір зірки згідно температури та пікселізації</a:t>
            </a:r>
            <a:endParaRPr lang="uk-UA" dirty="0"/>
          </a:p>
        </p:txBody>
      </p:sp>
    </p:spTree>
    <p:extLst>
      <p:ext uri="{BB962C8B-B14F-4D97-AF65-F5344CB8AC3E}">
        <p14:creationId xmlns:p14="http://schemas.microsoft.com/office/powerpoint/2010/main" val="232377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smtClean="0"/>
              <a:t>Демонстрація програми</a:t>
            </a:r>
            <a:endParaRPr lang="ru-RU" b="1" i="1" dirty="0"/>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4680520" cy="2318569"/>
          </a:xfrm>
          <a:prstGeom prst="rect">
            <a:avLst/>
          </a:prstGeom>
          <a:noFill/>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854" y="4005064"/>
            <a:ext cx="4587617" cy="251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724128" y="1556792"/>
            <a:ext cx="2808312" cy="15841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dirty="0" smtClean="0"/>
              <a:t>Демонстрація програмою зоряного неба в минулому</a:t>
            </a:r>
            <a:endParaRPr lang="uk-UA" dirty="0"/>
          </a:p>
        </p:txBody>
      </p:sp>
      <p:sp>
        <p:nvSpPr>
          <p:cNvPr id="6" name="Прямоугольник 5"/>
          <p:cNvSpPr/>
          <p:nvPr/>
        </p:nvSpPr>
        <p:spPr>
          <a:xfrm>
            <a:off x="755576" y="4365104"/>
            <a:ext cx="2808312" cy="172819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dirty="0" smtClean="0"/>
              <a:t>Демонстрація програмою вигляду зоряного неба в майбутньому</a:t>
            </a:r>
            <a:endParaRPr lang="uk-UA" dirty="0"/>
          </a:p>
        </p:txBody>
      </p:sp>
    </p:spTree>
    <p:extLst>
      <p:ext uri="{BB962C8B-B14F-4D97-AF65-F5344CB8AC3E}">
        <p14:creationId xmlns:p14="http://schemas.microsoft.com/office/powerpoint/2010/main" val="4014379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smtClean="0"/>
              <a:t>Демонстрація програми</a:t>
            </a:r>
            <a:endParaRPr lang="ru-RU" b="1" i="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4251856" cy="238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148064" y="2060848"/>
            <a:ext cx="3384376" cy="136815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dirty="0" smtClean="0"/>
              <a:t>Порівняння вигляду зоряного неба за 26000 років</a:t>
            </a:r>
            <a:endParaRPr lang="uk-UA"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4032588"/>
            <a:ext cx="4477452" cy="252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3132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Висновки</a:t>
            </a:r>
            <a:endParaRPr lang="uk-UA" dirty="0"/>
          </a:p>
        </p:txBody>
      </p:sp>
      <p:sp>
        <p:nvSpPr>
          <p:cNvPr id="3" name="Объект 2"/>
          <p:cNvSpPr>
            <a:spLocks noGrp="1"/>
          </p:cNvSpPr>
          <p:nvPr>
            <p:ph idx="1"/>
          </p:nvPr>
        </p:nvSpPr>
        <p:spPr>
          <a:xfrm>
            <a:off x="179512" y="1268760"/>
            <a:ext cx="8712968" cy="5184576"/>
          </a:xfrm>
        </p:spPr>
        <p:txBody>
          <a:bodyPr>
            <a:normAutofit fontScale="55000" lnSpcReduction="20000"/>
          </a:bodyPr>
          <a:lstStyle/>
          <a:p>
            <a:pPr algn="just"/>
            <a:r>
              <a:rPr lang="uk-UA" dirty="0" smtClean="0"/>
              <a:t>Прецесія </a:t>
            </a:r>
            <a:r>
              <a:rPr lang="uk-UA" dirty="0"/>
              <a:t>і нутація – є одночасно і фізичними і астрономічними поняттями. В фізиці ці поняття пов’язані з обертанням </a:t>
            </a:r>
            <a:r>
              <a:rPr lang="uk-UA" dirty="0" smtClean="0"/>
              <a:t>гіроскопа. </a:t>
            </a:r>
          </a:p>
          <a:p>
            <a:pPr algn="just"/>
            <a:r>
              <a:rPr lang="uk-UA" dirty="0" smtClean="0"/>
              <a:t>Причиною </a:t>
            </a:r>
            <a:r>
              <a:rPr lang="uk-UA" dirty="0"/>
              <a:t>нутації і прецесії є взаємодія Землі з іншими космічними тілами, такими як Місяць, Сонце, планети Сонячної системи.</a:t>
            </a:r>
          </a:p>
          <a:p>
            <a:pPr algn="just"/>
            <a:r>
              <a:rPr lang="uk-UA" dirty="0" smtClean="0"/>
              <a:t>Внаслідок прецесії та нутації кількість </a:t>
            </a:r>
            <a:r>
              <a:rPr lang="uk-UA" dirty="0"/>
              <a:t>сонячної енергії, яка приходить до Землі буде змінюватися, отже потепління і похолодання можна пояснити ще й такою причиною (так звані цикли Міланковича).</a:t>
            </a:r>
          </a:p>
          <a:p>
            <a:pPr algn="just"/>
            <a:r>
              <a:rPr lang="uk-UA" dirty="0" smtClean="0"/>
              <a:t>Внаслідок цих </a:t>
            </a:r>
            <a:r>
              <a:rPr lang="uk-UA" dirty="0"/>
              <a:t>явищ </a:t>
            </a:r>
            <a:r>
              <a:rPr lang="uk-UA" dirty="0" smtClean="0"/>
              <a:t>вигляд </a:t>
            </a:r>
            <a:r>
              <a:rPr lang="uk-UA" dirty="0"/>
              <a:t>зоряного неба змінюється з часом.  </a:t>
            </a:r>
            <a:r>
              <a:rPr lang="uk-UA" dirty="0" smtClean="0"/>
              <a:t>Це не помітно </a:t>
            </a:r>
            <a:r>
              <a:rPr lang="uk-UA" dirty="0"/>
              <a:t>при відносно невеликих проміжках часу, які порівняні з часом життя конкретної людини.  Але за </a:t>
            </a:r>
            <a:r>
              <a:rPr lang="uk-UA" dirty="0" smtClean="0"/>
              <a:t>великі відрізки </a:t>
            </a:r>
            <a:r>
              <a:rPr lang="uk-UA" dirty="0"/>
              <a:t>часу </a:t>
            </a:r>
            <a:r>
              <a:rPr lang="uk-UA" dirty="0" smtClean="0"/>
              <a:t>(порядку </a:t>
            </a:r>
            <a:r>
              <a:rPr lang="uk-UA" dirty="0"/>
              <a:t>декількох тисяч років </a:t>
            </a:r>
            <a:r>
              <a:rPr lang="uk-UA" dirty="0" smtClean="0"/>
              <a:t>) ці </a:t>
            </a:r>
            <a:r>
              <a:rPr lang="uk-UA" dirty="0"/>
              <a:t>зміни будуть досить відчутними. Так, наприклад, через декілька тисяч років у наших широтах буде спостерігатися сузір’я Південного Хреста, а Сиріус буде світилом, яке не </a:t>
            </a:r>
            <a:r>
              <a:rPr lang="uk-UA" dirty="0" smtClean="0"/>
              <a:t>заходить, а через </a:t>
            </a:r>
            <a:r>
              <a:rPr lang="uk-UA" dirty="0"/>
              <a:t>12000 років полярною зорею буде Вега (</a:t>
            </a:r>
            <a:r>
              <a:rPr lang="el-GR" dirty="0"/>
              <a:t>α </a:t>
            </a:r>
            <a:r>
              <a:rPr lang="uk-UA" dirty="0"/>
              <a:t>Ліри).</a:t>
            </a:r>
          </a:p>
          <a:p>
            <a:pPr algn="just"/>
            <a:r>
              <a:rPr lang="uk-UA" dirty="0"/>
              <a:t>Все це так зацікавило мене, що мені захотілося поглянути на зоряне небо очами спостерігача з минулого або майбутнього. Це стало поштовхом до написання комп’ютерної програми. Вона складена на основі даних сучасної обсерваторії та дає можливість задавши рік спостереження </a:t>
            </a:r>
            <a:r>
              <a:rPr lang="uk-UA" dirty="0" smtClean="0"/>
              <a:t>(як </a:t>
            </a:r>
            <a:r>
              <a:rPr lang="uk-UA" dirty="0"/>
              <a:t>в минулому так і в майбутньому) побачити, як буде виглядати зоряне небо в цей період з урахуванням прецесії. </a:t>
            </a:r>
            <a:endParaRPr lang="uk-UA" dirty="0" smtClean="0"/>
          </a:p>
          <a:p>
            <a:pPr algn="just"/>
            <a:r>
              <a:rPr lang="uk-UA" dirty="0" smtClean="0"/>
              <a:t>Отримана програма </a:t>
            </a:r>
            <a:r>
              <a:rPr lang="uk-UA" dirty="0"/>
              <a:t>не враховує можливість спалаху наднової зірки, або щось </a:t>
            </a:r>
            <a:r>
              <a:rPr lang="uk-UA" dirty="0" smtClean="0"/>
              <a:t>подібне. Але </a:t>
            </a:r>
            <a:r>
              <a:rPr lang="uk-UA" dirty="0"/>
              <a:t>все таки, на мій погляд, досить точно показує вигляд зоряного неба і дуже цікаво побачити, як воно виглядало або буде виглядати в різні проміжки часу. </a:t>
            </a:r>
          </a:p>
          <a:p>
            <a:endParaRPr lang="uk-UA" dirty="0"/>
          </a:p>
        </p:txBody>
      </p:sp>
    </p:spTree>
    <p:extLst>
      <p:ext uri="{BB962C8B-B14F-4D97-AF65-F5344CB8AC3E}">
        <p14:creationId xmlns:p14="http://schemas.microsoft.com/office/powerpoint/2010/main" val="2333355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3068960"/>
            <a:ext cx="7467600" cy="1143000"/>
          </a:xfrm>
        </p:spPr>
        <p:txBody>
          <a:bodyPr>
            <a:normAutofit/>
          </a:bodyPr>
          <a:lstStyle/>
          <a:p>
            <a:pPr algn="ctr"/>
            <a:r>
              <a:rPr lang="uk-UA" sz="6600" b="1" i="1" dirty="0" smtClean="0"/>
              <a:t>Дякую за увагу!</a:t>
            </a:r>
            <a:endParaRPr lang="ru-RU" sz="6600" b="1" i="1" dirty="0"/>
          </a:p>
        </p:txBody>
      </p:sp>
    </p:spTree>
    <p:extLst>
      <p:ext uri="{BB962C8B-B14F-4D97-AF65-F5344CB8AC3E}">
        <p14:creationId xmlns:p14="http://schemas.microsoft.com/office/powerpoint/2010/main" val="3092267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3933056"/>
            <a:ext cx="8496944" cy="2193107"/>
          </a:xfrm>
        </p:spPr>
        <p:txBody>
          <a:bodyPr>
            <a:normAutofit fontScale="77500" lnSpcReduction="20000"/>
          </a:bodyPr>
          <a:lstStyle/>
          <a:p>
            <a:pPr marL="36576" indent="0" algn="just">
              <a:buNone/>
            </a:pPr>
            <a:r>
              <a:rPr lang="uk-UA" i="1" dirty="0">
                <a:latin typeface="Times New Roman" panose="02020603050405020304" pitchFamily="18" charset="0"/>
                <a:cs typeface="Times New Roman" panose="02020603050405020304" pitchFamily="18" charset="0"/>
              </a:rPr>
              <a:t>Зоряне небо завжди вабило людей і споглядаючи з ночі в ніч за незмінним виглядом положення зірок та сузір’їв, небо в певній мірі ставало для людства еталоном незмінності. Тим більш незвичним був факт, що положення зірок все ж таки повільно змінюється. Це помітив філософ Гіппарх  у ІІ ст. до н.е. але пояснити це явище змогли тільки у Х</a:t>
            </a:r>
            <a:r>
              <a:rPr lang="en-US" i="1" dirty="0">
                <a:latin typeface="Times New Roman" panose="02020603050405020304" pitchFamily="18" charset="0"/>
                <a:cs typeface="Times New Roman" panose="02020603050405020304" pitchFamily="18" charset="0"/>
              </a:rPr>
              <a:t>V</a:t>
            </a:r>
            <a:r>
              <a:rPr lang="uk-UA" i="1" dirty="0">
                <a:latin typeface="Times New Roman" panose="02020603050405020304" pitchFamily="18" charset="0"/>
                <a:cs typeface="Times New Roman" panose="02020603050405020304" pitchFamily="18" charset="0"/>
              </a:rPr>
              <a:t>ІІІ столітті і пов’язані вони з прецесією і нутацією Землі.</a:t>
            </a:r>
          </a:p>
          <a:p>
            <a:endParaRPr lang="uk-U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32656"/>
            <a:ext cx="4585692" cy="3248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04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96752"/>
            <a:ext cx="350877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4139952" y="1196752"/>
            <a:ext cx="4680520" cy="3600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uk-UA" dirty="0"/>
              <a:t>Мене це явище теж дуже зацікавило, передусім тим, що я дізнався, що наприклад з часом Полярна зірка втратить свою роль, а роль полярної зірки набуде Вега із сузір’я Ліри; деякі сузір’я північної півкулі, які  на даний момент не видимі для північного спостерігача, з часом можна буде побачити тощо. Мене це настільки вразило, що я вирішив вивчити ці явища та їх наслідки детальніше.</a:t>
            </a:r>
          </a:p>
        </p:txBody>
      </p:sp>
    </p:spTree>
    <p:extLst>
      <p:ext uri="{BB962C8B-B14F-4D97-AF65-F5344CB8AC3E}">
        <p14:creationId xmlns:p14="http://schemas.microsoft.com/office/powerpoint/2010/main" val="746046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075240" cy="5505475"/>
          </a:xfrm>
        </p:spPr>
        <p:txBody>
          <a:bodyPr>
            <a:normAutofit fontScale="92500"/>
          </a:bodyPr>
          <a:lstStyle/>
          <a:p>
            <a:r>
              <a:rPr lang="uk-UA" dirty="0" smtClean="0"/>
              <a:t>Мета: дослідити</a:t>
            </a:r>
            <a:r>
              <a:rPr lang="uk-UA" dirty="0"/>
              <a:t>, як впливає явище прецесії та нутації на вигляд зоряного неба</a:t>
            </a:r>
            <a:r>
              <a:rPr lang="uk-UA" dirty="0" smtClean="0"/>
              <a:t>.</a:t>
            </a:r>
          </a:p>
          <a:p>
            <a:pPr marL="36576" indent="0">
              <a:buNone/>
            </a:pPr>
            <a:endParaRPr lang="ru-RU" dirty="0" smtClean="0"/>
          </a:p>
          <a:p>
            <a:r>
              <a:rPr lang="uk-UA" dirty="0"/>
              <a:t>Завдання</a:t>
            </a:r>
            <a:r>
              <a:rPr lang="uk-UA" dirty="0" smtClean="0"/>
              <a:t>:</a:t>
            </a:r>
          </a:p>
          <a:p>
            <a:pPr marL="36576" lvl="0" indent="0">
              <a:buNone/>
            </a:pPr>
            <a:r>
              <a:rPr lang="uk-UA" sz="2800" dirty="0" smtClean="0"/>
              <a:t>1) Вивчити </a:t>
            </a:r>
            <a:r>
              <a:rPr lang="uk-UA" sz="2800" dirty="0"/>
              <a:t>літературу щодо досліджуваних </a:t>
            </a:r>
            <a:r>
              <a:rPr lang="uk-UA" sz="2800" dirty="0" smtClean="0"/>
              <a:t>явищ.</a:t>
            </a:r>
            <a:endParaRPr lang="ru-RU" sz="2800" dirty="0"/>
          </a:p>
          <a:p>
            <a:pPr marL="36576" lvl="0" indent="0">
              <a:buNone/>
            </a:pPr>
            <a:r>
              <a:rPr lang="uk-UA" sz="2800" dirty="0" smtClean="0"/>
              <a:t>2) З’ясувати</a:t>
            </a:r>
            <a:r>
              <a:rPr lang="uk-UA" sz="2800" dirty="0"/>
              <a:t>, які фактори впливають на </a:t>
            </a:r>
            <a:r>
              <a:rPr lang="uk-UA" sz="2800" dirty="0" smtClean="0"/>
              <a:t>їх виникнення </a:t>
            </a:r>
            <a:r>
              <a:rPr lang="uk-UA" sz="2800" dirty="0"/>
              <a:t>та до яких наслідків це призводить.</a:t>
            </a:r>
            <a:endParaRPr lang="ru-RU" sz="2800" dirty="0"/>
          </a:p>
          <a:p>
            <a:pPr marL="36576" lvl="0" indent="0">
              <a:buNone/>
            </a:pPr>
            <a:r>
              <a:rPr lang="uk-UA" sz="2800" dirty="0" smtClean="0"/>
              <a:t>3) Написати </a:t>
            </a:r>
            <a:r>
              <a:rPr lang="uk-UA" sz="2800" dirty="0"/>
              <a:t>програму-симулятор, яка б моделювала вигляд зоряного неба з урахуванням явища прецесії як в минулому так і в майбутньому</a:t>
            </a:r>
            <a:r>
              <a:rPr lang="uk-UA" dirty="0"/>
              <a:t>.</a:t>
            </a:r>
            <a:endParaRPr lang="ru-RU" dirty="0"/>
          </a:p>
          <a:p>
            <a:endParaRPr lang="ru-RU" dirty="0"/>
          </a:p>
        </p:txBody>
      </p:sp>
    </p:spTree>
    <p:extLst>
      <p:ext uri="{BB962C8B-B14F-4D97-AF65-F5344CB8AC3E}">
        <p14:creationId xmlns:p14="http://schemas.microsoft.com/office/powerpoint/2010/main" val="518530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7931224" cy="5256583"/>
          </a:xfrm>
        </p:spPr>
        <p:txBody>
          <a:bodyPr>
            <a:normAutofit lnSpcReduction="10000"/>
          </a:bodyPr>
          <a:lstStyle/>
          <a:p>
            <a:r>
              <a:rPr lang="uk-UA" sz="3500" b="1" i="1" dirty="0"/>
              <a:t>Об’єктом дослідження</a:t>
            </a:r>
            <a:r>
              <a:rPr lang="uk-UA" b="1" i="1" dirty="0"/>
              <a:t> </a:t>
            </a:r>
            <a:r>
              <a:rPr lang="uk-UA" dirty="0"/>
              <a:t>є прецесійний та нутаційний рух Землі, </a:t>
            </a:r>
            <a:r>
              <a:rPr lang="uk-UA" sz="3600" b="1" i="1" dirty="0"/>
              <a:t>предметом</a:t>
            </a:r>
            <a:r>
              <a:rPr lang="uk-UA" b="1" dirty="0"/>
              <a:t> </a:t>
            </a:r>
            <a:r>
              <a:rPr lang="uk-UA" dirty="0"/>
              <a:t>– зміна вигляду зоряного неба внаслідок такого руху</a:t>
            </a:r>
            <a:r>
              <a:rPr lang="uk-UA" dirty="0" smtClean="0"/>
              <a:t>.</a:t>
            </a:r>
          </a:p>
          <a:p>
            <a:endParaRPr lang="ru-RU" dirty="0"/>
          </a:p>
          <a:p>
            <a:r>
              <a:rPr lang="uk-UA" sz="3500" b="1" i="1" dirty="0"/>
              <a:t>Гіпотеза</a:t>
            </a:r>
            <a:r>
              <a:rPr lang="uk-UA" sz="3500" dirty="0"/>
              <a:t> </a:t>
            </a:r>
            <a:r>
              <a:rPr lang="uk-UA" dirty="0"/>
              <a:t>полягає в тому, що на основі реального зображення зоряного неба можна побудувати програму, яка буде моделювати вигляд зоряного неба як в минулому так і в майбутньому</a:t>
            </a:r>
            <a:r>
              <a:rPr lang="uk-UA" dirty="0" smtClean="0"/>
              <a:t>.</a:t>
            </a:r>
            <a:r>
              <a:rPr lang="uk-UA" dirty="0"/>
              <a:t/>
            </a:r>
            <a:br>
              <a:rPr lang="uk-UA" dirty="0"/>
            </a:br>
            <a:endParaRPr lang="ru-RU" dirty="0"/>
          </a:p>
        </p:txBody>
      </p:sp>
    </p:spTree>
    <p:extLst>
      <p:ext uri="{BB962C8B-B14F-4D97-AF65-F5344CB8AC3E}">
        <p14:creationId xmlns:p14="http://schemas.microsoft.com/office/powerpoint/2010/main" val="157291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smtClean="0"/>
              <a:t>Прецесія та нутація</a:t>
            </a:r>
            <a:endParaRPr lang="ru-RU" b="1" i="1" dirty="0"/>
          </a:p>
        </p:txBody>
      </p:sp>
      <p:sp>
        <p:nvSpPr>
          <p:cNvPr id="5" name="Прямоугольник 4"/>
          <p:cNvSpPr/>
          <p:nvPr/>
        </p:nvSpPr>
        <p:spPr>
          <a:xfrm>
            <a:off x="179512" y="1409651"/>
            <a:ext cx="2736304" cy="4574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64417"/>
            <a:ext cx="2736304" cy="4067012"/>
          </a:xfrm>
          <a:prstGeom prst="rect">
            <a:avLst/>
          </a:prstGeom>
          <a:noFill/>
        </p:spPr>
      </p:pic>
      <p:sp>
        <p:nvSpPr>
          <p:cNvPr id="6" name="Прямоугольник 5"/>
          <p:cNvSpPr/>
          <p:nvPr/>
        </p:nvSpPr>
        <p:spPr>
          <a:xfrm>
            <a:off x="3059832" y="1377528"/>
            <a:ext cx="5832648" cy="4770537"/>
          </a:xfrm>
          <a:prstGeom prst="rect">
            <a:avLst/>
          </a:prstGeom>
        </p:spPr>
        <p:txBody>
          <a:bodyPr wrap="square">
            <a:spAutoFit/>
          </a:bodyPr>
          <a:lstStyle/>
          <a:p>
            <a:pPr algn="just"/>
            <a:r>
              <a:rPr lang="uk-UA" sz="1600" b="1" dirty="0" smtClean="0">
                <a:latin typeface="Times New Roman" panose="02020603050405020304" pitchFamily="18" charset="0"/>
                <a:cs typeface="Times New Roman" panose="02020603050405020304" pitchFamily="18" charset="0"/>
              </a:rPr>
              <a:t>Прецесія - обертання осі обертання планети з утворенням кругового конусу.</a:t>
            </a:r>
          </a:p>
          <a:p>
            <a:pPr algn="just"/>
            <a:r>
              <a:rPr lang="uk-UA" sz="1600" dirty="0" smtClean="0">
                <a:latin typeface="Times New Roman" panose="02020603050405020304" pitchFamily="18" charset="0"/>
                <a:cs typeface="Times New Roman" panose="02020603050405020304" pitchFamily="18" charset="0"/>
              </a:rPr>
              <a:t>Період обертання для Землі складає приблизно </a:t>
            </a:r>
            <a:r>
              <a:rPr lang="uk-UA" sz="1600" dirty="0">
                <a:latin typeface="Times New Roman" panose="02020603050405020304" pitchFamily="18" charset="0"/>
                <a:cs typeface="Times New Roman" panose="02020603050405020304" pitchFamily="18" charset="0"/>
              </a:rPr>
              <a:t>26 тисяч років. Зараз Земля нахилена так, що в січні (коли Земля знаходиться ближче усього до Сонця) північна півкуля, де розташована основна частина суші, відверненою від Сонця. Через 13 тисяч років ситуація зміниться на </a:t>
            </a:r>
            <a:r>
              <a:rPr lang="uk-UA" sz="1600" dirty="0" smtClean="0">
                <a:latin typeface="Times New Roman" panose="02020603050405020304" pitchFamily="18" charset="0"/>
                <a:cs typeface="Times New Roman" panose="02020603050405020304" pitchFamily="18" charset="0"/>
              </a:rPr>
              <a:t>протилежну.</a:t>
            </a:r>
          </a:p>
          <a:p>
            <a:pPr algn="just"/>
            <a:r>
              <a:rPr lang="uk-UA" sz="1600" b="1" dirty="0" smtClean="0">
                <a:latin typeface="Times New Roman" panose="02020603050405020304" pitchFamily="18" charset="0"/>
                <a:cs typeface="Times New Roman" panose="02020603050405020304" pitchFamily="18" charset="0"/>
              </a:rPr>
              <a:t>Нутація </a:t>
            </a:r>
            <a:r>
              <a:rPr lang="uk-UA" sz="1600" b="1" dirty="0">
                <a:latin typeface="Times New Roman" panose="02020603050405020304" pitchFamily="18" charset="0"/>
                <a:cs typeface="Times New Roman" panose="02020603050405020304" pitchFamily="18" charset="0"/>
              </a:rPr>
              <a:t>– коливання кута нахилу земної вісі. </a:t>
            </a:r>
            <a:endParaRPr lang="uk-UA" sz="1600" b="1" dirty="0" smtClean="0">
              <a:latin typeface="Times New Roman" panose="02020603050405020304" pitchFamily="18" charset="0"/>
              <a:cs typeface="Times New Roman" panose="02020603050405020304" pitchFamily="18" charset="0"/>
            </a:endParaRPr>
          </a:p>
          <a:p>
            <a:pPr algn="just"/>
            <a:r>
              <a:rPr lang="uk-UA" sz="1600" dirty="0" smtClean="0">
                <a:latin typeface="Times New Roman" panose="02020603050405020304" pitchFamily="18" charset="0"/>
                <a:cs typeface="Times New Roman" panose="02020603050405020304" pitchFamily="18" charset="0"/>
              </a:rPr>
              <a:t>Зараз </a:t>
            </a:r>
            <a:r>
              <a:rPr lang="uk-UA" sz="1600" dirty="0">
                <a:latin typeface="Times New Roman" panose="02020603050405020304" pitchFamily="18" charset="0"/>
                <a:cs typeface="Times New Roman" panose="02020603050405020304" pitchFamily="18" charset="0"/>
              </a:rPr>
              <a:t>вісь нахилена на 23° до площини земної орбіти. Кожну 41 тисячу років під впливом не тільки Місяця, але і Юпітера </a:t>
            </a:r>
            <a:r>
              <a:rPr lang="uk-UA" sz="1600" dirty="0" smtClean="0">
                <a:latin typeface="Times New Roman" panose="02020603050405020304" pitchFamily="18" charset="0"/>
                <a:cs typeface="Times New Roman" panose="02020603050405020304" pitchFamily="18" charset="0"/>
              </a:rPr>
              <a:t>кут </a:t>
            </a:r>
            <a:r>
              <a:rPr lang="uk-UA" sz="1600" dirty="0">
                <a:latin typeface="Times New Roman" panose="02020603050405020304" pitchFamily="18" charset="0"/>
                <a:cs typeface="Times New Roman" panose="02020603050405020304" pitchFamily="18" charset="0"/>
              </a:rPr>
              <a:t>нахилу зменшується до 22° і потім знову зростає до 23</a:t>
            </a:r>
            <a:r>
              <a:rPr lang="uk-UA" sz="1600" dirty="0" smtClean="0">
                <a:latin typeface="Times New Roman" panose="02020603050405020304" pitchFamily="18" charset="0"/>
                <a:cs typeface="Times New Roman" panose="02020603050405020304" pitchFamily="18" charset="0"/>
              </a:rPr>
              <a:t>°.</a:t>
            </a:r>
            <a:endParaRPr lang="uk-UA" sz="1600" dirty="0">
              <a:latin typeface="Times New Roman" panose="02020603050405020304" pitchFamily="18" charset="0"/>
              <a:cs typeface="Times New Roman" panose="02020603050405020304" pitchFamily="18" charset="0"/>
            </a:endParaRPr>
          </a:p>
          <a:p>
            <a:pPr algn="just"/>
            <a:r>
              <a:rPr lang="uk-UA" sz="1600" dirty="0" smtClean="0">
                <a:latin typeface="Times New Roman" panose="02020603050405020304" pitchFamily="18" charset="0"/>
                <a:cs typeface="Times New Roman" panose="02020603050405020304" pitchFamily="18" charset="0"/>
              </a:rPr>
              <a:t>В </a:t>
            </a:r>
            <a:r>
              <a:rPr lang="uk-UA" sz="1600" dirty="0">
                <a:latin typeface="Times New Roman" panose="02020603050405020304" pitchFamily="18" charset="0"/>
                <a:cs typeface="Times New Roman" panose="02020603050405020304" pitchFamily="18" charset="0"/>
              </a:rPr>
              <a:t>наш час північний полюс світу знаходиться поблизу </a:t>
            </a:r>
            <a:r>
              <a:rPr lang="el-GR" sz="1600" dirty="0">
                <a:latin typeface="Times New Roman" panose="02020603050405020304" pitchFamily="18" charset="0"/>
                <a:cs typeface="Times New Roman" panose="02020603050405020304" pitchFamily="18" charset="0"/>
              </a:rPr>
              <a:t>α </a:t>
            </a:r>
            <a:r>
              <a:rPr lang="uk-UA" sz="1600" dirty="0">
                <a:latin typeface="Times New Roman" panose="02020603050405020304" pitchFamily="18" charset="0"/>
                <a:cs typeface="Times New Roman" panose="02020603050405020304" pitchFamily="18" charset="0"/>
              </a:rPr>
              <a:t>Малої Ведмедиці</a:t>
            </a:r>
            <a:r>
              <a:rPr lang="uk-UA" sz="1600" dirty="0" smtClean="0">
                <a:latin typeface="Times New Roman" panose="02020603050405020304" pitchFamily="18" charset="0"/>
                <a:cs typeface="Times New Roman" panose="02020603050405020304" pitchFamily="18" charset="0"/>
              </a:rPr>
              <a:t>. Внаслідок </a:t>
            </a:r>
            <a:r>
              <a:rPr lang="uk-UA" sz="1600" dirty="0">
                <a:latin typeface="Times New Roman" panose="02020603050405020304" pitchFamily="18" charset="0"/>
                <a:cs typeface="Times New Roman" panose="02020603050405020304" pitchFamily="18" charset="0"/>
              </a:rPr>
              <a:t>прецесії відбувається повільна зміна вигляду зоряного неба, яка не помітна при відносно невеликих проміжках часу. Але за відрізки часу порядку декількох тисяч років ці зміни будуть досить відчутними. Так, наприклад, через декілька тисяч років у наших широтах буде спостерігатися сузір’я Південного Хреста, а Сиріус буде світилом, яке не заходить</a:t>
            </a:r>
            <a:r>
              <a:rPr lang="uk-UA" sz="1600" dirty="0" smtClean="0">
                <a:latin typeface="Times New Roman" panose="02020603050405020304" pitchFamily="18" charset="0"/>
                <a:cs typeface="Times New Roman" panose="02020603050405020304" pitchFamily="18" charset="0"/>
              </a:rPr>
              <a:t>.</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2733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1282154"/>
          </a:xfrm>
        </p:spPr>
        <p:txBody>
          <a:bodyPr>
            <a:noAutofit/>
          </a:bodyPr>
          <a:lstStyle/>
          <a:p>
            <a:pPr algn="ctr"/>
            <a:r>
              <a:rPr lang="uk-UA" sz="4000" dirty="0" smtClean="0">
                <a:latin typeface="Times New Roman" panose="02020603050405020304" pitchFamily="18" charset="0"/>
                <a:cs typeface="Times New Roman" panose="02020603050405020304" pitchFamily="18" charset="0"/>
              </a:rPr>
              <a:t>Малюнок</a:t>
            </a:r>
            <a:r>
              <a:rPr lang="uk-UA" sz="4000" dirty="0">
                <a:latin typeface="Times New Roman" panose="02020603050405020304" pitchFamily="18" charset="0"/>
                <a:cs typeface="Times New Roman" panose="02020603050405020304" pitchFamily="18" charset="0"/>
              </a:rPr>
              <a:t>, що ілюструє явище прецесії Землі</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10791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132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4638"/>
            <a:ext cx="7128792" cy="1143000"/>
          </a:xfrm>
        </p:spPr>
        <p:txBody>
          <a:bodyPr/>
          <a:lstStyle/>
          <a:p>
            <a:pPr algn="ctr"/>
            <a:r>
              <a:rPr lang="uk-UA" b="1" i="1" dirty="0" smtClean="0"/>
              <a:t>Програма-симулятор</a:t>
            </a:r>
            <a:endParaRPr lang="ru-RU" b="1" i="1" dirty="0"/>
          </a:p>
        </p:txBody>
      </p:sp>
      <p:sp>
        <p:nvSpPr>
          <p:cNvPr id="4" name="AutoShape 4" descr="Картинки по запросу unity3d logo"/>
          <p:cNvSpPr>
            <a:spLocks noChangeAspect="1" noChangeArrowheads="1"/>
          </p:cNvSpPr>
          <p:nvPr/>
        </p:nvSpPr>
        <p:spPr bwMode="auto">
          <a:xfrm>
            <a:off x="155575" y="-1608138"/>
            <a:ext cx="640080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268760"/>
            <a:ext cx="7200800" cy="405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043608" y="5517232"/>
            <a:ext cx="7344816" cy="646331"/>
          </a:xfrm>
          <a:prstGeom prst="rect">
            <a:avLst/>
          </a:prstGeom>
        </p:spPr>
        <p:txBody>
          <a:bodyPr wrap="square">
            <a:spAutoFit/>
          </a:bodyPr>
          <a:lstStyle/>
          <a:p>
            <a:r>
              <a:rPr lang="uk-UA" dirty="0" smtClean="0"/>
              <a:t>Для створення власної програми було використане програмне середовище Unity3D.</a:t>
            </a:r>
            <a:endParaRPr lang="uk-UA" dirty="0"/>
          </a:p>
        </p:txBody>
      </p:sp>
    </p:spTree>
    <p:extLst>
      <p:ext uri="{BB962C8B-B14F-4D97-AF65-F5344CB8AC3E}">
        <p14:creationId xmlns:p14="http://schemas.microsoft.com/office/powerpoint/2010/main" val="2010020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143000"/>
          </a:xfrm>
        </p:spPr>
        <p:txBody>
          <a:bodyPr>
            <a:normAutofit fontScale="90000"/>
          </a:bodyPr>
          <a:lstStyle/>
          <a:p>
            <a:r>
              <a:rPr lang="uk-UA" dirty="0" smtClean="0"/>
              <a:t>База даних зірок для програми</a:t>
            </a:r>
            <a:endParaRPr lang="uk-UA" dirty="0"/>
          </a:p>
        </p:txBody>
      </p:sp>
      <p:sp>
        <p:nvSpPr>
          <p:cNvPr id="3" name="Объект 2"/>
          <p:cNvSpPr>
            <a:spLocks noGrp="1"/>
          </p:cNvSpPr>
          <p:nvPr>
            <p:ph idx="1"/>
          </p:nvPr>
        </p:nvSpPr>
        <p:spPr>
          <a:xfrm>
            <a:off x="457200" y="1600200"/>
            <a:ext cx="8075240" cy="4525963"/>
          </a:xfrm>
        </p:spPr>
        <p:txBody>
          <a:bodyPr>
            <a:normAutofit fontScale="92500" lnSpcReduction="10000"/>
          </a:bodyPr>
          <a:lstStyle/>
          <a:p>
            <a:pPr marL="36576" indent="0" algn="just">
              <a:buNone/>
            </a:pPr>
            <a:r>
              <a:rPr lang="uk-UA" dirty="0" smtClean="0"/>
              <a:t>В моїй роботі я використав дані, наведені Девідом </a:t>
            </a:r>
            <a:r>
              <a:rPr lang="uk-UA" dirty="0" err="1" smtClean="0"/>
              <a:t>Нешем</a:t>
            </a:r>
            <a:r>
              <a:rPr lang="uk-UA" dirty="0" smtClean="0"/>
              <a:t> – вченим з </a:t>
            </a:r>
            <a:r>
              <a:rPr lang="uk-UA" dirty="0" err="1" smtClean="0"/>
              <a:t>Орігони</a:t>
            </a:r>
            <a:r>
              <a:rPr lang="uk-UA" dirty="0" smtClean="0"/>
              <a:t>. </a:t>
            </a:r>
          </a:p>
          <a:p>
            <a:pPr marL="36576" indent="0" algn="just">
              <a:buNone/>
            </a:pPr>
            <a:r>
              <a:rPr lang="uk-UA" dirty="0" smtClean="0"/>
              <a:t>Його каталог я обрав з декількох причин. По-перше, це один з найбільш повних каталогів, що мені вдалося знайти в мережі Інтернет (загальна кількість зірок в ньому 119618). По-друге, каталог складений для північної півкулі, широта точки спостереження близька до нашої місцевості, тож вигляд зоряного неба в діалоговому вікні програми буде близький до вигляду неба в нашій місцевості.</a:t>
            </a:r>
            <a:endParaRPr lang="uk-UA" dirty="0"/>
          </a:p>
        </p:txBody>
      </p:sp>
    </p:spTree>
    <p:extLst>
      <p:ext uri="{BB962C8B-B14F-4D97-AF65-F5344CB8AC3E}">
        <p14:creationId xmlns:p14="http://schemas.microsoft.com/office/powerpoint/2010/main" val="2717386398"/>
      </p:ext>
    </p:extLst>
  </p:cSld>
  <p:clrMapOvr>
    <a:masterClrMapping/>
  </p:clrMapOvr>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165</TotalTime>
  <Words>861</Words>
  <Application>Microsoft Office PowerPoint</Application>
  <PresentationFormat>Экран (4:3)</PresentationFormat>
  <Paragraphs>44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Техническая</vt:lpstr>
      <vt:lpstr>Роботу виконав: Поліщук Тимур, Учень 10-А класу Криворізького  Центрально-Міського  ліцею Керівник: Бондарчук Т.В.</vt:lpstr>
      <vt:lpstr>Презентация PowerPoint</vt:lpstr>
      <vt:lpstr>Презентация PowerPoint</vt:lpstr>
      <vt:lpstr>Презентация PowerPoint</vt:lpstr>
      <vt:lpstr>Презентация PowerPoint</vt:lpstr>
      <vt:lpstr>Прецесія та нутація</vt:lpstr>
      <vt:lpstr>Малюнок, що ілюструє явище прецесії Землі</vt:lpstr>
      <vt:lpstr>Програма-симулятор</vt:lpstr>
      <vt:lpstr>База даних зірок для програми</vt:lpstr>
      <vt:lpstr>Залежність кольору від температури</vt:lpstr>
      <vt:lpstr>Демонстрація програми</vt:lpstr>
      <vt:lpstr>Демонстрація програми</vt:lpstr>
      <vt:lpstr>Висновки</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Роботу виконав: Поліщук Тимур, Учень 10-А класу Криворізького  Центрально-Міського  ліцею</dc:title>
  <dc:creator>Timur</dc:creator>
  <cp:lastModifiedBy>Volodymyr Frolov</cp:lastModifiedBy>
  <cp:revision>12</cp:revision>
  <dcterms:created xsi:type="dcterms:W3CDTF">2019-01-16T20:38:39Z</dcterms:created>
  <dcterms:modified xsi:type="dcterms:W3CDTF">2019-04-18T19:45:20Z</dcterms:modified>
</cp:coreProperties>
</file>